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7" r:id="rId2"/>
    <p:sldId id="358" r:id="rId3"/>
    <p:sldId id="370" r:id="rId4"/>
    <p:sldId id="362" r:id="rId5"/>
    <p:sldId id="364" r:id="rId6"/>
    <p:sldId id="367" r:id="rId7"/>
    <p:sldId id="371" r:id="rId8"/>
    <p:sldId id="368" r:id="rId9"/>
    <p:sldId id="369" r:id="rId10"/>
    <p:sldId id="360" r:id="rId11"/>
    <p:sldId id="341" r:id="rId12"/>
    <p:sldId id="339" r:id="rId13"/>
    <p:sldId id="363" r:id="rId14"/>
    <p:sldId id="354" r:id="rId15"/>
    <p:sldId id="366" r:id="rId16"/>
    <p:sldId id="365" r:id="rId17"/>
    <p:sldId id="26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446" autoAdjust="0"/>
    <p:restoredTop sz="94660"/>
  </p:normalViewPr>
  <p:slideViewPr>
    <p:cSldViewPr>
      <p:cViewPr varScale="1">
        <p:scale>
          <a:sx n="87" d="100"/>
          <a:sy n="87" d="100"/>
        </p:scale>
        <p:origin x="192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229EF-9317-4CBC-B24C-20C63717065B}" type="datetimeFigureOut">
              <a:rPr lang="en-GB" smtClean="0"/>
              <a:pPr/>
              <a:t>06/07/2018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4A58-005B-4AC3-8F11-6C991EFD76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1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C4A58-005B-4AC3-8F11-6C991EFD769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5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93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34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04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59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94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98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54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09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60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7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25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2381-DA0F-4A76-B777-2B932B34BD98}" type="datetimeFigureOut">
              <a:rPr lang="cs-CZ" smtClean="0"/>
              <a:pPr/>
              <a:t>06.07.18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10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mailto:Katerina.krejcova@arnika.org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4" y="3476"/>
            <a:ext cx="9148575" cy="6881908"/>
          </a:xfrm>
        </p:spPr>
      </p:pic>
      <p:sp>
        <p:nvSpPr>
          <p:cNvPr id="5" name="TextovéPole 4"/>
          <p:cNvSpPr txBox="1"/>
          <p:nvPr/>
        </p:nvSpPr>
        <p:spPr>
          <a:xfrm>
            <a:off x="1043608" y="2167696"/>
            <a:ext cx="5580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Історія громадських протестів в Чеській Республіці проти </a:t>
            </a:r>
            <a:r>
              <a:rPr lang="uk-UA" sz="3200" b="1" dirty="0" err="1"/>
              <a:t>ArcelorMittal</a:t>
            </a:r>
            <a:r>
              <a:rPr lang="uk-UA" sz="3200" b="1" dirty="0"/>
              <a:t> </a:t>
            </a:r>
            <a:r>
              <a:rPr lang="uk-UA" sz="3200" b="1" dirty="0" err="1"/>
              <a:t>Ostrava</a:t>
            </a:r>
            <a:endParaRPr lang="en-G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0529" y="4653136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>
                <a:solidFill>
                  <a:schemeClr val="bg1"/>
                </a:solidFill>
              </a:rPr>
              <a:t>Kateřina Krejčová</a:t>
            </a:r>
            <a:r>
              <a:rPr lang="en-GB" sz="2200" b="1" dirty="0" smtClean="0">
                <a:solidFill>
                  <a:schemeClr val="bg1"/>
                </a:solidFill>
              </a:rPr>
              <a:t>/ </a:t>
            </a:r>
            <a:r>
              <a:rPr lang="en-GB" sz="2200" b="1" dirty="0">
                <a:solidFill>
                  <a:schemeClr val="bg1"/>
                </a:solidFill>
              </a:rPr>
              <a:t>Arnika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«Центр поддержки граждан» </a:t>
            </a:r>
            <a:r>
              <a:rPr lang="en-GB" sz="2200" b="1" dirty="0">
                <a:solidFill>
                  <a:schemeClr val="bg1"/>
                </a:solidFill>
              </a:rPr>
              <a:t>(</a:t>
            </a:r>
            <a:r>
              <a:rPr lang="ru-RU" sz="2200" b="1" dirty="0">
                <a:solidFill>
                  <a:schemeClr val="bg1"/>
                </a:solidFill>
              </a:rPr>
              <a:t>Чехия</a:t>
            </a:r>
            <a:r>
              <a:rPr lang="en-GB" sz="2200" b="1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uk-UA" sz="2400" dirty="0">
                <a:solidFill>
                  <a:schemeClr val="bg1"/>
                </a:solidFill>
              </a:rPr>
              <a:t>ЗАПОРIЖЖЯ, ДНIПРО, КРИВИЙ </a:t>
            </a:r>
            <a:r>
              <a:rPr lang="uk-UA" sz="2400" dirty="0" smtClean="0">
                <a:solidFill>
                  <a:schemeClr val="bg1"/>
                </a:solidFill>
              </a:rPr>
              <a:t>РIГ</a:t>
            </a:r>
            <a:r>
              <a:rPr lang="cs-CZ" sz="2400" dirty="0" smtClean="0">
                <a:solidFill>
                  <a:schemeClr val="bg1"/>
                </a:solidFill>
              </a:rPr>
              <a:t>, 2018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55E6E13-A843-4416-A1E5-94A4E1D51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6BF658F-A955-4ABD-9FC2-C86721BE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Компоненты улучшения ситуации:</a:t>
            </a:r>
          </a:p>
          <a:p>
            <a:pPr marL="0" indent="0">
              <a:buNone/>
            </a:pPr>
            <a:endParaRPr lang="ru-RU" sz="2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❶ 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Доступные данные о выбросах педпринятий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❷ 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Информация о влиянии на здоровье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❸ 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On-line </a:t>
            </a:r>
            <a:r>
              <a:rPr lang="ru-RU" dirty="0">
                <a:solidFill>
                  <a:schemeClr val="bg1"/>
                </a:solidFill>
              </a:rPr>
              <a:t>мониторинг загрязнения воздуха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❹</a:t>
            </a:r>
            <a:r>
              <a:rPr lang="ru-RU" b="1" dirty="0">
                <a:solidFill>
                  <a:srgbClr val="FFC000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Строгие требования законодательства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❺</a:t>
            </a:r>
            <a:r>
              <a:rPr lang="ru-RU" b="1" dirty="0">
                <a:solidFill>
                  <a:srgbClr val="FFC000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Действующая экологическая инспекция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❻</a:t>
            </a:r>
            <a:r>
              <a:rPr lang="ru-RU" b="1" dirty="0">
                <a:solidFill>
                  <a:srgbClr val="FFC000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Требования и протесты граждан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❼</a:t>
            </a:r>
            <a:r>
              <a:rPr lang="ru-RU" b="1" dirty="0">
                <a:solidFill>
                  <a:srgbClr val="FFC000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Право учавствовать в принимании решени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FD3988A-1AC0-4B25-8F15-C87BFC1E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CAC375-D613-4A42-81C9-6948A92B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9939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Моравско-силезской области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7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6" y="-30533"/>
            <a:ext cx="9158245" cy="68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889B24F-140D-4F1F-8652-CFCEFB82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6"/>
            <a:ext cx="9166762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D5980F8-437A-4FA4-9267-64CB26958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EF31EDC-43F9-49D7-B7B2-E640B5888A38}"/>
              </a:ext>
            </a:extLst>
          </p:cNvPr>
          <p:cNvSpPr txBox="1"/>
          <p:nvPr/>
        </p:nvSpPr>
        <p:spPr>
          <a:xfrm>
            <a:off x="574898" y="18542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воздуха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AF0888F-FBA5-4553-BD38-B1D4306B0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86CAC543-86D9-498D-8A0D-AA5B3792D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093809"/>
            <a:ext cx="8064896" cy="57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A064E67-6038-49A9-ADB4-B4A20971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4898" y="185426"/>
            <a:ext cx="82455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Директива ЕС о пром. эмиссиях (2010)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BE466A75-7FFC-477D-9D11-B5495DDA6081}"/>
              </a:ext>
            </a:extLst>
          </p:cNvPr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rgbClr val="FFC000"/>
                </a:solidFill>
              </a:rPr>
              <a:t>Принята: </a:t>
            </a:r>
            <a:r>
              <a:rPr lang="cs-CZ" b="1" dirty="0">
                <a:solidFill>
                  <a:srgbClr val="FFC000"/>
                </a:solidFill>
              </a:rPr>
              <a:t>2010 </a:t>
            </a:r>
            <a:endParaRPr lang="ru-RU" b="1" dirty="0">
              <a:solidFill>
                <a:srgbClr val="FFC000"/>
              </a:solidFill>
            </a:endParaRPr>
          </a:p>
          <a:p>
            <a:pPr algn="l"/>
            <a:r>
              <a:rPr lang="ru-RU" b="1" dirty="0">
                <a:solidFill>
                  <a:srgbClr val="FFC000"/>
                </a:solidFill>
              </a:rPr>
              <a:t>Основные принципи</a:t>
            </a:r>
            <a:endParaRPr lang="cs-CZ" b="1" dirty="0">
              <a:solidFill>
                <a:srgbClr val="FFC000"/>
              </a:solidFill>
            </a:endParaRPr>
          </a:p>
          <a:p>
            <a:pPr algn="l"/>
            <a:endParaRPr lang="ru-RU" sz="2200" b="1" dirty="0">
              <a:solidFill>
                <a:srgbClr val="FFC000"/>
              </a:solidFill>
            </a:endParaRP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❶ 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Интегрированый подход. Одно    разрешение = все экологические воздействия</a:t>
            </a: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❷ 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BAT = </a:t>
            </a:r>
            <a:r>
              <a:rPr lang="ru-RU" dirty="0">
                <a:solidFill>
                  <a:schemeClr val="bg1"/>
                </a:solidFill>
              </a:rPr>
              <a:t>наилучшие доступные технологии</a:t>
            </a:r>
            <a:endParaRPr lang="cs-CZ" dirty="0">
              <a:solidFill>
                <a:schemeClr val="bg1"/>
              </a:solidFill>
            </a:endParaRP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❸ 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Обязательства для инспекции</a:t>
            </a: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❹</a:t>
            </a:r>
            <a:r>
              <a:rPr lang="ru-RU" b="1" dirty="0">
                <a:solidFill>
                  <a:srgbClr val="FFC000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Участие общественности</a:t>
            </a: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❺</a:t>
            </a:r>
            <a:r>
              <a:rPr lang="ru-RU" b="1" dirty="0">
                <a:solidFill>
                  <a:srgbClr val="FFC000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Регулярные ревизии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D5980F8-437A-4FA4-9267-64CB26958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AF0888F-FBA5-4553-BD38-B1D4306B0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B1777CC-79E0-43A4-A692-33C4C5A5D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28079" cy="36724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E5B063E1-37D7-440C-9EBB-C9CD3F8FD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081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D5980F8-437A-4FA4-9267-64CB26958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69983D0-2B4F-4779-8D1E-32806B5B3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02" y="1340768"/>
            <a:ext cx="8568796" cy="51125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AF0888F-FBA5-4553-BD38-B1D4306B0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EF31EDC-43F9-49D7-B7B2-E640B5888A38}"/>
              </a:ext>
            </a:extLst>
          </p:cNvPr>
          <p:cNvSpPr txBox="1"/>
          <p:nvPr/>
        </p:nvSpPr>
        <p:spPr>
          <a:xfrm>
            <a:off x="574898" y="185426"/>
            <a:ext cx="80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Миттал Острава: пыль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РВПЗ 2016)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6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39" y="-1481"/>
            <a:ext cx="2752725" cy="98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7544" y="1268760"/>
            <a:ext cx="5040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Спасибо за внимание!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Kateřina Krejčová</a:t>
            </a:r>
          </a:p>
          <a:p>
            <a:r>
              <a:rPr lang="cs-CZ" sz="2400" dirty="0" smtClean="0">
                <a:solidFill>
                  <a:schemeClr val="bg1"/>
                </a:solidFill>
                <a:hlinkClick r:id="rId4"/>
              </a:rPr>
              <a:t>Katerina.krejcova@arnika.org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en-GB" sz="2400" b="1" dirty="0" err="1">
                <a:solidFill>
                  <a:schemeClr val="bg1"/>
                </a:solidFill>
              </a:rPr>
              <a:t>Arnika</a:t>
            </a:r>
            <a:r>
              <a:rPr lang="en-GB" sz="2400" b="1" dirty="0">
                <a:solidFill>
                  <a:schemeClr val="bg1"/>
                </a:solidFill>
              </a:rPr>
              <a:t> – </a:t>
            </a:r>
            <a:r>
              <a:rPr lang="cs-CZ" sz="2400" b="1" dirty="0" err="1">
                <a:solidFill>
                  <a:schemeClr val="bg1"/>
                </a:solidFill>
              </a:rPr>
              <a:t>Citizens</a:t>
            </a:r>
            <a:r>
              <a:rPr lang="cs-CZ" sz="2400" b="1" dirty="0">
                <a:solidFill>
                  <a:schemeClr val="bg1"/>
                </a:solidFill>
              </a:rPr>
              <a:t> Support Centre</a:t>
            </a:r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dirty="0" err="1">
                <a:solidFill>
                  <a:schemeClr val="bg1"/>
                </a:solidFill>
              </a:rPr>
              <a:t>Chlumova</a:t>
            </a:r>
            <a:r>
              <a:rPr lang="en-GB" sz="2400" dirty="0">
                <a:solidFill>
                  <a:schemeClr val="bg1"/>
                </a:solidFill>
              </a:rPr>
              <a:t> 17, 160 000 Prague 6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 Czech Republic, Europe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Подробная информация на сайте</a:t>
            </a:r>
            <a:r>
              <a:rPr lang="en-GB" sz="2400" dirty="0">
                <a:solidFill>
                  <a:schemeClr val="bg1"/>
                </a:solidFill>
              </a:rPr>
              <a:t>:</a:t>
            </a:r>
          </a:p>
          <a:p>
            <a:r>
              <a:rPr lang="en-GB" sz="2400" dirty="0">
                <a:solidFill>
                  <a:schemeClr val="bg1"/>
                </a:solidFill>
              </a:rPr>
              <a:t>http://arnika.org</a:t>
            </a:r>
            <a:r>
              <a:rPr lang="cs-CZ" sz="2400" dirty="0">
                <a:solidFill>
                  <a:schemeClr val="bg1"/>
                </a:solidFill>
              </a:rPr>
              <a:t>/</a:t>
            </a:r>
            <a:r>
              <a:rPr lang="cs-CZ" sz="2400" dirty="0" err="1">
                <a:solidFill>
                  <a:schemeClr val="bg1"/>
                </a:solidFill>
              </a:rPr>
              <a:t>ru</a:t>
            </a:r>
            <a:r>
              <a:rPr lang="cs-CZ" sz="2400" dirty="0">
                <a:solidFill>
                  <a:schemeClr val="bg1"/>
                </a:solidFill>
              </a:rPr>
              <a:t>/</a:t>
            </a:r>
            <a:r>
              <a:rPr lang="cs-CZ" sz="2400" dirty="0" err="1">
                <a:solidFill>
                  <a:schemeClr val="bg1"/>
                </a:solidFill>
              </a:rPr>
              <a:t>ukraina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34" y="3059188"/>
            <a:ext cx="2132118" cy="20980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68760"/>
            <a:ext cx="2129776" cy="13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E006EAA-A50E-4990-97D3-16CAFB29E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4" y="0"/>
            <a:ext cx="9182852" cy="10541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18542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Чешская республика: воздух	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http://portal.chmi.cz/files/portal/docs/uoco/isko/grafroc/groc/gr11cz/png/o242-07.png">
            <a:extLst>
              <a:ext uri="{FF2B5EF4-FFF2-40B4-BE49-F238E27FC236}">
                <a16:creationId xmlns:a16="http://schemas.microsoft.com/office/drawing/2014/main" xmlns="" id="{CCC22AEC-2F36-4779-8A54-5F4F1052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" y="1054120"/>
            <a:ext cx="9118781" cy="581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ArcelorMittal Ostrava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5" y="1196752"/>
            <a:ext cx="7908645" cy="5272430"/>
          </a:xfrm>
        </p:spPr>
      </p:pic>
    </p:spTree>
    <p:extLst>
      <p:ext uri="{BB962C8B-B14F-4D97-AF65-F5344CB8AC3E}">
        <p14:creationId xmlns:p14="http://schemas.microsoft.com/office/powerpoint/2010/main" val="5644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55E6E13-A843-4416-A1E5-94A4E1D51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FD3988A-1AC0-4B25-8F15-C87BFC1E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CAC375-D613-4A42-81C9-6948A92B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99392"/>
            <a:ext cx="864096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Металлургия в Чехии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6774238-2000-40B7-87FC-FE7ABD702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613"/>
            <a:ext cx="7153448" cy="4627387"/>
          </a:xfrm>
          <a:prstGeom prst="rect">
            <a:avLst/>
          </a:prstGeom>
        </p:spPr>
      </p:pic>
      <p:pic>
        <p:nvPicPr>
          <p:cNvPr id="8" name="Picture 5" descr="img00016">
            <a:extLst>
              <a:ext uri="{FF2B5EF4-FFF2-40B4-BE49-F238E27FC236}">
                <a16:creationId xmlns:a16="http://schemas.microsoft.com/office/drawing/2014/main" xmlns="" id="{20AC413D-0AE2-4213-988C-92C861F9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1130"/>
            <a:ext cx="4551151" cy="341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xmlns="" id="{D39CCD61-287C-4F22-8A08-06F0F373BE0B}"/>
              </a:ext>
            </a:extLst>
          </p:cNvPr>
          <p:cNvSpPr txBox="1">
            <a:spLocks/>
          </p:cNvSpPr>
          <p:nvPr/>
        </p:nvSpPr>
        <p:spPr>
          <a:xfrm>
            <a:off x="971600" y="1278411"/>
            <a:ext cx="3557847" cy="717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Миттал: </a:t>
            </a: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мил. т/г.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xmlns="" id="{F9C439A6-86F8-49CF-8C45-B04C8B8AA678}"/>
              </a:ext>
            </a:extLst>
          </p:cNvPr>
          <p:cNvSpPr txBox="1">
            <a:spLocks/>
          </p:cNvSpPr>
          <p:nvPr/>
        </p:nvSpPr>
        <p:spPr>
          <a:xfrm>
            <a:off x="4572000" y="4293096"/>
            <a:ext cx="4537514" cy="1523774"/>
          </a:xfrm>
          <a:prstGeom prst="rect">
            <a:avLst/>
          </a:prstGeom>
          <a:gradFill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dist="508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1951: Huť Klementa Gottwalda</a:t>
            </a:r>
          </a:p>
          <a:p>
            <a:pPr algn="l"/>
            <a:r>
              <a:rPr lang="cs-C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2007: </a:t>
            </a:r>
            <a:r>
              <a:rPr lang="cs-CZ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ArcelorMittal</a:t>
            </a:r>
            <a:r>
              <a:rPr lang="cs-C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Ostrava</a:t>
            </a:r>
          </a:p>
          <a:p>
            <a:pPr algn="l"/>
            <a:r>
              <a:rPr lang="cs-C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2015: 35 </a:t>
            </a:r>
            <a:r>
              <a:rPr lang="cs-CZ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mld</a:t>
            </a:r>
            <a:r>
              <a:rPr lang="cs-C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Kč </a:t>
            </a:r>
          </a:p>
        </p:txBody>
      </p:sp>
    </p:spTree>
    <p:extLst>
      <p:ext uri="{BB962C8B-B14F-4D97-AF65-F5344CB8AC3E}">
        <p14:creationId xmlns:p14="http://schemas.microsoft.com/office/powerpoint/2010/main" val="25528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A064E67-6038-49A9-ADB4-B4A20971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8649" y="131356"/>
            <a:ext cx="8245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Острава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2002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2018: 16 г. протестов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4"/>
          <p:cNvSpPr txBox="1"/>
          <p:nvPr/>
        </p:nvSpPr>
        <p:spPr>
          <a:xfrm>
            <a:off x="318649" y="1456913"/>
            <a:ext cx="8139551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alpha val="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2002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“Vzduch“</a:t>
            </a:r>
          </a:p>
          <a:p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2007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первое ходатайство,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Радванице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Бартовице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2008 демонстрация</a:t>
            </a:r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г.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Острава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2010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демонстрация</a:t>
            </a:r>
            <a:r>
              <a:rPr lang="cs-CZ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г. </a:t>
            </a:r>
            <a:r>
              <a:rPr lang="ru-RU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Острава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2010 * </a:t>
            </a:r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„Čisté nebe“ – „</a:t>
            </a:r>
            <a:r>
              <a:rPr lang="cs-CZ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Smogalarm</a:t>
            </a:r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  <a:p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2013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cs-CZ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xyBox</a:t>
            </a:r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  <a:p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„Vypakuj smog z Ostravska</a:t>
            </a:r>
          </a:p>
          <a:p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Польша проиграла в суде ЕС дело о чистоте воздуха</a:t>
            </a:r>
            <a:endParaRPr lang="cs-CZ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cs-C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„Nebe nad Ostravou“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 Победа в Брно</a:t>
            </a:r>
            <a:endParaRPr lang="cs-CZ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5052053" cy="37890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50" y="-27384"/>
            <a:ext cx="5017351" cy="3833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4499992" cy="3212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89914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r>
              <a:rPr lang="ru-RU" dirty="0" smtClean="0"/>
              <a:t>*</a:t>
            </a:r>
            <a:r>
              <a:rPr lang="en-US" dirty="0" smtClean="0"/>
              <a:t> ”</a:t>
            </a:r>
            <a:r>
              <a:rPr lang="en-US" dirty="0" err="1" smtClean="0"/>
              <a:t>SmogAlarm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application: </a:t>
            </a:r>
            <a:r>
              <a:rPr lang="en-US" dirty="0" err="1" smtClean="0"/>
              <a:t>www.smogalarm.cz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276872"/>
            <a:ext cx="8712200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2013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cs-C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xyBox</a:t>
            </a:r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b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2" y="980728"/>
            <a:ext cx="7565592" cy="5655415"/>
          </a:xfrm>
        </p:spPr>
      </p:pic>
    </p:spTree>
    <p:extLst>
      <p:ext uri="{BB962C8B-B14F-4D97-AF65-F5344CB8AC3E}">
        <p14:creationId xmlns:p14="http://schemas.microsoft.com/office/powerpoint/2010/main" val="11375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Ostrava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3" y="1556792"/>
            <a:ext cx="7383335" cy="4949065"/>
          </a:xfrm>
        </p:spPr>
      </p:pic>
    </p:spTree>
    <p:extLst>
      <p:ext uri="{BB962C8B-B14F-4D97-AF65-F5344CB8AC3E}">
        <p14:creationId xmlns:p14="http://schemas.microsoft.com/office/powerpoint/2010/main" val="9074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20178</TotalTime>
  <Words>279</Words>
  <Application>Microsoft Macintosh PowerPoint</Application>
  <PresentationFormat>On-screen Show (4:3)</PresentationFormat>
  <Paragraphs>60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 Black</vt:lpstr>
      <vt:lpstr>Calibri</vt:lpstr>
      <vt:lpstr>Arial</vt:lpstr>
      <vt:lpstr>Motiv systému Office</vt:lpstr>
      <vt:lpstr>PowerPoint Presentation</vt:lpstr>
      <vt:lpstr>PowerPoint Presentation</vt:lpstr>
      <vt:lpstr>ArcelorMittal Ostrava </vt:lpstr>
      <vt:lpstr>Металлургия в Чехии </vt:lpstr>
      <vt:lpstr>PowerPoint Presentation</vt:lpstr>
      <vt:lpstr>PowerPoint Presentation</vt:lpstr>
      <vt:lpstr>2010* ”SmogAlarm”</vt:lpstr>
      <vt:lpstr>2013 * „ОxyBox“ </vt:lpstr>
      <vt:lpstr>Ostrava</vt:lpstr>
      <vt:lpstr>Пример Моравско-силезской области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krejcova.katerina@outlook.com</cp:lastModifiedBy>
  <cp:revision>252</cp:revision>
  <dcterms:created xsi:type="dcterms:W3CDTF">2013-05-28T13:08:20Z</dcterms:created>
  <dcterms:modified xsi:type="dcterms:W3CDTF">2018-07-06T16:15:41Z</dcterms:modified>
</cp:coreProperties>
</file>