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60" r:id="rId3"/>
    <p:sldId id="257" r:id="rId4"/>
    <p:sldId id="258" r:id="rId5"/>
    <p:sldId id="262" r:id="rId6"/>
    <p:sldId id="263" r:id="rId7"/>
    <p:sldId id="261" r:id="rId8"/>
    <p:sldId id="259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1A3A0-B6AB-4E0E-B882-97CBC35B2C51}" type="datetimeFigureOut">
              <a:rPr lang="cs-CZ" smtClean="0"/>
              <a:t>11.7.2017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CCD139-8914-4407-B8F5-0A1CA783A1A3}" type="slidenum">
              <a:rPr lang="cs-CZ" smtClean="0"/>
              <a:t>‹№›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81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CD139-8914-4407-B8F5-0A1CA783A1A3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631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8664741-FAD3-452D-9A4D-27C73E410BC7}" type="datetimeFigureOut">
              <a:rPr lang="cs-CZ" smtClean="0"/>
              <a:t>11.7.2017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E084F72-B417-4F6F-BFC7-319D7A839DFF}" type="slidenum">
              <a:rPr lang="cs-CZ" smtClean="0"/>
              <a:t>‹№›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64741-FAD3-452D-9A4D-27C73E410BC7}" type="datetimeFigureOut">
              <a:rPr lang="cs-CZ" smtClean="0"/>
              <a:t>11.7.2017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84F72-B417-4F6F-BFC7-319D7A839DFF}" type="slidenum">
              <a:rPr lang="cs-CZ" smtClean="0"/>
              <a:t>‹№›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64741-FAD3-452D-9A4D-27C73E410BC7}" type="datetimeFigureOut">
              <a:rPr lang="cs-CZ" smtClean="0"/>
              <a:t>11.7.2017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84F72-B417-4F6F-BFC7-319D7A839DFF}" type="slidenum">
              <a:rPr lang="cs-CZ" smtClean="0"/>
              <a:t>‹№›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8664741-FAD3-452D-9A4D-27C73E410BC7}" type="datetimeFigureOut">
              <a:rPr lang="cs-CZ" smtClean="0"/>
              <a:t>11.7.2017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E084F72-B417-4F6F-BFC7-319D7A839DFF}" type="slidenum">
              <a:rPr lang="cs-CZ" smtClean="0"/>
              <a:t>‹№›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8664741-FAD3-452D-9A4D-27C73E410BC7}" type="datetimeFigureOut">
              <a:rPr lang="cs-CZ" smtClean="0"/>
              <a:t>11.7.2017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E084F72-B417-4F6F-BFC7-319D7A839DFF}" type="slidenum">
              <a:rPr lang="cs-CZ" smtClean="0"/>
              <a:t>‹№›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64741-FAD3-452D-9A4D-27C73E410BC7}" type="datetimeFigureOut">
              <a:rPr lang="cs-CZ" smtClean="0"/>
              <a:t>11.7.2017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84F72-B417-4F6F-BFC7-319D7A839DFF}" type="slidenum">
              <a:rPr lang="cs-CZ" smtClean="0"/>
              <a:t>‹№›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64741-FAD3-452D-9A4D-27C73E410BC7}" type="datetimeFigureOut">
              <a:rPr lang="cs-CZ" smtClean="0"/>
              <a:t>11.7.2017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84F72-B417-4F6F-BFC7-319D7A839DFF}" type="slidenum">
              <a:rPr lang="cs-CZ" smtClean="0"/>
              <a:t>‹№›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8664741-FAD3-452D-9A4D-27C73E410BC7}" type="datetimeFigureOut">
              <a:rPr lang="cs-CZ" smtClean="0"/>
              <a:t>11.7.2017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E084F72-B417-4F6F-BFC7-319D7A839DFF}" type="slidenum">
              <a:rPr lang="cs-CZ" smtClean="0"/>
              <a:t>‹№›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64741-FAD3-452D-9A4D-27C73E410BC7}" type="datetimeFigureOut">
              <a:rPr lang="cs-CZ" smtClean="0"/>
              <a:t>11.7.2017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84F72-B417-4F6F-BFC7-319D7A839DFF}" type="slidenum">
              <a:rPr lang="cs-CZ" smtClean="0"/>
              <a:t>‹№›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8664741-FAD3-452D-9A4D-27C73E410BC7}" type="datetimeFigureOut">
              <a:rPr lang="cs-CZ" smtClean="0"/>
              <a:t>11.7.2017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E084F72-B417-4F6F-BFC7-319D7A839DFF}" type="slidenum">
              <a:rPr lang="cs-CZ" smtClean="0"/>
              <a:t>‹№›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8664741-FAD3-452D-9A4D-27C73E410BC7}" type="datetimeFigureOut">
              <a:rPr lang="cs-CZ" smtClean="0"/>
              <a:t>11.7.2017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E084F72-B417-4F6F-BFC7-319D7A839DFF}" type="slidenum">
              <a:rPr lang="cs-CZ" smtClean="0"/>
              <a:t>‹№›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8664741-FAD3-452D-9A4D-27C73E410BC7}" type="datetimeFigureOut">
              <a:rPr lang="cs-CZ" smtClean="0"/>
              <a:t>11.7.2017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E084F72-B417-4F6F-BFC7-319D7A839DFF}" type="slidenum">
              <a:rPr lang="cs-CZ" smtClean="0"/>
              <a:t>‹№›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Intensive</a:t>
            </a:r>
            <a:r>
              <a:rPr lang="cs-CZ" dirty="0" smtClean="0"/>
              <a:t> </a:t>
            </a:r>
            <a:r>
              <a:rPr lang="cs-CZ" dirty="0" err="1" smtClean="0"/>
              <a:t>cattle</a:t>
            </a:r>
            <a:r>
              <a:rPr lang="cs-CZ" dirty="0" smtClean="0"/>
              <a:t> and </a:t>
            </a:r>
            <a:r>
              <a:rPr lang="cs-CZ" dirty="0" err="1" smtClean="0"/>
              <a:t>poultry</a:t>
            </a:r>
            <a:r>
              <a:rPr lang="cs-CZ" dirty="0" smtClean="0"/>
              <a:t> </a:t>
            </a:r>
            <a:r>
              <a:rPr lang="cs-CZ" dirty="0" err="1" smtClean="0"/>
              <a:t>farming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EU </a:t>
            </a:r>
            <a:r>
              <a:rPr lang="cs-CZ" dirty="0" err="1" smtClean="0"/>
              <a:t>directives</a:t>
            </a:r>
            <a:r>
              <a:rPr lang="cs-CZ" dirty="0" smtClean="0"/>
              <a:t> &amp; </a:t>
            </a:r>
            <a:r>
              <a:rPr lang="cs-CZ" dirty="0" err="1" smtClean="0"/>
              <a:t>regulations</a:t>
            </a:r>
            <a:endParaRPr lang="cs-CZ" dirty="0" smtClean="0"/>
          </a:p>
          <a:p>
            <a:r>
              <a:rPr lang="cs-CZ" dirty="0" smtClean="0"/>
              <a:t>Václav </a:t>
            </a:r>
            <a:r>
              <a:rPr lang="cs-CZ" dirty="0" err="1" smtClean="0"/>
              <a:t>Orcígr</a:t>
            </a:r>
            <a:r>
              <a:rPr lang="cs-CZ" dirty="0" smtClean="0"/>
              <a:t> / Arnika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743" y="609638"/>
            <a:ext cx="1392977" cy="87757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764704"/>
            <a:ext cx="3393192" cy="107811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903140"/>
            <a:ext cx="2173613" cy="80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91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" name="Zástupný symbol pro obsah 19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836712"/>
            <a:ext cx="7310437" cy="4873625"/>
          </a:xfrm>
        </p:spPr>
      </p:pic>
    </p:spTree>
    <p:extLst>
      <p:ext uri="{BB962C8B-B14F-4D97-AF65-F5344CB8AC3E}">
        <p14:creationId xmlns:p14="http://schemas.microsoft.com/office/powerpoint/2010/main" val="424205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Директива про промислові викиди</a:t>
            </a:r>
            <a:r>
              <a:rPr lang="cs-CZ" dirty="0" smtClean="0"/>
              <a:t> (2010/75/EU)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53065"/>
            <a:ext cx="7467600" cy="5120887"/>
          </a:xfrm>
        </p:spPr>
        <p:txBody>
          <a:bodyPr/>
          <a:lstStyle/>
          <a:p>
            <a:r>
              <a:rPr lang="cs-CZ" dirty="0" smtClean="0"/>
              <a:t>IPPC</a:t>
            </a:r>
            <a:r>
              <a:rPr lang="uk-UA" dirty="0" smtClean="0"/>
              <a:t> (інтегроване запобігання та контроль забруднення)</a:t>
            </a:r>
            <a:endParaRPr lang="cs-CZ" dirty="0" smtClean="0"/>
          </a:p>
          <a:p>
            <a:r>
              <a:rPr lang="cs-CZ" dirty="0" smtClean="0"/>
              <a:t>2010/75/</a:t>
            </a:r>
            <a:r>
              <a:rPr lang="uk-UA" dirty="0" smtClean="0"/>
              <a:t>ЄС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&gt; 40 000 </a:t>
            </a:r>
            <a:r>
              <a:rPr lang="uk-UA" dirty="0" smtClean="0"/>
              <a:t>голів курей</a:t>
            </a:r>
            <a:endParaRPr lang="cs-CZ" dirty="0" smtClean="0"/>
          </a:p>
          <a:p>
            <a:pPr lvl="1"/>
            <a:r>
              <a:rPr lang="cs-CZ" dirty="0" smtClean="0"/>
              <a:t>&gt; 2000 </a:t>
            </a:r>
            <a:r>
              <a:rPr lang="uk-UA" dirty="0" smtClean="0"/>
              <a:t>голів свиней на забій </a:t>
            </a:r>
            <a:r>
              <a:rPr lang="cs-CZ" dirty="0" smtClean="0"/>
              <a:t>(</a:t>
            </a:r>
            <a:r>
              <a:rPr lang="uk-UA" dirty="0" smtClean="0"/>
              <a:t>більше</a:t>
            </a:r>
            <a:r>
              <a:rPr lang="cs-CZ" dirty="0" smtClean="0"/>
              <a:t> 30 </a:t>
            </a:r>
            <a:r>
              <a:rPr lang="uk-UA" dirty="0" smtClean="0"/>
              <a:t>кг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&gt; 750 </a:t>
            </a:r>
            <a:r>
              <a:rPr lang="uk-UA" dirty="0" smtClean="0"/>
              <a:t>свиноматок</a:t>
            </a:r>
            <a:endParaRPr lang="cs-CZ" dirty="0" smtClean="0"/>
          </a:p>
          <a:p>
            <a:pPr marL="365760" lvl="1" indent="0">
              <a:buNone/>
            </a:pPr>
            <a:r>
              <a:rPr lang="uk-UA" dirty="0" smtClean="0"/>
              <a:t>Найкращі наявні технології</a:t>
            </a:r>
            <a:r>
              <a:rPr lang="cs-CZ" dirty="0" smtClean="0"/>
              <a:t> (BAT):</a:t>
            </a:r>
            <a:endParaRPr lang="cs-CZ" dirty="0"/>
          </a:p>
          <a:p>
            <a:pPr marL="365760" lvl="1" indent="0">
              <a:buNone/>
            </a:pPr>
            <a:r>
              <a:rPr lang="cs-CZ" dirty="0" smtClean="0"/>
              <a:t>-&gt; </a:t>
            </a:r>
            <a:r>
              <a:rPr lang="uk-UA" dirty="0" smtClean="0"/>
              <a:t>харчування</a:t>
            </a:r>
            <a:r>
              <a:rPr lang="cs-CZ" dirty="0" smtClean="0"/>
              <a:t>; </a:t>
            </a:r>
            <a:r>
              <a:rPr lang="uk-UA" dirty="0" smtClean="0"/>
              <a:t>підготовка корму:</a:t>
            </a:r>
            <a:r>
              <a:rPr lang="cs-CZ" dirty="0" smtClean="0"/>
              <a:t> </a:t>
            </a:r>
            <a:r>
              <a:rPr lang="uk-UA" dirty="0" smtClean="0"/>
              <a:t>будинки для курей та свиней</a:t>
            </a:r>
            <a:r>
              <a:rPr lang="cs-CZ" dirty="0" smtClean="0"/>
              <a:t> (</a:t>
            </a:r>
            <a:r>
              <a:rPr lang="uk-UA" dirty="0" smtClean="0"/>
              <a:t>ліміти викидів аміаку</a:t>
            </a:r>
            <a:r>
              <a:rPr lang="cs-CZ" dirty="0" smtClean="0"/>
              <a:t> + </a:t>
            </a:r>
            <a:r>
              <a:rPr lang="uk-UA" dirty="0" smtClean="0"/>
              <a:t>азот, фосфор</a:t>
            </a:r>
            <a:r>
              <a:rPr lang="cs-CZ" dirty="0" smtClean="0"/>
              <a:t>); </a:t>
            </a:r>
            <a:r>
              <a:rPr lang="uk-UA" dirty="0" smtClean="0"/>
              <a:t>гноївка</a:t>
            </a:r>
            <a:r>
              <a:rPr lang="cs-CZ" dirty="0" smtClean="0"/>
              <a:t> + </a:t>
            </a:r>
            <a:r>
              <a:rPr lang="uk-UA" dirty="0" smtClean="0"/>
              <a:t>зберігання помору</a:t>
            </a:r>
            <a:endParaRPr lang="cs-CZ" dirty="0"/>
          </a:p>
          <a:p>
            <a:pPr marL="365760" lvl="1" indent="0">
              <a:buNone/>
            </a:pPr>
            <a:r>
              <a:rPr lang="uk-UA" dirty="0" smtClean="0"/>
              <a:t>Чехія</a:t>
            </a:r>
            <a:r>
              <a:rPr lang="cs-CZ" dirty="0" smtClean="0"/>
              <a:t>: </a:t>
            </a:r>
            <a:r>
              <a:rPr lang="uk-UA" dirty="0" smtClean="0"/>
              <a:t>інтегровані дозволи </a:t>
            </a:r>
            <a:r>
              <a:rPr lang="cs-CZ" dirty="0" smtClean="0"/>
              <a:t>(IPPC); </a:t>
            </a:r>
            <a:r>
              <a:rPr lang="uk-UA" dirty="0" smtClean="0"/>
              <a:t>нагляд за рекомендованими процедурами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232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uk-UA" dirty="0" smtClean="0"/>
              <a:t>Директива по нітратам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smtClean="0"/>
              <a:t>91/676/EEC)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67600" cy="4873752"/>
          </a:xfrm>
        </p:spPr>
        <p:txBody>
          <a:bodyPr/>
          <a:lstStyle/>
          <a:p>
            <a:r>
              <a:rPr lang="cs-CZ" dirty="0" smtClean="0"/>
              <a:t>1991</a:t>
            </a:r>
          </a:p>
          <a:p>
            <a:r>
              <a:rPr lang="cs-CZ" dirty="0" smtClean="0"/>
              <a:t>„</a:t>
            </a:r>
            <a:r>
              <a:rPr lang="uk-UA" dirty="0" smtClean="0"/>
              <a:t>вразливі території</a:t>
            </a:r>
            <a:r>
              <a:rPr lang="cs-CZ" dirty="0" smtClean="0"/>
              <a:t>“:</a:t>
            </a:r>
          </a:p>
          <a:p>
            <a:pPr lvl="1"/>
            <a:r>
              <a:rPr lang="uk-UA" dirty="0" smtClean="0"/>
              <a:t>Поверхневі води або грунтові</a:t>
            </a:r>
            <a:r>
              <a:rPr lang="cs-CZ" dirty="0" smtClean="0"/>
              <a:t>, </a:t>
            </a:r>
            <a:r>
              <a:rPr lang="uk-UA" dirty="0" smtClean="0"/>
              <a:t>джерела питної води</a:t>
            </a:r>
            <a:r>
              <a:rPr lang="cs-CZ" dirty="0" smtClean="0"/>
              <a:t> – </a:t>
            </a:r>
            <a:r>
              <a:rPr lang="uk-UA" dirty="0" smtClean="0"/>
              <a:t>концентрація нітратів перевищує 5</a:t>
            </a:r>
            <a:r>
              <a:rPr lang="cs-CZ" dirty="0" smtClean="0"/>
              <a:t>0</a:t>
            </a:r>
            <a:r>
              <a:rPr lang="uk-UA" dirty="0" smtClean="0"/>
              <a:t>мг</a:t>
            </a:r>
            <a:r>
              <a:rPr lang="cs-CZ" dirty="0" smtClean="0"/>
              <a:t>/</a:t>
            </a:r>
            <a:r>
              <a:rPr lang="uk-UA" dirty="0" smtClean="0"/>
              <a:t>л</a:t>
            </a:r>
            <a:endParaRPr lang="cs-CZ" dirty="0" smtClean="0"/>
          </a:p>
          <a:p>
            <a:pPr lvl="1"/>
            <a:r>
              <a:rPr lang="uk-UA" dirty="0" smtClean="0"/>
              <a:t>Поверхневі води під загрозою погіршення якості води від с-госп джерел нітратів</a:t>
            </a:r>
            <a:endParaRPr lang="cs-CZ" dirty="0"/>
          </a:p>
          <a:p>
            <a:pPr lvl="1"/>
            <a:r>
              <a:rPr lang="uk-UA" dirty="0" smtClean="0"/>
              <a:t>Перевірка вразливих територій</a:t>
            </a:r>
            <a:r>
              <a:rPr lang="cs-CZ" dirty="0" smtClean="0"/>
              <a:t>: </a:t>
            </a:r>
            <a:r>
              <a:rPr lang="uk-UA" dirty="0" smtClean="0"/>
              <a:t>періодичність -</a:t>
            </a:r>
            <a:r>
              <a:rPr lang="cs-CZ" dirty="0" smtClean="0"/>
              <a:t>4 </a:t>
            </a:r>
            <a:r>
              <a:rPr lang="uk-UA" dirty="0" smtClean="0"/>
              <a:t>роки</a:t>
            </a:r>
            <a:endParaRPr lang="cs-CZ" dirty="0" smtClean="0"/>
          </a:p>
          <a:p>
            <a:pPr lvl="1"/>
            <a:r>
              <a:rPr lang="uk-UA" dirty="0" smtClean="0"/>
              <a:t>Плани дій </a:t>
            </a:r>
            <a:endParaRPr lang="cs-CZ" dirty="0" smtClean="0"/>
          </a:p>
          <a:p>
            <a:pPr lvl="1"/>
            <a:endParaRPr lang="cs-CZ" dirty="0"/>
          </a:p>
          <a:p>
            <a:pPr marL="365760" lvl="1" indent="0">
              <a:buNone/>
            </a:pPr>
            <a:r>
              <a:rPr lang="uk-UA" dirty="0" smtClean="0"/>
              <a:t>Чехія</a:t>
            </a:r>
            <a:r>
              <a:rPr lang="cs-CZ" dirty="0" smtClean="0"/>
              <a:t>: </a:t>
            </a:r>
            <a:r>
              <a:rPr lang="uk-UA" dirty="0" smtClean="0"/>
              <a:t>вразливі території</a:t>
            </a:r>
            <a:r>
              <a:rPr lang="cs-CZ" dirty="0" smtClean="0"/>
              <a:t> 2003; 2016 – 3</a:t>
            </a:r>
            <a:r>
              <a:rPr lang="uk-UA" dirty="0" smtClean="0"/>
              <a:t>-тя редакція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230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Спільна сільськогосподарська</a:t>
            </a:r>
            <a:r>
              <a:rPr lang="cs-CZ" dirty="0" smtClean="0"/>
              <a:t> </a:t>
            </a:r>
            <a:r>
              <a:rPr lang="uk-UA" dirty="0" smtClean="0"/>
              <a:t>та</a:t>
            </a:r>
            <a:r>
              <a:rPr lang="cs-CZ" dirty="0" smtClean="0"/>
              <a:t> </a:t>
            </a:r>
            <a:r>
              <a:rPr lang="uk-UA" dirty="0" smtClean="0"/>
              <a:t>грантова політика ЄС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2 </a:t>
            </a:r>
            <a:r>
              <a:rPr lang="uk-UA" dirty="0" smtClean="0"/>
              <a:t>напрямки</a:t>
            </a:r>
            <a:endParaRPr lang="cs-CZ" dirty="0" smtClean="0"/>
          </a:p>
          <a:p>
            <a:pPr lvl="1"/>
            <a:r>
              <a:rPr lang="cs-CZ" dirty="0" smtClean="0"/>
              <a:t>1) </a:t>
            </a:r>
            <a:r>
              <a:rPr lang="uk-UA" dirty="0" smtClean="0"/>
              <a:t>прямі платежі</a:t>
            </a:r>
            <a:r>
              <a:rPr lang="cs-CZ" dirty="0" smtClean="0"/>
              <a:t>: </a:t>
            </a:r>
            <a:r>
              <a:rPr lang="uk-UA" dirty="0" smtClean="0"/>
              <a:t>базові вимоги Регуляції Ради Європи</a:t>
            </a:r>
            <a:r>
              <a:rPr lang="cs-CZ" dirty="0" smtClean="0"/>
              <a:t> no. 73/2009 </a:t>
            </a:r>
          </a:p>
          <a:p>
            <a:pPr lvl="1"/>
            <a:r>
              <a:rPr lang="cs-CZ" dirty="0" smtClean="0"/>
              <a:t>2) </a:t>
            </a:r>
            <a:r>
              <a:rPr lang="uk-UA" dirty="0" smtClean="0"/>
              <a:t>програми сільського розвитку </a:t>
            </a:r>
            <a:r>
              <a:rPr lang="cs-CZ" dirty="0" smtClean="0"/>
              <a:t>a. o. SEA; </a:t>
            </a:r>
            <a:r>
              <a:rPr lang="uk-UA" dirty="0" smtClean="0"/>
              <a:t>модернізація сільськогосподарських холдингів</a:t>
            </a:r>
            <a:r>
              <a:rPr lang="cs-CZ" dirty="0" smtClean="0"/>
              <a:t>…</a:t>
            </a:r>
          </a:p>
          <a:p>
            <a:pPr lvl="1"/>
            <a:endParaRPr lang="cs-CZ" dirty="0"/>
          </a:p>
          <a:p>
            <a:pPr marL="365760" lvl="1" indent="0">
              <a:buNone/>
            </a:pPr>
            <a:r>
              <a:rPr lang="uk-UA" dirty="0" smtClean="0"/>
              <a:t>Чехія</a:t>
            </a:r>
            <a:r>
              <a:rPr lang="cs-CZ" dirty="0" smtClean="0"/>
              <a:t>: </a:t>
            </a:r>
            <a:r>
              <a:rPr lang="uk-UA" dirty="0" smtClean="0"/>
              <a:t>вимоги по фінансуванню для кожної Директиви</a:t>
            </a:r>
            <a:r>
              <a:rPr lang="cs-CZ" dirty="0" smtClean="0"/>
              <a:t>; </a:t>
            </a:r>
            <a:r>
              <a:rPr lang="uk-UA" dirty="0" smtClean="0"/>
              <a:t>механізм узгодженності (</a:t>
            </a:r>
            <a:r>
              <a:rPr lang="en-US" dirty="0" smtClean="0"/>
              <a:t>cross compliance</a:t>
            </a:r>
            <a:r>
              <a:rPr lang="uk-UA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590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Рамкова водна Директва та викиди у повітря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7467600" cy="4873752"/>
          </a:xfrm>
        </p:spPr>
        <p:txBody>
          <a:bodyPr/>
          <a:lstStyle/>
          <a:p>
            <a:r>
              <a:rPr lang="cs-CZ" dirty="0" smtClean="0"/>
              <a:t>2000/60/</a:t>
            </a:r>
            <a:r>
              <a:rPr lang="uk-UA" dirty="0" smtClean="0"/>
              <a:t>Є</a:t>
            </a:r>
            <a:r>
              <a:rPr lang="cs-CZ" dirty="0" smtClean="0"/>
              <a:t>C</a:t>
            </a:r>
          </a:p>
          <a:p>
            <a:pPr lvl="1"/>
            <a:r>
              <a:rPr lang="cs-CZ" dirty="0" smtClean="0"/>
              <a:t>„12 </a:t>
            </a:r>
            <a:r>
              <a:rPr lang="uk-UA" dirty="0" smtClean="0"/>
              <a:t>водних пунктів</a:t>
            </a:r>
            <a:r>
              <a:rPr lang="cs-CZ" dirty="0" smtClean="0"/>
              <a:t>“ – </a:t>
            </a:r>
            <a:r>
              <a:rPr lang="uk-UA" dirty="0" smtClean="0"/>
              <a:t>запровадження </a:t>
            </a:r>
            <a:r>
              <a:rPr lang="ru-RU" dirty="0" smtClean="0"/>
              <a:t>та огляд ключових аспектів виконання Рамкової Водної Директиви </a:t>
            </a:r>
            <a:r>
              <a:rPr lang="cs-CZ" dirty="0" smtClean="0"/>
              <a:t>(</a:t>
            </a:r>
            <a:r>
              <a:rPr lang="uk-UA" dirty="0" smtClean="0"/>
              <a:t>міжнародний та локальний рівень</a:t>
            </a:r>
            <a:r>
              <a:rPr lang="cs-CZ" dirty="0" smtClean="0"/>
              <a:t>; 12</a:t>
            </a:r>
            <a:r>
              <a:rPr lang="uk-UA" dirty="0" smtClean="0"/>
              <a:t>-ий пункт</a:t>
            </a:r>
            <a:r>
              <a:rPr lang="cs-CZ" dirty="0" smtClean="0"/>
              <a:t> =&gt; </a:t>
            </a:r>
            <a:r>
              <a:rPr lang="uk-UA" dirty="0" smtClean="0"/>
              <a:t>участь громадськості у плануванні управління річковим басейном</a:t>
            </a:r>
            <a:r>
              <a:rPr lang="cs-CZ" dirty="0" smtClean="0"/>
              <a:t>)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A</a:t>
            </a:r>
            <a:r>
              <a:rPr lang="uk-UA" dirty="0" smtClean="0"/>
              <a:t>міак</a:t>
            </a:r>
            <a:r>
              <a:rPr lang="cs-CZ" dirty="0" smtClean="0"/>
              <a:t> = </a:t>
            </a:r>
            <a:r>
              <a:rPr lang="uk-UA" dirty="0" smtClean="0"/>
              <a:t>один з найбільших забруднювачів</a:t>
            </a:r>
            <a:r>
              <a:rPr lang="cs-CZ" dirty="0" smtClean="0"/>
              <a:t>; =&gt; </a:t>
            </a:r>
            <a:r>
              <a:rPr lang="uk-UA" dirty="0" smtClean="0"/>
              <a:t>Пакет чистого повітря</a:t>
            </a:r>
            <a:endParaRPr lang="cs-CZ" dirty="0" smtClean="0"/>
          </a:p>
          <a:p>
            <a:pPr lvl="2"/>
            <a:r>
              <a:rPr lang="cs-CZ" dirty="0" smtClean="0"/>
              <a:t>2016/2284/EU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237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Як щодо тварин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Директива по добробуту тварин</a:t>
            </a:r>
            <a:endParaRPr lang="cs-CZ" dirty="0" smtClean="0"/>
          </a:p>
          <a:p>
            <a:pPr lvl="1"/>
            <a:r>
              <a:rPr lang="cs-CZ" dirty="0" smtClean="0"/>
              <a:t>2007/43/</a:t>
            </a:r>
            <a:r>
              <a:rPr lang="uk-UA" dirty="0"/>
              <a:t>Є</a:t>
            </a:r>
            <a:r>
              <a:rPr lang="en-US" dirty="0" smtClean="0"/>
              <a:t>C</a:t>
            </a:r>
            <a:r>
              <a:rPr lang="cs-CZ" dirty="0" smtClean="0"/>
              <a:t> (</a:t>
            </a:r>
            <a:r>
              <a:rPr lang="uk-UA" dirty="0" smtClean="0"/>
              <a:t>вирощування курей</a:t>
            </a:r>
            <a:r>
              <a:rPr lang="cs-CZ" dirty="0" smtClean="0"/>
              <a:t>)</a:t>
            </a:r>
          </a:p>
          <a:p>
            <a:pPr lvl="1"/>
            <a:endParaRPr lang="cs-CZ" dirty="0"/>
          </a:p>
          <a:p>
            <a:pPr lvl="1">
              <a:buFontTx/>
              <a:buChar char="-"/>
            </a:pPr>
            <a:r>
              <a:rPr lang="cs-CZ" dirty="0" smtClean="0"/>
              <a:t>5,9 </a:t>
            </a:r>
            <a:r>
              <a:rPr lang="uk-UA" dirty="0" smtClean="0"/>
              <a:t>млрд бройлерів</a:t>
            </a:r>
            <a:r>
              <a:rPr lang="cs-CZ" dirty="0" smtClean="0"/>
              <a:t> </a:t>
            </a:r>
            <a:r>
              <a:rPr lang="uk-UA" dirty="0" smtClean="0"/>
              <a:t>вирощуються на м’ясо в ЄС щорічно</a:t>
            </a:r>
            <a:endParaRPr lang="cs-CZ" dirty="0" smtClean="0"/>
          </a:p>
          <a:p>
            <a:pPr lvl="1">
              <a:buFontTx/>
              <a:buChar char="-"/>
            </a:pPr>
            <a:r>
              <a:rPr lang="uk-UA" dirty="0" smtClean="0"/>
              <a:t>Макс.щільність </a:t>
            </a:r>
            <a:r>
              <a:rPr lang="cs-CZ" dirty="0" smtClean="0"/>
              <a:t>33 </a:t>
            </a:r>
            <a:r>
              <a:rPr lang="uk-UA" dirty="0" smtClean="0"/>
              <a:t>кг</a:t>
            </a:r>
            <a:r>
              <a:rPr lang="cs-CZ" dirty="0" smtClean="0"/>
              <a:t>/</a:t>
            </a:r>
            <a:r>
              <a:rPr lang="uk-UA" dirty="0" smtClean="0"/>
              <a:t>м</a:t>
            </a:r>
            <a:r>
              <a:rPr lang="cs-CZ" dirty="0" smtClean="0"/>
              <a:t>2 (= </a:t>
            </a:r>
            <a:r>
              <a:rPr lang="uk-UA" dirty="0" smtClean="0"/>
              <a:t>близько </a:t>
            </a:r>
            <a:r>
              <a:rPr lang="cs-CZ" dirty="0" smtClean="0"/>
              <a:t>5 </a:t>
            </a:r>
            <a:r>
              <a:rPr lang="uk-UA" dirty="0" smtClean="0"/>
              <a:t>птахів</a:t>
            </a:r>
            <a:r>
              <a:rPr lang="cs-CZ" dirty="0" smtClean="0"/>
              <a:t>); </a:t>
            </a:r>
            <a:r>
              <a:rPr lang="uk-UA" dirty="0" smtClean="0"/>
              <a:t>до </a:t>
            </a:r>
            <a:r>
              <a:rPr lang="cs-CZ" dirty="0" smtClean="0"/>
              <a:t>42 </a:t>
            </a:r>
            <a:r>
              <a:rPr lang="uk-UA" dirty="0" smtClean="0"/>
              <a:t>кг</a:t>
            </a:r>
            <a:r>
              <a:rPr lang="cs-CZ" dirty="0" smtClean="0"/>
              <a:t>/</a:t>
            </a:r>
            <a:r>
              <a:rPr lang="uk-UA" dirty="0" smtClean="0"/>
              <a:t>м</a:t>
            </a:r>
            <a:r>
              <a:rPr lang="cs-CZ" dirty="0" smtClean="0"/>
              <a:t>2</a:t>
            </a:r>
          </a:p>
          <a:p>
            <a:pPr lvl="1">
              <a:buFontTx/>
              <a:buChar char="-"/>
            </a:pPr>
            <a:r>
              <a:rPr lang="uk-UA" dirty="0" smtClean="0"/>
              <a:t>Хвороби, стандарти забиття, </a:t>
            </a:r>
            <a:r>
              <a:rPr lang="cs-CZ" dirty="0" smtClean="0"/>
              <a:t>… 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1" y="4676001"/>
            <a:ext cx="3096344" cy="2062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2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Приклад свинокомплекс </a:t>
            </a:r>
            <a:r>
              <a:rPr lang="cs-CZ" dirty="0" smtClean="0"/>
              <a:t>lety (cz)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Комплекс інтенсивного вирощування свиней на місці колишнього конц.табору часів Другої Світової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439761"/>
            <a:ext cx="3048000" cy="22860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852936"/>
            <a:ext cx="1961396" cy="3121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48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090466"/>
          </a:xfrm>
        </p:spPr>
        <p:txBody>
          <a:bodyPr/>
          <a:lstStyle/>
          <a:p>
            <a:r>
              <a:rPr lang="uk-UA" smtClean="0"/>
              <a:t>Дякую за увагу!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476672"/>
            <a:ext cx="7467600" cy="4873752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438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3188</TotalTime>
  <Words>327</Words>
  <Application>Microsoft Office PowerPoint</Application>
  <PresentationFormat>Екран (4:3)</PresentationFormat>
  <Paragraphs>44</Paragraphs>
  <Slides>9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4" baseType="lpstr">
      <vt:lpstr>Calibri</vt:lpstr>
      <vt:lpstr>Century Schoolbook</vt:lpstr>
      <vt:lpstr>Wingdings</vt:lpstr>
      <vt:lpstr>Wingdings 2</vt:lpstr>
      <vt:lpstr>Arkýř</vt:lpstr>
      <vt:lpstr>Intensive cattle and poultry farming</vt:lpstr>
      <vt:lpstr>Презентація PowerPoint</vt:lpstr>
      <vt:lpstr>Директива про промислові викиди (2010/75/EU)</vt:lpstr>
      <vt:lpstr>Директива по нітратам (91/676/EEC)</vt:lpstr>
      <vt:lpstr>Спільна сільськогосподарська та грантова політика ЄС</vt:lpstr>
      <vt:lpstr>Рамкова водна Директва та викиди у повітря</vt:lpstr>
      <vt:lpstr>Як щодо тварин?</vt:lpstr>
      <vt:lpstr>Приклад свинокомплекс lety (cz)</vt:lpstr>
      <vt:lpstr>Дякую за увагу!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Intensive cattle and poultry farming</dc:title>
  <dc:creator>Arnika</dc:creator>
  <cp:lastModifiedBy>Evgenia</cp:lastModifiedBy>
  <cp:revision>18</cp:revision>
  <dcterms:created xsi:type="dcterms:W3CDTF">2017-07-07T10:35:43Z</dcterms:created>
  <dcterms:modified xsi:type="dcterms:W3CDTF">2017-07-11T14:03:06Z</dcterms:modified>
</cp:coreProperties>
</file>