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Default ContentType="image/jpeg" Extension="jpeg"/>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9144000"/>
  <p:notesSz cx="7559675" cy="10691800"/>
  <p:embeddedFontLs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iypIG7dZ9nde65YFDb8FxNV8PU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FCE76F-1E00-4EDE-9724-14A7B557F68E}">
  <a:tblStyle styleId="{99FCE76F-1E00-4EDE-9724-14A7B557F68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CenturyGothic-regular.fntdata"/><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1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8"/>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3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31"/>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3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32"/>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2"/>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32"/>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33"/>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33"/>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33"/>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33"/>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33"/>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33"/>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5"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6" name="Shape 66"/>
        <p:cNvGrpSpPr/>
        <p:nvPr/>
      </p:nvGrpSpPr>
      <p:grpSpPr>
        <a:xfrm>
          <a:off x="0" y="0"/>
          <a:ext cx="0" cy="0"/>
          <a:chOff x="0" y="0"/>
          <a:chExt cx="0" cy="0"/>
        </a:xfrm>
      </p:grpSpPr>
      <p:sp>
        <p:nvSpPr>
          <p:cNvPr id="67" name="Google Shape;67;p3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9" name="Shape 69"/>
        <p:cNvGrpSpPr/>
        <p:nvPr/>
      </p:nvGrpSpPr>
      <p:grpSpPr>
        <a:xfrm>
          <a:off x="0" y="0"/>
          <a:ext cx="0" cy="0"/>
          <a:chOff x="0" y="0"/>
          <a:chExt cx="0" cy="0"/>
        </a:xfrm>
      </p:grpSpPr>
      <p:sp>
        <p:nvSpPr>
          <p:cNvPr id="70" name="Google Shape;70;p3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6"/>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5" name="Google Shape;75;p36"/>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3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8" name="Shape 78"/>
        <p:cNvGrpSpPr/>
        <p:nvPr/>
      </p:nvGrpSpPr>
      <p:grpSpPr>
        <a:xfrm>
          <a:off x="0" y="0"/>
          <a:ext cx="0" cy="0"/>
          <a:chOff x="0" y="0"/>
          <a:chExt cx="0" cy="0"/>
        </a:xfrm>
      </p:grpSpPr>
      <p:sp>
        <p:nvSpPr>
          <p:cNvPr id="79" name="Google Shape;79;p38"/>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0" name="Shape 80"/>
        <p:cNvGrpSpPr/>
        <p:nvPr/>
      </p:nvGrpSpPr>
      <p:grpSpPr>
        <a:xfrm>
          <a:off x="0" y="0"/>
          <a:ext cx="0" cy="0"/>
          <a:chOff x="0" y="0"/>
          <a:chExt cx="0" cy="0"/>
        </a:xfrm>
      </p:grpSpPr>
      <p:sp>
        <p:nvSpPr>
          <p:cNvPr id="81" name="Google Shape;81;p3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3" name="Google Shape;83;p39"/>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4" name="Google Shape;84;p39"/>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5" name="Shape 85"/>
        <p:cNvGrpSpPr/>
        <p:nvPr/>
      </p:nvGrpSpPr>
      <p:grpSpPr>
        <a:xfrm>
          <a:off x="0" y="0"/>
          <a:ext cx="0" cy="0"/>
          <a:chOff x="0" y="0"/>
          <a:chExt cx="0" cy="0"/>
        </a:xfrm>
      </p:grpSpPr>
      <p:sp>
        <p:nvSpPr>
          <p:cNvPr id="86" name="Google Shape;86;p4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0"/>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40"/>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40"/>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0" name="Shape 90"/>
        <p:cNvGrpSpPr/>
        <p:nvPr/>
      </p:nvGrpSpPr>
      <p:grpSpPr>
        <a:xfrm>
          <a:off x="0" y="0"/>
          <a:ext cx="0" cy="0"/>
          <a:chOff x="0" y="0"/>
          <a:chExt cx="0" cy="0"/>
        </a:xfrm>
      </p:grpSpPr>
      <p:sp>
        <p:nvSpPr>
          <p:cNvPr id="91" name="Google Shape;91;p4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1"/>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41"/>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41"/>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5" name="Shape 95"/>
        <p:cNvGrpSpPr/>
        <p:nvPr/>
      </p:nvGrpSpPr>
      <p:grpSpPr>
        <a:xfrm>
          <a:off x="0" y="0"/>
          <a:ext cx="0" cy="0"/>
          <a:chOff x="0" y="0"/>
          <a:chExt cx="0" cy="0"/>
        </a:xfrm>
      </p:grpSpPr>
      <p:sp>
        <p:nvSpPr>
          <p:cNvPr id="96" name="Google Shape;96;p4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2"/>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42"/>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9" name="Shape 99"/>
        <p:cNvGrpSpPr/>
        <p:nvPr/>
      </p:nvGrpSpPr>
      <p:grpSpPr>
        <a:xfrm>
          <a:off x="0" y="0"/>
          <a:ext cx="0" cy="0"/>
          <a:chOff x="0" y="0"/>
          <a:chExt cx="0" cy="0"/>
        </a:xfrm>
      </p:grpSpPr>
      <p:sp>
        <p:nvSpPr>
          <p:cNvPr id="100" name="Google Shape;100;p43"/>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3"/>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43"/>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43"/>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43"/>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5" name="Shape 105"/>
        <p:cNvGrpSpPr/>
        <p:nvPr/>
      </p:nvGrpSpPr>
      <p:grpSpPr>
        <a:xfrm>
          <a:off x="0" y="0"/>
          <a:ext cx="0" cy="0"/>
          <a:chOff x="0" y="0"/>
          <a:chExt cx="0" cy="0"/>
        </a:xfrm>
      </p:grpSpPr>
      <p:sp>
        <p:nvSpPr>
          <p:cNvPr id="106" name="Google Shape;106;p4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4"/>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44"/>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44"/>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44"/>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44"/>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44"/>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9" name="Shape 11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0" name="Shape 120"/>
        <p:cNvGrpSpPr/>
        <p:nvPr/>
      </p:nvGrpSpPr>
      <p:grpSpPr>
        <a:xfrm>
          <a:off x="0" y="0"/>
          <a:ext cx="0" cy="0"/>
          <a:chOff x="0" y="0"/>
          <a:chExt cx="0" cy="0"/>
        </a:xfrm>
      </p:grpSpPr>
      <p:sp>
        <p:nvSpPr>
          <p:cNvPr id="121" name="Google Shape;121;p4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5"/>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3" name="Shape 123"/>
        <p:cNvGrpSpPr/>
        <p:nvPr/>
      </p:nvGrpSpPr>
      <p:grpSpPr>
        <a:xfrm>
          <a:off x="0" y="0"/>
          <a:ext cx="0" cy="0"/>
          <a:chOff x="0" y="0"/>
          <a:chExt cx="0" cy="0"/>
        </a:xfrm>
      </p:grpSpPr>
      <p:sp>
        <p:nvSpPr>
          <p:cNvPr id="124" name="Google Shape;124;p4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6"/>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6" name="Shape 126"/>
        <p:cNvGrpSpPr/>
        <p:nvPr/>
      </p:nvGrpSpPr>
      <p:grpSpPr>
        <a:xfrm>
          <a:off x="0" y="0"/>
          <a:ext cx="0" cy="0"/>
          <a:chOff x="0" y="0"/>
          <a:chExt cx="0" cy="0"/>
        </a:xfrm>
      </p:grpSpPr>
      <p:sp>
        <p:nvSpPr>
          <p:cNvPr id="127" name="Google Shape;127;p4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7"/>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9" name="Google Shape;129;p47"/>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4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2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4"/>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2" name="Shape 132"/>
        <p:cNvGrpSpPr/>
        <p:nvPr/>
      </p:nvGrpSpPr>
      <p:grpSpPr>
        <a:xfrm>
          <a:off x="0" y="0"/>
          <a:ext cx="0" cy="0"/>
          <a:chOff x="0" y="0"/>
          <a:chExt cx="0" cy="0"/>
        </a:xfrm>
      </p:grpSpPr>
      <p:sp>
        <p:nvSpPr>
          <p:cNvPr id="133" name="Google Shape;133;p49"/>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4" name="Shape 134"/>
        <p:cNvGrpSpPr/>
        <p:nvPr/>
      </p:nvGrpSpPr>
      <p:grpSpPr>
        <a:xfrm>
          <a:off x="0" y="0"/>
          <a:ext cx="0" cy="0"/>
          <a:chOff x="0" y="0"/>
          <a:chExt cx="0" cy="0"/>
        </a:xfrm>
      </p:grpSpPr>
      <p:sp>
        <p:nvSpPr>
          <p:cNvPr id="135" name="Google Shape;135;p5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0"/>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7" name="Google Shape;137;p50"/>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8" name="Google Shape;138;p50"/>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39" name="Shape 139"/>
        <p:cNvGrpSpPr/>
        <p:nvPr/>
      </p:nvGrpSpPr>
      <p:grpSpPr>
        <a:xfrm>
          <a:off x="0" y="0"/>
          <a:ext cx="0" cy="0"/>
          <a:chOff x="0" y="0"/>
          <a:chExt cx="0" cy="0"/>
        </a:xfrm>
      </p:grpSpPr>
      <p:sp>
        <p:nvSpPr>
          <p:cNvPr id="140" name="Google Shape;140;p5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1"/>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2" name="Google Shape;142;p51"/>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3" name="Google Shape;143;p51"/>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4" name="Shape 144"/>
        <p:cNvGrpSpPr/>
        <p:nvPr/>
      </p:nvGrpSpPr>
      <p:grpSpPr>
        <a:xfrm>
          <a:off x="0" y="0"/>
          <a:ext cx="0" cy="0"/>
          <a:chOff x="0" y="0"/>
          <a:chExt cx="0" cy="0"/>
        </a:xfrm>
      </p:grpSpPr>
      <p:sp>
        <p:nvSpPr>
          <p:cNvPr id="145" name="Google Shape;145;p5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2"/>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52"/>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52"/>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49" name="Shape 149"/>
        <p:cNvGrpSpPr/>
        <p:nvPr/>
      </p:nvGrpSpPr>
      <p:grpSpPr>
        <a:xfrm>
          <a:off x="0" y="0"/>
          <a:ext cx="0" cy="0"/>
          <a:chOff x="0" y="0"/>
          <a:chExt cx="0" cy="0"/>
        </a:xfrm>
      </p:grpSpPr>
      <p:sp>
        <p:nvSpPr>
          <p:cNvPr id="150" name="Google Shape;150;p53"/>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3"/>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2" name="Google Shape;152;p53"/>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3" name="Shape 153"/>
        <p:cNvGrpSpPr/>
        <p:nvPr/>
      </p:nvGrpSpPr>
      <p:grpSpPr>
        <a:xfrm>
          <a:off x="0" y="0"/>
          <a:ext cx="0" cy="0"/>
          <a:chOff x="0" y="0"/>
          <a:chExt cx="0" cy="0"/>
        </a:xfrm>
      </p:grpSpPr>
      <p:sp>
        <p:nvSpPr>
          <p:cNvPr id="154" name="Google Shape;154;p5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4"/>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6" name="Google Shape;156;p54"/>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7" name="Google Shape;157;p54"/>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54"/>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59" name="Shape 159"/>
        <p:cNvGrpSpPr/>
        <p:nvPr/>
      </p:nvGrpSpPr>
      <p:grpSpPr>
        <a:xfrm>
          <a:off x="0" y="0"/>
          <a:ext cx="0" cy="0"/>
          <a:chOff x="0" y="0"/>
          <a:chExt cx="0" cy="0"/>
        </a:xfrm>
      </p:grpSpPr>
      <p:sp>
        <p:nvSpPr>
          <p:cNvPr id="160" name="Google Shape;160;p5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5"/>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55"/>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3" name="Google Shape;163;p55"/>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4" name="Google Shape;164;p55"/>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5" name="Google Shape;165;p55"/>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55"/>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2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25"/>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2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27"/>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2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28"/>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28"/>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2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29"/>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29"/>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3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30"/>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30"/>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jp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685800" y="2130480"/>
            <a:ext cx="7772040" cy="14695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7"/>
          <p:cNvSpPr txBox="1"/>
          <p:nvPr>
            <p:ph idx="10" type="dt"/>
          </p:nvPr>
        </p:nvSpPr>
        <p:spPr>
          <a:xfrm>
            <a:off x="457200" y="6356520"/>
            <a:ext cx="2133360" cy="36468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7"/>
          <p:cNvSpPr txBox="1"/>
          <p:nvPr>
            <p:ph idx="11" type="ftr"/>
          </p:nvPr>
        </p:nvSpPr>
        <p:spPr>
          <a:xfrm>
            <a:off x="3124080" y="6356520"/>
            <a:ext cx="2895120" cy="36468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7"/>
          <p:cNvSpPr txBox="1"/>
          <p:nvPr>
            <p:ph idx="12" type="sldNum"/>
          </p:nvPr>
        </p:nvSpPr>
        <p:spPr>
          <a:xfrm>
            <a:off x="6553080" y="6356520"/>
            <a:ext cx="2133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solidFill>
                <a:srgbClr val="000000"/>
              </a:solidFill>
              <a:latin typeface="Times New Roman"/>
              <a:ea typeface="Times New Roman"/>
              <a:cs typeface="Times New Roman"/>
              <a:sym typeface="Times New Roman"/>
            </a:endParaRPr>
          </a:p>
        </p:txBody>
      </p:sp>
      <p:sp>
        <p:nvSpPr>
          <p:cNvPr id="10" name="Google Shape;10;p17"/>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59" name="Shape 59"/>
        <p:cNvGrpSpPr/>
        <p:nvPr/>
      </p:nvGrpSpPr>
      <p:grpSpPr>
        <a:xfrm>
          <a:off x="0" y="0"/>
          <a:ext cx="0" cy="0"/>
          <a:chOff x="0" y="0"/>
          <a:chExt cx="0" cy="0"/>
        </a:xfrm>
      </p:grpSpPr>
      <p:sp>
        <p:nvSpPr>
          <p:cNvPr id="60" name="Google Shape;60;p19"/>
          <p:cNvSpPr txBox="1"/>
          <p:nvPr>
            <p:ph type="title"/>
          </p:nvPr>
        </p:nvSpPr>
        <p:spPr>
          <a:xfrm>
            <a:off x="457200" y="274680"/>
            <a:ext cx="8229240" cy="11426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1" name="Google Shape;61;p19"/>
          <p:cNvSpPr txBox="1"/>
          <p:nvPr>
            <p:ph idx="1" type="body"/>
          </p:nvPr>
        </p:nvSpPr>
        <p:spPr>
          <a:xfrm>
            <a:off x="457200" y="1600200"/>
            <a:ext cx="8229240" cy="452556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2" name="Google Shape;62;p19"/>
          <p:cNvSpPr txBox="1"/>
          <p:nvPr>
            <p:ph idx="10" type="dt"/>
          </p:nvPr>
        </p:nvSpPr>
        <p:spPr>
          <a:xfrm>
            <a:off x="457200" y="6356520"/>
            <a:ext cx="2133360" cy="36468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3" name="Google Shape;63;p19"/>
          <p:cNvSpPr txBox="1"/>
          <p:nvPr>
            <p:ph idx="11" type="ftr"/>
          </p:nvPr>
        </p:nvSpPr>
        <p:spPr>
          <a:xfrm>
            <a:off x="3124080" y="6356520"/>
            <a:ext cx="2895120" cy="36468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4" name="Google Shape;64;p19"/>
          <p:cNvSpPr txBox="1"/>
          <p:nvPr>
            <p:ph idx="12" type="sldNum"/>
          </p:nvPr>
        </p:nvSpPr>
        <p:spPr>
          <a:xfrm>
            <a:off x="6553080" y="6356520"/>
            <a:ext cx="2133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113" name="Shape 113"/>
        <p:cNvGrpSpPr/>
        <p:nvPr/>
      </p:nvGrpSpPr>
      <p:grpSpPr>
        <a:xfrm>
          <a:off x="0" y="0"/>
          <a:ext cx="0" cy="0"/>
          <a:chOff x="0" y="0"/>
          <a:chExt cx="0" cy="0"/>
        </a:xfrm>
      </p:grpSpPr>
      <p:sp>
        <p:nvSpPr>
          <p:cNvPr id="114" name="Google Shape;114;p21"/>
          <p:cNvSpPr txBox="1"/>
          <p:nvPr>
            <p:ph idx="10" type="dt"/>
          </p:nvPr>
        </p:nvSpPr>
        <p:spPr>
          <a:xfrm>
            <a:off x="457200" y="6356520"/>
            <a:ext cx="2133360" cy="36468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5" name="Google Shape;115;p21"/>
          <p:cNvSpPr txBox="1"/>
          <p:nvPr>
            <p:ph idx="11" type="ftr"/>
          </p:nvPr>
        </p:nvSpPr>
        <p:spPr>
          <a:xfrm>
            <a:off x="3124080" y="6356520"/>
            <a:ext cx="2895120" cy="36468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6" name="Google Shape;116;p21"/>
          <p:cNvSpPr txBox="1"/>
          <p:nvPr>
            <p:ph idx="12" type="sldNum"/>
          </p:nvPr>
        </p:nvSpPr>
        <p:spPr>
          <a:xfrm>
            <a:off x="6553080" y="6356520"/>
            <a:ext cx="2133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solidFill>
                <a:srgbClr val="000000"/>
              </a:solidFill>
              <a:latin typeface="Times New Roman"/>
              <a:ea typeface="Times New Roman"/>
              <a:cs typeface="Times New Roman"/>
              <a:sym typeface="Times New Roman"/>
            </a:endParaRPr>
          </a:p>
        </p:txBody>
      </p:sp>
      <p:sp>
        <p:nvSpPr>
          <p:cNvPr id="117" name="Google Shape;117;p2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8" name="Google Shape;118;p21"/>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arget="../slideLayouts/slideLayout13.xml" Type="http://schemas.openxmlformats.org/officeDocument/2006/relationships/slideLayout"/><Relationship Id="rId2" Target="../notesSlides/notesSlide7.xml" Type="http://schemas.openxmlformats.org/officeDocument/2006/relationships/notesSlide"/><Relationship Id="rId3" Target="../media/image18.jpeg" Type="http://schemas.openxmlformats.org/officeDocument/2006/relationships/image"/><Relationship Id="rId4" Target="../media/image4.jpg" Type="http://schemas.openxmlformats.org/officeDocument/2006/relationships/image"/><Relationship Id="rId5" Target="../media/image13.jpg" Type="http://schemas.openxmlformats.org/officeDocument/2006/relationships/image"/><Relationship Id="rId6" Target="../media/image11.jpg" Type="http://schemas.openxmlformats.org/officeDocument/2006/relationships/image"/></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14.jpg"/><Relationship Id="rId6" Type="http://schemas.openxmlformats.org/officeDocument/2006/relationships/image" Target="../media/image6.jpg"/></Relationships>
</file>

<file path=ppt/slides/slide1.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70" name="Shape 170"/>
        <p:cNvGrpSpPr/>
        <p:nvPr/>
      </p:nvGrpSpPr>
      <p:grpSpPr>
        <a:xfrm>
          <a:off x="0" y="0"/>
          <a:ext cx="0" cy="0"/>
          <a:chOff x="0" y="0"/>
          <a:chExt cx="0" cy="0"/>
        </a:xfrm>
      </p:grpSpPr>
      <p:pic>
        <p:nvPicPr>
          <p:cNvPr id="171" name="Google Shape;171;p1"/>
          <p:cNvPicPr preferRelativeResize="0"/>
          <p:nvPr/>
        </p:nvPicPr>
        <p:blipFill rotWithShape="1">
          <a:blip r:embed="rId3">
            <a:alphaModFix/>
          </a:blip>
          <a:srcRect l="37" r="38" t="28"/>
          <a:stretch/>
        </p:blipFill>
        <p:spPr>
          <a:xfrm>
            <a:off x="0" y="0"/>
            <a:ext cx="9143640" cy="6857640"/>
          </a:xfrm>
          <a:prstGeom prst="rect">
            <a:avLst/>
          </a:prstGeom>
          <a:noFill/>
          <a:ln>
            <a:noFill/>
          </a:ln>
        </p:spPr>
      </p:pic>
      <p:sp>
        <p:nvSpPr>
          <p:cNvPr id="172" name="Google Shape;172;p1"/>
          <p:cNvSpPr txBox="1"/>
          <p:nvPr/>
        </p:nvSpPr>
        <p:spPr>
          <a:xfrm>
            <a:off x="533520" y="785880"/>
            <a:ext cx="7851240" cy="1571400"/>
          </a:xfrm>
          <a:prstGeom prst="rect">
            <a:avLst/>
          </a:prstGeom>
          <a:noFill/>
          <a:ln>
            <a:noFill/>
          </a:ln>
        </p:spPr>
        <p:txBody>
          <a:bodyPr anchor="ctr" anchorCtr="0" bIns="45700" lIns="91425" rIns="91425" spcFirstLastPara="1" tIns="45700" wrap="square">
            <a:noAutofit/>
          </a:bodyPr>
          <a:lstStyle/>
          <a:p>
            <a:pPr algn="ctr" indent="0" lvl="0" marL="0" marR="0" rtl="0">
              <a:lnSpc>
                <a:spcPct val="100000"/>
              </a:lnSpc>
              <a:spcBef>
                <a:spcPts val="0"/>
              </a:spcBef>
              <a:spcAft>
                <a:spcPts val="0"/>
              </a:spcAft>
              <a:buNone/>
            </a:pPr>
            <a:r>
              <a:rPr b="0" cap="none" i="0" lang="ru-RU" strike="noStrike" sz="4000" u="none">
                <a:solidFill>
                  <a:srgbClr val="953735"/>
                </a:solidFill>
                <a:latin typeface="Calibri"/>
                <a:ea typeface="Calibri"/>
                <a:cs typeface="Calibri"/>
                <a:sym typeface="Calibri"/>
              </a:rPr>
              <a:t>Состояние охраняемых природных территорий Приднестровья</a:t>
            </a:r>
            <a:br>
              <a:rPr b="0" cap="none" i="0" lang="ru-RU" strike="noStrike" sz="1800" u="none"/>
            </a:br>
            <a:endParaRPr b="0" cap="none" i="0" strike="noStrike" sz="4000" u="none">
              <a:solidFill>
                <a:srgbClr val="000000"/>
              </a:solidFill>
              <a:latin typeface="Calibri"/>
              <a:ea typeface="Calibri"/>
              <a:cs typeface="Calibri"/>
              <a:sym typeface="Calibri"/>
            </a:endParaRPr>
          </a:p>
        </p:txBody>
      </p:sp>
      <p:sp>
        <p:nvSpPr>
          <p:cNvPr id="173" name="Google Shape;173;p1"/>
          <p:cNvSpPr txBox="1"/>
          <p:nvPr/>
        </p:nvSpPr>
        <p:spPr>
          <a:xfrm>
            <a:off x="1371600" y="4725000"/>
            <a:ext cx="6400440" cy="1656000"/>
          </a:xfrm>
          <a:prstGeom prst="rect">
            <a:avLst/>
          </a:prstGeom>
          <a:noFill/>
          <a:ln>
            <a:noFill/>
          </a:ln>
        </p:spPr>
        <p:txBody>
          <a:bodyPr anchor="t" anchorCtr="0" bIns="45700" lIns="91425" rIns="91425" spcFirstLastPara="1" tIns="45700" wrap="square">
            <a:normAutofit/>
          </a:bodyPr>
          <a:lstStyle/>
          <a:p>
            <a:pPr algn="ctr" indent="0" lvl="0" marL="0" marR="0" rtl="0">
              <a:lnSpc>
                <a:spcPct val="100000"/>
              </a:lnSpc>
              <a:spcBef>
                <a:spcPts val="0"/>
              </a:spcBef>
              <a:spcAft>
                <a:spcPts val="0"/>
              </a:spcAft>
              <a:buNone/>
            </a:pPr>
            <a:r>
              <a:rPr b="0" cap="none" i="1" lang="ru-RU" strike="noStrike" sz="2400" u="none">
                <a:solidFill>
                  <a:srgbClr val="FCF7B2"/>
                </a:solidFill>
                <a:latin typeface="Calibri"/>
                <a:ea typeface="Calibri"/>
                <a:cs typeface="Calibri"/>
                <a:sym typeface="Calibri"/>
              </a:rPr>
              <a:t>Н.А. Романович, Д.В. Бочаров</a:t>
            </a:r>
            <a:endParaRPr b="0" cap="none" i="0" strike="noStrike" sz="2400" u="none">
              <a:latin typeface="Arial"/>
              <a:ea typeface="Arial"/>
              <a:cs typeface="Arial"/>
              <a:sym typeface="Arial"/>
            </a:endParaRPr>
          </a:p>
          <a:p>
            <a:pPr algn="ctr" indent="0" lvl="0" marL="0" marR="0" rtl="0">
              <a:lnSpc>
                <a:spcPct val="100000"/>
              </a:lnSpc>
              <a:spcBef>
                <a:spcPts val="479"/>
              </a:spcBef>
              <a:spcAft>
                <a:spcPts val="0"/>
              </a:spcAft>
              <a:buNone/>
            </a:pPr>
            <a:r>
              <a:rPr b="0" cap="none" i="1" lang="ru-RU" strike="noStrike" sz="2400" u="none">
                <a:solidFill>
                  <a:srgbClr val="FCF7B2"/>
                </a:solidFill>
                <a:latin typeface="Calibri"/>
                <a:ea typeface="Calibri"/>
                <a:cs typeface="Calibri"/>
                <a:sym typeface="Calibri"/>
              </a:rPr>
              <a:t>ГУ «Государственный заповедник Ягорлык»</a:t>
            </a:r>
            <a:endParaRPr b="0" cap="none" i="0" strike="noStrike" sz="2400" u="none">
              <a:latin typeface="Arial"/>
              <a:ea typeface="Arial"/>
              <a:cs typeface="Arial"/>
              <a:sym typeface="Arial"/>
            </a:endParaRPr>
          </a:p>
          <a:p>
            <a:pPr algn="ctr" indent="0" lvl="0" marL="0" marR="0" rtl="0">
              <a:lnSpc>
                <a:spcPct val="100000"/>
              </a:lnSpc>
              <a:spcBef>
                <a:spcPts val="479"/>
              </a:spcBef>
              <a:spcAft>
                <a:spcPts val="0"/>
              </a:spcAft>
              <a:buNone/>
            </a:pPr>
            <a:r>
              <a:rPr b="0" cap="none" i="1" lang="ru-RU" strike="noStrike" sz="2400" u="none">
                <a:solidFill>
                  <a:srgbClr val="FCF7B2"/>
                </a:solidFill>
                <a:latin typeface="Calibri"/>
                <a:ea typeface="Calibri"/>
                <a:cs typeface="Calibri"/>
                <a:sym typeface="Calibri"/>
              </a:rPr>
              <a:t>2022 г.</a:t>
            </a:r>
            <a:endParaRPr b="0" cap="none" i="0" strike="noStrike" sz="2400" u="none">
              <a:latin typeface="Arial"/>
              <a:ea typeface="Arial"/>
              <a:cs typeface="Arial"/>
              <a:sym typeface="Arial"/>
            </a:endParaRPr>
          </a:p>
        </p:txBody>
      </p:sp>
      <p:sp>
        <p:nvSpPr>
          <p:cNvPr id="174" name="Google Shape;174;p1"/>
          <p:cNvSpPr txBox="1"/>
          <p:nvPr/>
        </p:nvSpPr>
        <p:spPr>
          <a:xfrm>
            <a:off x="1371605" y="2522948"/>
            <a:ext cx="6553200" cy="2036400"/>
          </a:xfrm>
          <a:prstGeom prst="rect">
            <a:avLst/>
          </a:prstGeom>
          <a:noFill/>
          <a:ln>
            <a:noFill/>
          </a:ln>
        </p:spPr>
        <p:txBody>
          <a:bodyPr anchor="t" anchorCtr="0" bIns="45700" lIns="91425" rIns="91425" spcFirstLastPara="1" tIns="45700" wrap="square">
            <a:normAutofit/>
          </a:bodyPr>
          <a:lstStyle/>
          <a:p>
            <a:pPr algn="ctr" indent="0" lvl="0" marL="0" rtl="0">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175" name="Google Shape;175;p1"/>
          <p:cNvSpPr txBox="1"/>
          <p:nvPr/>
        </p:nvSpPr>
        <p:spPr>
          <a:xfrm>
            <a:off x="1592655" y="2522948"/>
            <a:ext cx="6553200" cy="2036400"/>
          </a:xfrm>
          <a:prstGeom prst="rect">
            <a:avLst/>
          </a:prstGeom>
          <a:noFill/>
          <a:ln>
            <a:noFill/>
          </a:ln>
        </p:spPr>
        <p:txBody>
          <a:bodyPr anchor="t" anchorCtr="0" bIns="45700" lIns="91425" rIns="91425" spcFirstLastPara="1" tIns="45700" wrap="square">
            <a:normAutofit/>
          </a:bodyPr>
          <a:lstStyle/>
          <a:p>
            <a:pPr algn="ctr" indent="0" lvl="0" marL="0" rtl="0">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pic>
        <p:nvPicPr>
          <p:cNvPr descr="4337051_2660009__4275968_2619694__1" id="176" name="Google Shape;176;p1"/>
          <p:cNvPicPr preferRelativeResize="0"/>
          <p:nvPr/>
        </p:nvPicPr>
        <p:blipFill rotWithShape="1">
          <a:blip r:embed="rId4">
            <a:alphaModFix/>
          </a:blip>
          <a:srcRect b="0" l="0" r="0" t="0"/>
          <a:stretch/>
        </p:blipFill>
        <p:spPr>
          <a:xfrm>
            <a:off x="2879647" y="6137476"/>
            <a:ext cx="3384376" cy="7201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0"/>
          <p:cNvPicPr preferRelativeResize="0"/>
          <p:nvPr/>
        </p:nvPicPr>
        <p:blipFill rotWithShape="1">
          <a:blip r:embed="rId3">
            <a:alphaModFix/>
          </a:blip>
          <a:srcRect b="0" l="0" r="0" t="0"/>
          <a:stretch/>
        </p:blipFill>
        <p:spPr>
          <a:xfrm>
            <a:off x="0" y="0"/>
            <a:ext cx="10715400" cy="7071840"/>
          </a:xfrm>
          <a:prstGeom prst="rect">
            <a:avLst/>
          </a:prstGeom>
          <a:noFill/>
          <a:ln>
            <a:noFill/>
          </a:ln>
        </p:spPr>
      </p:pic>
      <p:sp>
        <p:nvSpPr>
          <p:cNvPr id="244" name="Google Shape;244;p10"/>
          <p:cNvSpPr txBox="1"/>
          <p:nvPr/>
        </p:nvSpPr>
        <p:spPr>
          <a:xfrm>
            <a:off x="457200" y="214200"/>
            <a:ext cx="8229240" cy="6643440"/>
          </a:xfrm>
          <a:prstGeom prst="rect">
            <a:avLst/>
          </a:prstGeom>
          <a:noFill/>
          <a:ln>
            <a:noFill/>
          </a:ln>
        </p:spPr>
        <p:txBody>
          <a:bodyPr anchorCtr="0" anchor="t" bIns="45700" lIns="91425" spcFirstLastPara="1" rIns="91425" wrap="square" tIns="45700">
            <a:noAutofit/>
          </a:bodyPr>
          <a:lstStyle/>
          <a:p>
            <a:pPr indent="-342720" lvl="0" marL="343080" marR="0" rtl="0" algn="ctr">
              <a:lnSpc>
                <a:spcPct val="100000"/>
              </a:lnSpc>
              <a:spcBef>
                <a:spcPts val="0"/>
              </a:spcBef>
              <a:spcAft>
                <a:spcPts val="0"/>
              </a:spcAft>
              <a:buNone/>
            </a:pPr>
            <a:r>
              <a:rPr b="1" i="0" lang="ru-RU" sz="1400" u="sng" cap="none" strike="noStrike">
                <a:solidFill>
                  <a:srgbClr val="000000"/>
                </a:solidFill>
                <a:latin typeface="Calibri"/>
                <a:ea typeface="Calibri"/>
                <a:cs typeface="Calibri"/>
                <a:sym typeface="Calibri"/>
              </a:rPr>
              <a:t>О новых объектах ПЗФ:</a:t>
            </a:r>
            <a:endParaRPr b="0" i="0" sz="1400" u="none" cap="none" strike="noStrike">
              <a:solidFill>
                <a:srgbClr val="000000"/>
              </a:solidFill>
              <a:latin typeface="Calibri"/>
              <a:ea typeface="Calibri"/>
              <a:cs typeface="Calibri"/>
              <a:sym typeface="Calibri"/>
            </a:endParaRPr>
          </a:p>
          <a:p>
            <a:pPr indent="-342720" lvl="0" marL="343080" marR="0" rtl="0" algn="l">
              <a:lnSpc>
                <a:spcPct val="100000"/>
              </a:lnSpc>
              <a:spcBef>
                <a:spcPts val="281"/>
              </a:spcBef>
              <a:spcAft>
                <a:spcPts val="0"/>
              </a:spcAft>
              <a:buClr>
                <a:srgbClr val="000000"/>
              </a:buClr>
              <a:buSzPts val="1400"/>
              <a:buFont typeface="Arial"/>
              <a:buChar char="•"/>
            </a:pPr>
            <a:r>
              <a:rPr b="1" i="0" lang="ru-RU" sz="1400" u="sng" cap="none" strike="noStrike">
                <a:solidFill>
                  <a:srgbClr val="000000"/>
                </a:solidFill>
                <a:latin typeface="Calibri"/>
                <a:ea typeface="Calibri"/>
                <a:cs typeface="Calibri"/>
                <a:sym typeface="Calibri"/>
              </a:rPr>
              <a:t>- Колосово</a:t>
            </a:r>
            <a:endParaRPr b="0" i="0" sz="1400" u="none" cap="none" strike="noStrike">
              <a:solidFill>
                <a:srgbClr val="000000"/>
              </a:solidFill>
              <a:latin typeface="Calibri"/>
              <a:ea typeface="Calibri"/>
              <a:cs typeface="Calibri"/>
              <a:sym typeface="Calibri"/>
            </a:endParaRPr>
          </a:p>
          <a:p>
            <a:pPr indent="-342720" lvl="0" marL="343080" marR="0" rtl="0" algn="l">
              <a:lnSpc>
                <a:spcPct val="100000"/>
              </a:lnSpc>
              <a:spcBef>
                <a:spcPts val="281"/>
              </a:spcBef>
              <a:spcAft>
                <a:spcPts val="0"/>
              </a:spcAft>
              <a:buClr>
                <a:srgbClr val="000000"/>
              </a:buClr>
              <a:buSzPts val="1400"/>
              <a:buFont typeface="Arial"/>
              <a:buChar char="•"/>
            </a:pPr>
            <a:r>
              <a:rPr b="1" i="0" lang="ru-RU" sz="1400" u="sng" cap="none" strike="noStrike">
                <a:solidFill>
                  <a:srgbClr val="000000"/>
                </a:solidFill>
                <a:latin typeface="Calibri"/>
                <a:ea typeface="Calibri"/>
                <a:cs typeface="Calibri"/>
                <a:sym typeface="Calibri"/>
              </a:rPr>
              <a:t>- Большой Молокиш</a:t>
            </a:r>
            <a:endParaRPr b="0" i="0" sz="1400" u="none" cap="none" strike="noStrike">
              <a:solidFill>
                <a:srgbClr val="000000"/>
              </a:solidFill>
              <a:latin typeface="Calibri"/>
              <a:ea typeface="Calibri"/>
              <a:cs typeface="Calibri"/>
              <a:sym typeface="Calibri"/>
            </a:endParaRPr>
          </a:p>
          <a:p>
            <a:pPr indent="-342720" lvl="0" marL="343080" marR="0" rtl="0" algn="l">
              <a:lnSpc>
                <a:spcPct val="100000"/>
              </a:lnSpc>
              <a:spcBef>
                <a:spcPts val="281"/>
              </a:spcBef>
              <a:spcAft>
                <a:spcPts val="0"/>
              </a:spcAft>
              <a:buClr>
                <a:srgbClr val="000000"/>
              </a:buClr>
              <a:buSzPts val="1400"/>
              <a:buFont typeface="Arial"/>
              <a:buChar char="•"/>
            </a:pPr>
            <a:r>
              <a:rPr b="1" i="0" lang="ru-RU" sz="1400" u="sng" cap="none" strike="noStrike">
                <a:solidFill>
                  <a:srgbClr val="000000"/>
                </a:solidFill>
                <a:latin typeface="Calibri"/>
                <a:ea typeface="Calibri"/>
                <a:cs typeface="Calibri"/>
                <a:sym typeface="Calibri"/>
              </a:rPr>
              <a:t>- Бычок</a:t>
            </a:r>
            <a:endParaRPr b="0" i="0" sz="1400" u="none" cap="none" strike="noStrike">
              <a:solidFill>
                <a:srgbClr val="000000"/>
              </a:solidFill>
              <a:latin typeface="Calibri"/>
              <a:ea typeface="Calibri"/>
              <a:cs typeface="Calibri"/>
              <a:sym typeface="Calibri"/>
            </a:endParaRPr>
          </a:p>
          <a:p>
            <a:pPr indent="-342720" lvl="0" marL="343080" marR="0" rtl="0" algn="l">
              <a:lnSpc>
                <a:spcPct val="100000"/>
              </a:lnSpc>
              <a:spcBef>
                <a:spcPts val="281"/>
              </a:spcBef>
              <a:spcAft>
                <a:spcPts val="0"/>
              </a:spcAft>
              <a:buClr>
                <a:srgbClr val="000000"/>
              </a:buClr>
              <a:buSzPts val="1400"/>
              <a:buFont typeface="Arial"/>
              <a:buChar char="•"/>
            </a:pPr>
            <a:r>
              <a:rPr b="1" i="0" lang="ru-RU" sz="1400" u="sng" cap="none" strike="noStrike">
                <a:solidFill>
                  <a:srgbClr val="000000"/>
                </a:solidFill>
                <a:latin typeface="Calibri"/>
                <a:ea typeface="Calibri"/>
                <a:cs typeface="Calibri"/>
                <a:sym typeface="Calibri"/>
              </a:rPr>
              <a:t>- Калагур-Строенцы</a:t>
            </a:r>
            <a:endParaRPr b="0" i="0" sz="1400" u="none" cap="none" strike="noStrike">
              <a:solidFill>
                <a:srgbClr val="000000"/>
              </a:solidFill>
              <a:latin typeface="Calibri"/>
              <a:ea typeface="Calibri"/>
              <a:cs typeface="Calibri"/>
              <a:sym typeface="Calibri"/>
            </a:endParaRPr>
          </a:p>
          <a:p>
            <a:pPr indent="-342720" lvl="0" marL="343080" marR="0" rtl="0" algn="l">
              <a:lnSpc>
                <a:spcPct val="100000"/>
              </a:lnSpc>
              <a:spcBef>
                <a:spcPts val="281"/>
              </a:spcBef>
              <a:spcAft>
                <a:spcPts val="0"/>
              </a:spcAft>
              <a:buClr>
                <a:srgbClr val="000000"/>
              </a:buClr>
              <a:buSzPts val="1400"/>
              <a:buFont typeface="Arial"/>
              <a:buChar char="•"/>
            </a:pPr>
            <a:r>
              <a:rPr b="1" i="0" lang="ru-RU" sz="1400" u="sng" cap="none" strike="noStrike">
                <a:solidFill>
                  <a:srgbClr val="000000"/>
                </a:solidFill>
                <a:latin typeface="Calibri"/>
                <a:ea typeface="Calibri"/>
                <a:cs typeface="Calibri"/>
                <a:sym typeface="Calibri"/>
              </a:rPr>
              <a:t>- Ташлык</a:t>
            </a:r>
            <a:endParaRPr b="0" i="0" sz="1400" u="none" cap="none" strike="noStrike">
              <a:solidFill>
                <a:srgbClr val="000000"/>
              </a:solidFill>
              <a:latin typeface="Calibri"/>
              <a:ea typeface="Calibri"/>
              <a:cs typeface="Calibri"/>
              <a:sym typeface="Calibri"/>
            </a:endParaRPr>
          </a:p>
          <a:p>
            <a:pPr indent="-342720" lvl="0" marL="343080" marR="0" rtl="0" algn="l">
              <a:lnSpc>
                <a:spcPct val="100000"/>
              </a:lnSpc>
              <a:spcBef>
                <a:spcPts val="281"/>
              </a:spcBef>
              <a:spcAft>
                <a:spcPts val="0"/>
              </a:spcAft>
              <a:buClr>
                <a:srgbClr val="000000"/>
              </a:buClr>
              <a:buSzPts val="1400"/>
              <a:buFont typeface="Arial"/>
              <a:buChar char="•"/>
            </a:pPr>
            <a:r>
              <a:rPr b="1" i="0" lang="ru-RU" sz="1400" u="sng" cap="none" strike="noStrike">
                <a:solidFill>
                  <a:srgbClr val="000000"/>
                </a:solidFill>
                <a:latin typeface="Calibri"/>
                <a:ea typeface="Calibri"/>
                <a:cs typeface="Calibri"/>
                <a:sym typeface="Calibri"/>
              </a:rPr>
              <a:t>- Урочище Сухой Ягорлык</a:t>
            </a:r>
            <a:endParaRPr b="0" i="0" sz="1400" u="none" cap="none" strike="noStrike">
              <a:solidFill>
                <a:srgbClr val="000000"/>
              </a:solidFill>
              <a:latin typeface="Calibri"/>
              <a:ea typeface="Calibri"/>
              <a:cs typeface="Calibri"/>
              <a:sym typeface="Calibri"/>
            </a:endParaRPr>
          </a:p>
          <a:p>
            <a:pPr indent="-342720" lvl="0" marL="343080" marR="0" rtl="0" algn="l">
              <a:lnSpc>
                <a:spcPct val="100000"/>
              </a:lnSpc>
              <a:spcBef>
                <a:spcPts val="281"/>
              </a:spcBef>
              <a:spcAft>
                <a:spcPts val="0"/>
              </a:spcAft>
              <a:buClr>
                <a:srgbClr val="000000"/>
              </a:buClr>
              <a:buSzPts val="1400"/>
              <a:buFont typeface="Arial"/>
              <a:buChar char="•"/>
            </a:pPr>
            <a:r>
              <a:rPr b="1" i="0" lang="ru-RU" sz="1400" u="none" cap="none" strike="noStrike">
                <a:solidFill>
                  <a:srgbClr val="000000"/>
                </a:solidFill>
                <a:latin typeface="Calibri"/>
                <a:ea typeface="Calibri"/>
                <a:cs typeface="Calibri"/>
                <a:sym typeface="Calibri"/>
              </a:rPr>
              <a:t>- Участок обрывистого берега реки Днестр у г. Григориополь. (Пугаченский склон)</a:t>
            </a:r>
            <a:endParaRPr b="0" i="0" sz="1400" u="none" cap="none" strike="noStrike">
              <a:solidFill>
                <a:srgbClr val="000000"/>
              </a:solidFill>
              <a:latin typeface="Calibri"/>
              <a:ea typeface="Calibri"/>
              <a:cs typeface="Calibri"/>
              <a:sym typeface="Calibri"/>
            </a:endParaRPr>
          </a:p>
          <a:p>
            <a:pPr indent="-342720" lvl="0" marL="343080" marR="0" rtl="0" algn="l">
              <a:lnSpc>
                <a:spcPct val="100000"/>
              </a:lnSpc>
              <a:spcBef>
                <a:spcPts val="281"/>
              </a:spcBef>
              <a:spcAft>
                <a:spcPts val="0"/>
              </a:spcAft>
              <a:buClr>
                <a:srgbClr val="000000"/>
              </a:buClr>
              <a:buSzPts val="1400"/>
              <a:buFont typeface="Arial"/>
              <a:buChar char="•"/>
            </a:pPr>
            <a:r>
              <a:rPr b="1" i="0" lang="ru-RU" sz="1400" u="none" cap="none" strike="noStrike">
                <a:solidFill>
                  <a:srgbClr val="000000"/>
                </a:solidFill>
                <a:latin typeface="Calibri"/>
                <a:ea typeface="Calibri"/>
                <a:cs typeface="Calibri"/>
                <a:sym typeface="Calibri"/>
              </a:rPr>
              <a:t>- Долина «Валя-Кынте» у с. Ротари Каменского района.</a:t>
            </a:r>
            <a:endParaRPr b="0" i="0" sz="1400" u="none" cap="none" strike="noStrike">
              <a:solidFill>
                <a:srgbClr val="000000"/>
              </a:solidFill>
              <a:latin typeface="Calibri"/>
              <a:ea typeface="Calibri"/>
              <a:cs typeface="Calibri"/>
              <a:sym typeface="Calibri"/>
            </a:endParaRPr>
          </a:p>
          <a:p>
            <a:pPr indent="-342720" lvl="0" marL="343080" marR="0" rtl="0" algn="l">
              <a:lnSpc>
                <a:spcPct val="100000"/>
              </a:lnSpc>
              <a:spcBef>
                <a:spcPts val="281"/>
              </a:spcBef>
              <a:spcAft>
                <a:spcPts val="0"/>
              </a:spcAft>
              <a:buClr>
                <a:srgbClr val="000000"/>
              </a:buClr>
              <a:buSzPts val="1400"/>
              <a:buFont typeface="Arial"/>
              <a:buChar char="•"/>
            </a:pPr>
            <a:r>
              <a:rPr b="1" i="0" lang="ru-RU" sz="1400" u="none" cap="none" strike="noStrike">
                <a:solidFill>
                  <a:srgbClr val="000000"/>
                </a:solidFill>
                <a:latin typeface="Calibri"/>
                <a:ea typeface="Calibri"/>
                <a:cs typeface="Calibri"/>
                <a:sym typeface="Calibri"/>
              </a:rPr>
              <a:t>- расширение площади ландшафтного заповедника «Сухая долина Томашлык» (Григориопольский и Дубоссарский районы).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1"/>
          <p:cNvPicPr preferRelativeResize="0"/>
          <p:nvPr/>
        </p:nvPicPr>
        <p:blipFill rotWithShape="1">
          <a:blip r:embed="rId3">
            <a:alphaModFix/>
          </a:blip>
          <a:srcRect b="0" l="0" r="0" t="0"/>
          <a:stretch/>
        </p:blipFill>
        <p:spPr>
          <a:xfrm>
            <a:off x="0" y="360"/>
            <a:ext cx="9143640" cy="68569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2"/>
          <p:cNvPicPr preferRelativeResize="0"/>
          <p:nvPr/>
        </p:nvPicPr>
        <p:blipFill rotWithShape="1">
          <a:blip r:embed="rId3">
            <a:alphaModFix/>
          </a:blip>
          <a:srcRect b="0" l="0" r="0" t="0"/>
          <a:stretch/>
        </p:blipFill>
        <p:spPr>
          <a:xfrm>
            <a:off x="0" y="399600"/>
            <a:ext cx="9143640" cy="60584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3"/>
          <p:cNvPicPr preferRelativeResize="0"/>
          <p:nvPr/>
        </p:nvPicPr>
        <p:blipFill rotWithShape="1">
          <a:blip r:embed="rId3">
            <a:alphaModFix/>
          </a:blip>
          <a:srcRect b="0" l="0" r="0" t="0"/>
          <a:stretch/>
        </p:blipFill>
        <p:spPr>
          <a:xfrm>
            <a:off x="0" y="400680"/>
            <a:ext cx="9143640" cy="60559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4"/>
          <p:cNvPicPr preferRelativeResize="0"/>
          <p:nvPr/>
        </p:nvPicPr>
        <p:blipFill rotWithShape="1">
          <a:blip r:embed="rId3">
            <a:alphaModFix/>
          </a:blip>
          <a:srcRect b="0" l="0" r="0" t="0"/>
          <a:stretch/>
        </p:blipFill>
        <p:spPr>
          <a:xfrm>
            <a:off x="0" y="400680"/>
            <a:ext cx="9143640" cy="60559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5"/>
          <p:cNvPicPr preferRelativeResize="0"/>
          <p:nvPr/>
        </p:nvPicPr>
        <p:blipFill rotWithShape="1">
          <a:blip r:embed="rId3">
            <a:alphaModFix/>
          </a:blip>
          <a:srcRect b="0" l="0" r="0" t="0"/>
          <a:stretch/>
        </p:blipFill>
        <p:spPr>
          <a:xfrm>
            <a:off x="0" y="360360"/>
            <a:ext cx="9143640" cy="61369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6"/>
          <p:cNvPicPr preferRelativeResize="0"/>
          <p:nvPr/>
        </p:nvPicPr>
        <p:blipFill rotWithShape="1">
          <a:blip r:embed="rId3">
            <a:alphaModFix/>
          </a:blip>
          <a:srcRect b="0" l="0" r="0" t="0"/>
          <a:stretch/>
        </p:blipFill>
        <p:spPr>
          <a:xfrm>
            <a:off x="0" y="388800"/>
            <a:ext cx="9143640" cy="608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
          <p:cNvPicPr preferRelativeResize="0"/>
          <p:nvPr/>
        </p:nvPicPr>
        <p:blipFill rotWithShape="1">
          <a:blip r:embed="rId3">
            <a:alphaModFix/>
          </a:blip>
          <a:srcRect b="0" l="0" r="0" t="0"/>
          <a:stretch/>
        </p:blipFill>
        <p:spPr>
          <a:xfrm>
            <a:off x="785880" y="1073160"/>
            <a:ext cx="3214440" cy="5427000"/>
          </a:xfrm>
          <a:prstGeom prst="rect">
            <a:avLst/>
          </a:prstGeom>
          <a:noFill/>
          <a:ln>
            <a:noFill/>
          </a:ln>
        </p:spPr>
      </p:pic>
      <p:sp>
        <p:nvSpPr>
          <p:cNvPr id="182" name="Google Shape;182;p2"/>
          <p:cNvSpPr txBox="1"/>
          <p:nvPr/>
        </p:nvSpPr>
        <p:spPr>
          <a:xfrm>
            <a:off x="285840" y="-214200"/>
            <a:ext cx="8229240" cy="1285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ru-RU" sz="2000" u="none" cap="none" strike="noStrike">
                <a:solidFill>
                  <a:srgbClr val="000000"/>
                </a:solidFill>
                <a:latin typeface="Calibri"/>
                <a:ea typeface="Calibri"/>
                <a:cs typeface="Calibri"/>
                <a:sym typeface="Calibri"/>
              </a:rPr>
              <a:t>Современное состояние ПЗФ Приднестровья</a:t>
            </a:r>
            <a:endParaRPr b="0" i="0" sz="2000" u="none" cap="none" strike="noStrike">
              <a:solidFill>
                <a:srgbClr val="000000"/>
              </a:solidFill>
              <a:latin typeface="Calibri"/>
              <a:ea typeface="Calibri"/>
              <a:cs typeface="Calibri"/>
              <a:sym typeface="Calibri"/>
            </a:endParaRPr>
          </a:p>
        </p:txBody>
      </p:sp>
      <p:sp>
        <p:nvSpPr>
          <p:cNvPr id="183" name="Google Shape;183;p2"/>
          <p:cNvSpPr txBox="1"/>
          <p:nvPr/>
        </p:nvSpPr>
        <p:spPr>
          <a:xfrm>
            <a:off x="4643280" y="1071720"/>
            <a:ext cx="4043160" cy="525276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None/>
            </a:pPr>
            <a:r>
              <a:t/>
            </a:r>
            <a:endParaRPr b="0" i="0" sz="3200" u="none" cap="none" strike="noStrike">
              <a:solidFill>
                <a:srgbClr val="000000"/>
              </a:solidFill>
              <a:latin typeface="Calibri"/>
              <a:ea typeface="Calibri"/>
              <a:cs typeface="Calibri"/>
              <a:sym typeface="Calibri"/>
            </a:endParaRPr>
          </a:p>
          <a:p>
            <a:pPr indent="-342720" lvl="0" marL="343080" marR="0" rtl="0" algn="just">
              <a:lnSpc>
                <a:spcPct val="100000"/>
              </a:lnSpc>
              <a:spcBef>
                <a:spcPts val="281"/>
              </a:spcBef>
              <a:spcAft>
                <a:spcPts val="0"/>
              </a:spcAft>
              <a:buClr>
                <a:srgbClr val="000000"/>
              </a:buClr>
              <a:buSzPts val="1400"/>
              <a:buFont typeface="Arial"/>
              <a:buChar char="•"/>
            </a:pPr>
            <a:r>
              <a:rPr b="0" i="0" lang="ru-RU" sz="1400" u="none" cap="none" strike="noStrike">
                <a:solidFill>
                  <a:srgbClr val="000000"/>
                </a:solidFill>
                <a:latin typeface="Calibri"/>
                <a:ea typeface="Calibri"/>
                <a:cs typeface="Calibri"/>
                <a:sym typeface="Calibri"/>
              </a:rPr>
              <a:t>Природно-заповедный фонд Приднестровской Молдавской Республики — это более 20 объектов и комплексов. В список заповедных территорий входят особо ценные природные сообщества, геологические образования, водные источники, природные резерваты для редких видов растений и животных, а также отдельные деревья.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281"/>
              </a:spcBef>
              <a:spcAft>
                <a:spcPts val="0"/>
              </a:spcAft>
              <a:buNone/>
            </a:pPr>
            <a:r>
              <a:t/>
            </a:r>
            <a:endParaRPr b="0" i="0" sz="1400" u="none" cap="none" strike="noStrike">
              <a:solidFill>
                <a:srgbClr val="000000"/>
              </a:solidFill>
              <a:latin typeface="Calibri"/>
              <a:ea typeface="Calibri"/>
              <a:cs typeface="Calibri"/>
              <a:sym typeface="Calibri"/>
            </a:endParaRPr>
          </a:p>
          <a:p>
            <a:pPr indent="-342720" lvl="0" marL="343080" marR="0" rtl="0" algn="just">
              <a:lnSpc>
                <a:spcPct val="100000"/>
              </a:lnSpc>
              <a:spcBef>
                <a:spcPts val="281"/>
              </a:spcBef>
              <a:spcAft>
                <a:spcPts val="0"/>
              </a:spcAft>
              <a:buClr>
                <a:srgbClr val="000000"/>
              </a:buClr>
              <a:buSzPts val="1400"/>
              <a:buFont typeface="Arial"/>
              <a:buChar char="•"/>
            </a:pPr>
            <a:r>
              <a:rPr b="0" i="0" lang="ru-RU" sz="1400" u="none" cap="none" strike="noStrike">
                <a:solidFill>
                  <a:srgbClr val="000000"/>
                </a:solidFill>
                <a:latin typeface="Calibri"/>
                <a:ea typeface="Calibri"/>
                <a:cs typeface="Calibri"/>
                <a:sym typeface="Calibri"/>
              </a:rPr>
              <a:t>На сегодняшний день площадь территорий, включенных в природно-заповедный фонд Приднестровской Молдавской Республики, составляет 2997,2403 га, площадь резервных территорий составляет 1996,37 га. Таким образом, общая площадь охраняемых природных территорий ПМР составляет около 4994 га (4993,6103 га).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241"/>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241"/>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641"/>
              </a:spcBef>
              <a:spcAft>
                <a:spcPts val="0"/>
              </a:spcAft>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
          <p:cNvPicPr preferRelativeResize="0"/>
          <p:nvPr/>
        </p:nvPicPr>
        <p:blipFill rotWithShape="1">
          <a:blip r:embed="rId3">
            <a:alphaModFix/>
          </a:blip>
          <a:srcRect b="0" l="0" r="0" t="0"/>
          <a:stretch/>
        </p:blipFill>
        <p:spPr>
          <a:xfrm>
            <a:off x="618120" y="857160"/>
            <a:ext cx="3693960" cy="5571720"/>
          </a:xfrm>
          <a:prstGeom prst="rect">
            <a:avLst/>
          </a:prstGeom>
          <a:noFill/>
          <a:ln>
            <a:noFill/>
          </a:ln>
        </p:spPr>
      </p:pic>
      <p:sp>
        <p:nvSpPr>
          <p:cNvPr id="189" name="Google Shape;189;p3"/>
          <p:cNvSpPr txBox="1"/>
          <p:nvPr/>
        </p:nvSpPr>
        <p:spPr>
          <a:xfrm>
            <a:off x="457200" y="142920"/>
            <a:ext cx="8229240" cy="642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ru-RU" sz="1400" u="none" cap="none" strike="noStrike">
                <a:solidFill>
                  <a:srgbClr val="000000"/>
                </a:solidFill>
                <a:latin typeface="Calibri"/>
                <a:ea typeface="Calibri"/>
                <a:cs typeface="Calibri"/>
                <a:sym typeface="Calibri"/>
              </a:rPr>
              <a:t>В связи с исключительной важностью проблем восстановления и формирования природного заповедного фонда разрабатываются нормативные акты, регламентирующие охранный статус особо ценных природных территорий, так же растет и площадь природных резерватов.</a:t>
            </a:r>
            <a:endParaRPr b="0" i="0" sz="1400" u="none" cap="none" strike="noStrike">
              <a:solidFill>
                <a:srgbClr val="000000"/>
              </a:solidFill>
              <a:latin typeface="Calibri"/>
              <a:ea typeface="Calibri"/>
              <a:cs typeface="Calibri"/>
              <a:sym typeface="Calibri"/>
            </a:endParaRPr>
          </a:p>
        </p:txBody>
      </p:sp>
      <p:sp>
        <p:nvSpPr>
          <p:cNvPr id="190" name="Google Shape;190;p3"/>
          <p:cNvSpPr txBox="1"/>
          <p:nvPr/>
        </p:nvSpPr>
        <p:spPr>
          <a:xfrm>
            <a:off x="4312080" y="785880"/>
            <a:ext cx="4831560" cy="5214600"/>
          </a:xfrm>
          <a:prstGeom prst="rect">
            <a:avLst/>
          </a:prstGeom>
          <a:noFill/>
          <a:ln>
            <a:noFill/>
          </a:ln>
        </p:spPr>
        <p:txBody>
          <a:bodyPr anchorCtr="0" anchor="t" bIns="45700" lIns="91425" spcFirstLastPara="1" rIns="91425" wrap="square" tIns="45700">
            <a:noAutofit/>
          </a:bodyPr>
          <a:lstStyle/>
          <a:p>
            <a:pPr indent="-342720" lvl="0" marL="343080" marR="0" rtl="0" algn="l">
              <a:lnSpc>
                <a:spcPct val="100000"/>
              </a:lnSpc>
              <a:spcBef>
                <a:spcPts val="0"/>
              </a:spcBef>
              <a:spcAft>
                <a:spcPts val="0"/>
              </a:spcAft>
              <a:buNone/>
            </a:pPr>
            <a:r>
              <a:t/>
            </a:r>
            <a:endParaRPr b="0" i="0" sz="3200" u="none" cap="none" strike="noStrike">
              <a:solidFill>
                <a:srgbClr val="000000"/>
              </a:solidFill>
              <a:latin typeface="Calibri"/>
              <a:ea typeface="Calibri"/>
              <a:cs typeface="Calibri"/>
              <a:sym typeface="Calibri"/>
            </a:endParaRPr>
          </a:p>
          <a:p>
            <a:pPr indent="-342720" lvl="0" marL="343080" marR="0" rtl="0" algn="just">
              <a:lnSpc>
                <a:spcPct val="100000"/>
              </a:lnSpc>
              <a:spcBef>
                <a:spcPts val="261"/>
              </a:spcBef>
              <a:spcAft>
                <a:spcPts val="0"/>
              </a:spcAft>
              <a:buClr>
                <a:srgbClr val="000000"/>
              </a:buClr>
              <a:buSzPts val="1300"/>
              <a:buFont typeface="Arial"/>
              <a:buChar char="•"/>
            </a:pPr>
            <a:r>
              <a:rPr b="0" i="0" lang="ru-RU" sz="1300" u="none" cap="none" strike="noStrike">
                <a:solidFill>
                  <a:srgbClr val="000000"/>
                </a:solidFill>
                <a:latin typeface="Calibri"/>
                <a:ea typeface="Calibri"/>
                <a:cs typeface="Calibri"/>
                <a:sym typeface="Calibri"/>
              </a:rPr>
              <a:t>За последние несколько лет площадь территорий включенных в природно-заповедный фонд увеличилась почти на 93 га (92,9623 га) . В 2016 году Распоряжением Министра сельского хозяйства и природных ресурсов ПМР ГУ «Государственный заповедник «Ягорлык» получил в долгосрочное пользование участок площадью 91,3  га, а ГУ «Государственный ботанический сад»  - 1,66 га.</a:t>
            </a:r>
            <a:endParaRPr b="0" i="0" sz="1300" u="none" cap="none" strike="noStrike">
              <a:solidFill>
                <a:srgbClr val="000000"/>
              </a:solidFill>
              <a:latin typeface="Calibri"/>
              <a:ea typeface="Calibri"/>
              <a:cs typeface="Calibri"/>
              <a:sym typeface="Calibri"/>
            </a:endParaRPr>
          </a:p>
          <a:p>
            <a:pPr indent="-342720" lvl="0" marL="343080" marR="0" rtl="0" algn="just">
              <a:lnSpc>
                <a:spcPct val="100000"/>
              </a:lnSpc>
              <a:spcBef>
                <a:spcPts val="261"/>
              </a:spcBef>
              <a:spcAft>
                <a:spcPts val="0"/>
              </a:spcAft>
              <a:buClr>
                <a:srgbClr val="000000"/>
              </a:buClr>
              <a:buSzPts val="1300"/>
              <a:buFont typeface="Arial"/>
              <a:buChar char="•"/>
            </a:pPr>
            <a:r>
              <a:rPr b="0" i="0" lang="ru-RU" sz="1300" u="none" cap="none" strike="noStrike">
                <a:solidFill>
                  <a:srgbClr val="000000"/>
                </a:solidFill>
                <a:latin typeface="Calibri"/>
                <a:ea typeface="Calibri"/>
                <a:cs typeface="Calibri"/>
                <a:sym typeface="Calibri"/>
              </a:rPr>
              <a:t>В 2018 году  Семеновский лес (64 га) был переведен из категории «земли сельхозназначения» в категорию «земли лесного фонда».</a:t>
            </a:r>
            <a:endParaRPr b="0" i="0" sz="1300" u="none" cap="none" strike="noStrike">
              <a:solidFill>
                <a:srgbClr val="000000"/>
              </a:solidFill>
              <a:latin typeface="Calibri"/>
              <a:ea typeface="Calibri"/>
              <a:cs typeface="Calibri"/>
              <a:sym typeface="Calibri"/>
            </a:endParaRPr>
          </a:p>
          <a:p>
            <a:pPr indent="-342720" lvl="0" marL="343080" marR="0" rtl="0" algn="just">
              <a:lnSpc>
                <a:spcPct val="100000"/>
              </a:lnSpc>
              <a:spcBef>
                <a:spcPts val="261"/>
              </a:spcBef>
              <a:spcAft>
                <a:spcPts val="0"/>
              </a:spcAft>
              <a:buClr>
                <a:srgbClr val="000000"/>
              </a:buClr>
              <a:buSzPts val="1300"/>
              <a:buFont typeface="Arial"/>
              <a:buChar char="•"/>
            </a:pPr>
            <a:r>
              <a:rPr b="0" i="0" lang="ru-RU" sz="1300" u="none" cap="none" strike="noStrike">
                <a:solidFill>
                  <a:srgbClr val="000000"/>
                </a:solidFill>
                <a:latin typeface="Calibri"/>
                <a:ea typeface="Calibri"/>
                <a:cs typeface="Calibri"/>
                <a:sym typeface="Calibri"/>
              </a:rPr>
              <a:t>В 2019 году по предложениям общественности  и после заключения, предоставленного РНИИ «Экологии и природных ресурсов», в перечень охраняемых объектов и комплексов включаются 2 вековых дерева, произрастающих в г. Тирасполь и г. Бендеры. В связи с этим подготовлен проект постановления Верховного Совета Приднестровской Молдавской Республики «О внесении изменения в Постановление Верховного Совета Приднестровской Молдавской Республики от 20 января 2010 года № 2938 «Об утверждении перечня объектов, комплексов и территорий природно-заповедного фонда Приднестровской Молдавской Республики».</a:t>
            </a:r>
            <a:endParaRPr b="0" i="0" sz="1300" u="none" cap="none" strike="noStrike">
              <a:solidFill>
                <a:srgbClr val="000000"/>
              </a:solidFill>
              <a:latin typeface="Calibri"/>
              <a:ea typeface="Calibri"/>
              <a:cs typeface="Calibri"/>
              <a:sym typeface="Calibri"/>
            </a:endParaRPr>
          </a:p>
          <a:p>
            <a:pPr indent="-342720" lvl="0" marL="343080" marR="0" rtl="0" algn="just">
              <a:lnSpc>
                <a:spcPct val="100000"/>
              </a:lnSpc>
              <a:spcBef>
                <a:spcPts val="261"/>
              </a:spcBef>
              <a:spcAft>
                <a:spcPts val="0"/>
              </a:spcAft>
              <a:buClr>
                <a:srgbClr val="000000"/>
              </a:buClr>
              <a:buSzPts val="1300"/>
              <a:buFont typeface="Arial"/>
              <a:buChar char="•"/>
            </a:pPr>
            <a:r>
              <a:rPr b="0" i="0" lang="ru-RU" sz="1300" u="none" cap="none" strike="noStrike">
                <a:solidFill>
                  <a:srgbClr val="000000"/>
                </a:solidFill>
                <a:latin typeface="Calibri"/>
                <a:ea typeface="Calibri"/>
                <a:cs typeface="Calibri"/>
                <a:sym typeface="Calibri"/>
              </a:rPr>
              <a:t>В 2020 году по предложениям (ТРЕБОВАНИЯМ) ученых и предоставленного заключения от ПГУ был Создан Государственного комплексный заказник «Дикуль» Постановленим Верховного </a:t>
            </a:r>
            <a:br>
              <a:rPr b="0" i="0" lang="ru-RU" sz="1800" u="none" cap="none" strike="noStrike"/>
            </a:br>
            <a:r>
              <a:rPr b="0" i="0" lang="ru-RU" sz="1300" u="none" cap="none" strike="noStrike">
                <a:solidFill>
                  <a:srgbClr val="000000"/>
                </a:solidFill>
                <a:latin typeface="Calibri"/>
                <a:ea typeface="Calibri"/>
                <a:cs typeface="Calibri"/>
                <a:sym typeface="Calibri"/>
              </a:rPr>
              <a:t>Совета Приднестровской Молдавской Республики от 21 октября № 3704</a:t>
            </a:r>
            <a:endParaRPr b="0" i="0" sz="1300" u="none" cap="none" strike="noStrike">
              <a:solidFill>
                <a:srgbClr val="000000"/>
              </a:solidFill>
              <a:latin typeface="Calibri"/>
              <a:ea typeface="Calibri"/>
              <a:cs typeface="Calibri"/>
              <a:sym typeface="Calibri"/>
            </a:endParaRPr>
          </a:p>
          <a:p>
            <a:pPr indent="-342720" lvl="0" marL="343080" marR="0" rtl="0" algn="l">
              <a:lnSpc>
                <a:spcPct val="100000"/>
              </a:lnSpc>
              <a:spcBef>
                <a:spcPts val="261"/>
              </a:spcBef>
              <a:spcAft>
                <a:spcPts val="0"/>
              </a:spcAft>
              <a:buNone/>
            </a:pPr>
            <a:r>
              <a:t/>
            </a:r>
            <a:endParaRPr b="0" i="0" sz="1300" u="none" cap="none" strike="noStrike">
              <a:solidFill>
                <a:srgbClr val="000000"/>
              </a:solidFill>
              <a:latin typeface="Calibri"/>
              <a:ea typeface="Calibri"/>
              <a:cs typeface="Calibri"/>
              <a:sym typeface="Calibri"/>
            </a:endParaRPr>
          </a:p>
          <a:p>
            <a:pPr indent="0" lvl="0" marL="0" marR="0" rtl="0" algn="l">
              <a:lnSpc>
                <a:spcPct val="100000"/>
              </a:lnSpc>
              <a:spcBef>
                <a:spcPts val="261"/>
              </a:spcBef>
              <a:spcAft>
                <a:spcPts val="0"/>
              </a:spcAft>
              <a:buNone/>
            </a:pPr>
            <a:r>
              <a:t/>
            </a:r>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
          <p:cNvSpPr txBox="1"/>
          <p:nvPr/>
        </p:nvSpPr>
        <p:spPr>
          <a:xfrm>
            <a:off x="4572000" y="357120"/>
            <a:ext cx="4114440" cy="6214680"/>
          </a:xfrm>
          <a:prstGeom prst="rect">
            <a:avLst/>
          </a:prstGeom>
          <a:noFill/>
          <a:ln>
            <a:noFill/>
          </a:ln>
        </p:spPr>
        <p:txBody>
          <a:bodyPr anchorCtr="0" anchor="t" bIns="45700" lIns="91425" spcFirstLastPara="1" rIns="91425" wrap="square" tIns="45700">
            <a:normAutofit/>
          </a:bodyPr>
          <a:lstStyle/>
          <a:p>
            <a:pPr indent="-342720" lvl="0" marL="343080" marR="0" rtl="0" algn="just">
              <a:lnSpc>
                <a:spcPct val="100000"/>
              </a:lnSpc>
              <a:spcBef>
                <a:spcPts val="0"/>
              </a:spcBef>
              <a:spcAft>
                <a:spcPts val="0"/>
              </a:spcAft>
              <a:buClr>
                <a:srgbClr val="000000"/>
              </a:buClr>
              <a:buSzPts val="1800"/>
              <a:buFont typeface="Arial"/>
              <a:buChar char="•"/>
            </a:pPr>
            <a:r>
              <a:rPr b="0" i="0" lang="ru-RU" sz="1800" u="none" cap="none" strike="noStrike">
                <a:solidFill>
                  <a:srgbClr val="000000"/>
                </a:solidFill>
                <a:latin typeface="Calibri"/>
                <a:ea typeface="Calibri"/>
                <a:cs typeface="Calibri"/>
                <a:sym typeface="Calibri"/>
              </a:rPr>
              <a:t>В соответствии с Постановлением Верховного Совета  ПМР от 20 января 2010 года  № 2938 «Об утверждении перечня объектов, комплексов и территорий природно-заповедного фонда ПМР» всего в Приднестровье насчитывалось 40 объектов природно-заповедного фонда, из них 22 вековых дерева. В 2018 Министерством сельского хозяйства и природных ресурсов ПМР проведена инвентаризация вековых деревьев, включенных в перечень объектов природно-заповедного фонда, в результате которой было выявлено, что 16 деревьев по факту отсутствуют. Были составлены Акты обследования, на основании которых подготовлены изменения в Постановление Верховного Совета. </a:t>
            </a:r>
            <a:endParaRPr b="0" i="0" sz="1800" u="none" cap="none" strike="noStrike">
              <a:solidFill>
                <a:srgbClr val="000000"/>
              </a:solidFill>
              <a:latin typeface="Calibri"/>
              <a:ea typeface="Calibri"/>
              <a:cs typeface="Calibri"/>
              <a:sym typeface="Calibri"/>
            </a:endParaRPr>
          </a:p>
          <a:p>
            <a:pPr indent="-342720" lvl="0" marL="343080" marR="0" rtl="0" algn="l">
              <a:lnSpc>
                <a:spcPct val="100000"/>
              </a:lnSpc>
              <a:spcBef>
                <a:spcPts val="360"/>
              </a:spcBef>
              <a:spcAft>
                <a:spcPts val="0"/>
              </a:spcAft>
              <a:buClr>
                <a:srgbClr val="000000"/>
              </a:buClr>
              <a:buSzPts val="1800"/>
              <a:buFont typeface="Arial"/>
              <a:buChar char="•"/>
            </a:pPr>
            <a:r>
              <a:rPr b="0" i="0" lang="ru-RU" sz="1800" u="none" cap="none" strike="noStrike">
                <a:solidFill>
                  <a:srgbClr val="000000"/>
                </a:solidFill>
                <a:latin typeface="Calibri"/>
                <a:ea typeface="Calibri"/>
                <a:cs typeface="Calibri"/>
                <a:sym typeface="Calibri"/>
              </a:rPr>
              <a:t>Для того, чтоб пополнить список вековых деревьев, необходимо разработать критерии,  в соответствии с которыми деревья можно отнести к категории памятников природы. За помощью в разработке методических указаний Министерство обратилось в научные организации.  НИЛ «Биоинформатика»  ПГУ им. Т.Г. Шевченко готова провести исследования по теме:  «Изучение и обоснование критериев оценки деревьев для включения их в памятники природы Приднестровской Молдавской Республики. Также посодействовать в данном направлении согласился и ГУ «Республиканский научно-исследовательский институт экологии и природных ресурсов».</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36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196" name="Google Shape;196;p4"/>
          <p:cNvPicPr preferRelativeResize="0"/>
          <p:nvPr/>
        </p:nvPicPr>
        <p:blipFill rotWithShape="1">
          <a:blip r:embed="rId3">
            <a:alphaModFix/>
          </a:blip>
          <a:srcRect b="0" l="0" r="0" t="0"/>
          <a:stretch/>
        </p:blipFill>
        <p:spPr>
          <a:xfrm>
            <a:off x="500040" y="642960"/>
            <a:ext cx="3814920" cy="57362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5"/>
          <p:cNvPicPr preferRelativeResize="0"/>
          <p:nvPr/>
        </p:nvPicPr>
        <p:blipFill rotWithShape="1">
          <a:blip r:embed="rId3">
            <a:alphaModFix/>
          </a:blip>
          <a:srcRect b="0" l="0" r="0" t="0"/>
          <a:stretch/>
        </p:blipFill>
        <p:spPr>
          <a:xfrm>
            <a:off x="500040" y="357120"/>
            <a:ext cx="3753360" cy="6214680"/>
          </a:xfrm>
          <a:prstGeom prst="rect">
            <a:avLst/>
          </a:prstGeom>
          <a:noFill/>
          <a:ln>
            <a:noFill/>
          </a:ln>
        </p:spPr>
      </p:pic>
      <p:sp>
        <p:nvSpPr>
          <p:cNvPr id="202" name="Google Shape;202;p5"/>
          <p:cNvSpPr txBox="1"/>
          <p:nvPr/>
        </p:nvSpPr>
        <p:spPr>
          <a:xfrm>
            <a:off x="4429080" y="571320"/>
            <a:ext cx="4257360" cy="6000480"/>
          </a:xfrm>
          <a:prstGeom prst="rect">
            <a:avLst/>
          </a:prstGeom>
          <a:noFill/>
          <a:ln>
            <a:noFill/>
          </a:ln>
        </p:spPr>
        <p:txBody>
          <a:bodyPr anchorCtr="0" anchor="t" bIns="45700" lIns="91425" spcFirstLastPara="1" rIns="91425" wrap="square" tIns="45700">
            <a:normAutofit/>
          </a:bodyPr>
          <a:lstStyle/>
          <a:p>
            <a:pPr indent="-342720" lvl="0" marL="343080" marR="0" rtl="0" algn="ctr">
              <a:lnSpc>
                <a:spcPct val="100000"/>
              </a:lnSpc>
              <a:spcBef>
                <a:spcPts val="0"/>
              </a:spcBef>
              <a:spcAft>
                <a:spcPts val="0"/>
              </a:spcAft>
              <a:buNone/>
            </a:pPr>
            <a:r>
              <a:rPr b="0" i="0" lang="ru-RU" sz="3200" u="none" cap="none" strike="noStrike">
                <a:solidFill>
                  <a:srgbClr val="000000"/>
                </a:solidFill>
                <a:latin typeface="Calibri"/>
                <a:ea typeface="Calibri"/>
                <a:cs typeface="Calibri"/>
                <a:sym typeface="Calibri"/>
              </a:rPr>
              <a:t>	</a:t>
            </a:r>
            <a:r>
              <a:rPr b="1" i="0" lang="ru-RU" sz="3500" u="none" cap="none" strike="noStrike">
                <a:solidFill>
                  <a:srgbClr val="000000"/>
                </a:solidFill>
                <a:latin typeface="Calibri"/>
                <a:ea typeface="Calibri"/>
                <a:cs typeface="Calibri"/>
                <a:sym typeface="Calibri"/>
              </a:rPr>
              <a:t>Правовой статус охраняемых территорий регламентируется:</a:t>
            </a:r>
            <a:endParaRPr b="0" i="0" sz="3500" u="none" cap="none" strike="noStrike">
              <a:solidFill>
                <a:srgbClr val="000000"/>
              </a:solidFill>
              <a:latin typeface="Calibri"/>
              <a:ea typeface="Calibri"/>
              <a:cs typeface="Calibri"/>
              <a:sym typeface="Calibri"/>
            </a:endParaRPr>
          </a:p>
          <a:p>
            <a:pPr indent="-342720" lvl="0" marL="343080" marR="0" rtl="0" algn="l">
              <a:lnSpc>
                <a:spcPct val="100000"/>
              </a:lnSpc>
              <a:spcBef>
                <a:spcPts val="641"/>
              </a:spcBef>
              <a:spcAft>
                <a:spcPts val="0"/>
              </a:spcAft>
              <a:buClr>
                <a:srgbClr val="000000"/>
              </a:buClr>
              <a:buSzPts val="3200"/>
              <a:buFont typeface="Arial"/>
              <a:buChar char="•"/>
            </a:pPr>
            <a:r>
              <a:rPr b="0" i="0" lang="ru-RU" sz="3200" u="none" cap="none" strike="noStrike">
                <a:solidFill>
                  <a:srgbClr val="000000"/>
                </a:solidFill>
                <a:latin typeface="Calibri"/>
                <a:ea typeface="Calibri"/>
                <a:cs typeface="Calibri"/>
                <a:sym typeface="Calibri"/>
              </a:rPr>
              <a:t> Законом ПМР «О природно-заповедном фонде Приднестровской Молдавской Республики» от 6 января 2006 года № 719-З-III </a:t>
            </a:r>
            <a:endParaRPr b="0" i="0" sz="3200" u="none" cap="none" strike="noStrike">
              <a:solidFill>
                <a:srgbClr val="000000"/>
              </a:solidFill>
              <a:latin typeface="Calibri"/>
              <a:ea typeface="Calibri"/>
              <a:cs typeface="Calibri"/>
              <a:sym typeface="Calibri"/>
            </a:endParaRPr>
          </a:p>
          <a:p>
            <a:pPr indent="-342720" lvl="0" marL="343080" marR="0" rtl="0" algn="l">
              <a:lnSpc>
                <a:spcPct val="100000"/>
              </a:lnSpc>
              <a:spcBef>
                <a:spcPts val="641"/>
              </a:spcBef>
              <a:spcAft>
                <a:spcPts val="0"/>
              </a:spcAft>
              <a:buClr>
                <a:srgbClr val="000000"/>
              </a:buClr>
              <a:buSzPts val="3200"/>
              <a:buFont typeface="Arial"/>
              <a:buChar char="•"/>
            </a:pPr>
            <a:r>
              <a:rPr b="0" i="0" lang="ru-RU" sz="3200" u="none" cap="none" strike="noStrike">
                <a:solidFill>
                  <a:srgbClr val="000000"/>
                </a:solidFill>
                <a:latin typeface="Calibri"/>
                <a:ea typeface="Calibri"/>
                <a:cs typeface="Calibri"/>
                <a:sym typeface="Calibri"/>
              </a:rPr>
              <a:t>Приказом Министерства сельского хозяйства и природных ресурсов ПМР «Об утверждении Положения о государственных заповедниках ПМР» от 15 июня 2018 года № 124</a:t>
            </a:r>
            <a:endParaRPr b="0" i="0" sz="3200" u="none" cap="none" strike="noStrike">
              <a:solidFill>
                <a:srgbClr val="000000"/>
              </a:solidFill>
              <a:latin typeface="Calibri"/>
              <a:ea typeface="Calibri"/>
              <a:cs typeface="Calibri"/>
              <a:sym typeface="Calibri"/>
            </a:endParaRPr>
          </a:p>
          <a:p>
            <a:pPr indent="-342720" lvl="0" marL="343080" marR="0" rtl="0" algn="l">
              <a:lnSpc>
                <a:spcPct val="100000"/>
              </a:lnSpc>
              <a:spcBef>
                <a:spcPts val="641"/>
              </a:spcBef>
              <a:spcAft>
                <a:spcPts val="0"/>
              </a:spcAft>
              <a:buClr>
                <a:srgbClr val="000000"/>
              </a:buClr>
              <a:buSzPts val="3200"/>
              <a:buFont typeface="Arial"/>
              <a:buChar char="•"/>
            </a:pPr>
            <a:r>
              <a:rPr b="0" i="0" lang="ru-RU" sz="3200" u="none" cap="none" strike="noStrike">
                <a:solidFill>
                  <a:srgbClr val="000000"/>
                </a:solidFill>
                <a:latin typeface="Calibri"/>
                <a:ea typeface="Calibri"/>
                <a:cs typeface="Calibri"/>
                <a:sym typeface="Calibri"/>
              </a:rPr>
              <a:t>Приказом Министерства сельского хозяйства и природных ресурсов ПМР «Об утверждении Положения о государственных заказниках ПМР» от 16 марта 2016 года № 65</a:t>
            </a:r>
            <a:endParaRPr b="0" i="0" sz="3200" u="none" cap="none" strike="noStrike">
              <a:solidFill>
                <a:srgbClr val="000000"/>
              </a:solidFill>
              <a:latin typeface="Calibri"/>
              <a:ea typeface="Calibri"/>
              <a:cs typeface="Calibri"/>
              <a:sym typeface="Calibri"/>
            </a:endParaRPr>
          </a:p>
          <a:p>
            <a:pPr indent="-342720" lvl="0" marL="343080" marR="0" rtl="0" algn="l">
              <a:lnSpc>
                <a:spcPct val="100000"/>
              </a:lnSpc>
              <a:spcBef>
                <a:spcPts val="641"/>
              </a:spcBef>
              <a:spcAft>
                <a:spcPts val="0"/>
              </a:spcAft>
              <a:buClr>
                <a:srgbClr val="000000"/>
              </a:buClr>
              <a:buSzPts val="3200"/>
              <a:buFont typeface="Arial"/>
              <a:buChar char="•"/>
            </a:pPr>
            <a:r>
              <a:rPr b="0" i="0" lang="ru-RU" sz="3200" u="none" cap="none" strike="noStrike">
                <a:solidFill>
                  <a:srgbClr val="000000"/>
                </a:solidFill>
                <a:latin typeface="Calibri"/>
                <a:ea typeface="Calibri"/>
                <a:cs typeface="Calibri"/>
                <a:sym typeface="Calibri"/>
              </a:rPr>
              <a:t>Приказом Министерства природных ресурсов и экологического контроля ПМР «О введении единой унифицированной формы учета объектов, комплексов и территорий ПЗФ ПМР» от 6 мая 2006 года № 88</a:t>
            </a:r>
            <a:endParaRPr b="0" i="0" sz="3200" u="none" cap="none" strike="noStrike">
              <a:solidFill>
                <a:srgbClr val="000000"/>
              </a:solidFill>
              <a:latin typeface="Calibri"/>
              <a:ea typeface="Calibri"/>
              <a:cs typeface="Calibri"/>
              <a:sym typeface="Calibri"/>
            </a:endParaRPr>
          </a:p>
          <a:p>
            <a:pPr indent="-342720" lvl="0" marL="343080" marR="0" rtl="0" algn="l">
              <a:lnSpc>
                <a:spcPct val="100000"/>
              </a:lnSpc>
              <a:spcBef>
                <a:spcPts val="641"/>
              </a:spcBef>
              <a:spcAft>
                <a:spcPts val="0"/>
              </a:spcAft>
              <a:buClr>
                <a:srgbClr val="000000"/>
              </a:buClr>
              <a:buSzPts val="3200"/>
              <a:buFont typeface="Arial"/>
              <a:buChar char="•"/>
            </a:pPr>
            <a:r>
              <a:rPr b="0" i="0" lang="ru-RU" sz="3200" u="none" cap="none" strike="noStrike">
                <a:solidFill>
                  <a:srgbClr val="000000"/>
                </a:solidFill>
                <a:latin typeface="Calibri"/>
                <a:ea typeface="Calibri"/>
                <a:cs typeface="Calibri"/>
                <a:sym typeface="Calibri"/>
              </a:rPr>
              <a:t>Приказом Министерства природных ресурсов и экологического контроля ПМР «Об утверждении типового положения о национальных природных парках ПМР» от 18 декабря 2008 года №268 (САЗ 09-5)</a:t>
            </a:r>
            <a:endParaRPr b="0" i="0" sz="3200" u="none" cap="none" strike="noStrike">
              <a:solidFill>
                <a:srgbClr val="000000"/>
              </a:solidFill>
              <a:latin typeface="Calibri"/>
              <a:ea typeface="Calibri"/>
              <a:cs typeface="Calibri"/>
              <a:sym typeface="Calibri"/>
            </a:endParaRPr>
          </a:p>
          <a:p>
            <a:pPr indent="-342720" lvl="0" marL="343080" marR="0" rtl="0" algn="l">
              <a:lnSpc>
                <a:spcPct val="100000"/>
              </a:lnSpc>
              <a:spcBef>
                <a:spcPts val="641"/>
              </a:spcBef>
              <a:spcAft>
                <a:spcPts val="0"/>
              </a:spcAft>
              <a:buClr>
                <a:srgbClr val="000000"/>
              </a:buClr>
              <a:buSzPts val="3200"/>
              <a:buFont typeface="Arial"/>
              <a:buChar char="•"/>
            </a:pPr>
            <a:r>
              <a:rPr b="0" i="0" lang="ru-RU" sz="3200" u="none" cap="none" strike="noStrike">
                <a:solidFill>
                  <a:srgbClr val="000000"/>
                </a:solidFill>
                <a:latin typeface="Calibri"/>
                <a:ea typeface="Calibri"/>
                <a:cs typeface="Calibri"/>
                <a:sym typeface="Calibri"/>
              </a:rPr>
              <a:t> Постановлением Верховного Совета ПМР от 20 января 2010 года № 2938 «Об утверждении перечня объектов, комплексов и территорий природно-заповедного фонда Приднестровской Молдавской Республики»</a:t>
            </a:r>
            <a:endParaRPr b="0" i="0" sz="3200" u="none" cap="none" strike="noStrike">
              <a:solidFill>
                <a:srgbClr val="000000"/>
              </a:solidFill>
              <a:latin typeface="Calibri"/>
              <a:ea typeface="Calibri"/>
              <a:cs typeface="Calibri"/>
              <a:sym typeface="Calibri"/>
            </a:endParaRPr>
          </a:p>
          <a:p>
            <a:pPr indent="-342720" lvl="0" marL="343080" marR="0" rtl="0" algn="l">
              <a:lnSpc>
                <a:spcPct val="100000"/>
              </a:lnSpc>
              <a:spcBef>
                <a:spcPts val="641"/>
              </a:spcBef>
              <a:spcAft>
                <a:spcPts val="0"/>
              </a:spcAft>
              <a:buClr>
                <a:srgbClr val="000000"/>
              </a:buClr>
              <a:buSzPts val="3200"/>
              <a:buFont typeface="Arial"/>
              <a:buChar char="•"/>
            </a:pPr>
            <a:r>
              <a:rPr b="0" i="0" lang="ru-RU" sz="3200" u="none" cap="none" strike="noStrike">
                <a:solidFill>
                  <a:srgbClr val="000000"/>
                </a:solidFill>
                <a:latin typeface="Calibri"/>
                <a:ea typeface="Calibri"/>
                <a:cs typeface="Calibri"/>
                <a:sym typeface="Calibri"/>
              </a:rPr>
              <a:t> Приказом Министерства природных ресурсов и экологического контроля ПМР «Об утверждении перечня редких и исчезающих видов флоры и фауны, взятых под государственную охрану на территории ПМР» от 8 апреля 2010 года № 49.</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641"/>
              </a:spcBef>
              <a:spcAft>
                <a:spcPts val="0"/>
              </a:spcAft>
              <a:buNone/>
            </a:pPr>
            <a:r>
              <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06" name="Shape 206"/>
        <p:cNvGrpSpPr/>
        <p:nvPr/>
      </p:nvGrpSpPr>
      <p:grpSpPr>
        <a:xfrm>
          <a:off x="0" y="0"/>
          <a:ext cx="0" cy="0"/>
          <a:chOff x="0" y="0"/>
          <a:chExt cx="0" cy="0"/>
        </a:xfrm>
      </p:grpSpPr>
      <p:sp>
        <p:nvSpPr>
          <p:cNvPr id="207" name="Google Shape;207;p6"/>
          <p:cNvSpPr txBox="1"/>
          <p:nvPr/>
        </p:nvSpPr>
        <p:spPr>
          <a:xfrm>
            <a:off x="457200" y="428760"/>
            <a:ext cx="8229240" cy="1714320"/>
          </a:xfrm>
          <a:prstGeom prst="rect">
            <a:avLst/>
          </a:prstGeom>
          <a:noFill/>
          <a:ln>
            <a:noFill/>
          </a:ln>
        </p:spPr>
        <p:txBody>
          <a:bodyPr anchor="ctr" anchorCtr="0" bIns="45700" lIns="91425" rIns="91425" spcFirstLastPara="1" tIns="45700" wrap="square">
            <a:normAutofit/>
          </a:bodyPr>
          <a:lstStyle/>
          <a:p>
            <a:pPr algn="ctr" indent="0" lvl="0" marL="0" marR="0" rtl="0">
              <a:lnSpc>
                <a:spcPct val="100000"/>
              </a:lnSpc>
              <a:spcBef>
                <a:spcPts val="0"/>
              </a:spcBef>
              <a:spcAft>
                <a:spcPts val="0"/>
              </a:spcAft>
              <a:buNone/>
            </a:pPr>
            <a:r>
              <a:rPr b="1" cap="none" i="0" lang="ru-RU" strike="noStrike" sz="2000" u="sng">
                <a:solidFill>
                  <a:srgbClr val="000000"/>
                </a:solidFill>
                <a:latin typeface="Calibri"/>
                <a:ea typeface="Calibri"/>
                <a:cs typeface="Calibri"/>
                <a:sym typeface="Calibri"/>
              </a:rPr>
              <a:t>Республиканский ихтиологический заказник «Турунчук»</a:t>
            </a:r>
            <a:br>
              <a:rPr b="0" cap="none" i="0" lang="ru-RU" strike="noStrike" sz="1800" u="none"/>
            </a:br>
            <a:r>
              <a:rPr b="0" cap="none" i="0" lang="ru-RU" strike="noStrike" sz="1600" u="none">
                <a:solidFill>
                  <a:srgbClr val="000000"/>
                </a:solidFill>
                <a:latin typeface="Calibri"/>
                <a:ea typeface="Calibri"/>
                <a:cs typeface="Calibri"/>
                <a:sym typeface="Calibri"/>
              </a:rPr>
              <a:t>Заказник создан на основании  Постановления Президиума Верховного Совета Приднестровской Молдавской Республики от 19 октября 1995 года № 516.«О создании Республиканского ихтиологического заказника «Турунчук». </a:t>
            </a:r>
            <a:br>
              <a:rPr b="0" cap="none" i="0" lang="ru-RU" strike="noStrike" sz="1800" u="none"/>
            </a:br>
            <a:br>
              <a:rPr b="0" cap="none" i="0" lang="ru-RU" strike="noStrike" sz="1800" u="none"/>
            </a:br>
            <a:endParaRPr b="0" cap="none" i="0" strike="noStrike" sz="1600" u="none">
              <a:solidFill>
                <a:srgbClr val="000000"/>
              </a:solidFill>
              <a:latin typeface="Calibri"/>
              <a:ea typeface="Calibri"/>
              <a:cs typeface="Calibri"/>
              <a:sym typeface="Calibri"/>
            </a:endParaRPr>
          </a:p>
        </p:txBody>
      </p:sp>
      <p:sp>
        <p:nvSpPr>
          <p:cNvPr id="208" name="Google Shape;208;p6"/>
          <p:cNvSpPr txBox="1"/>
          <p:nvPr/>
        </p:nvSpPr>
        <p:spPr>
          <a:xfrm>
            <a:off x="0" y="1214280"/>
            <a:ext cx="8786520" cy="5643360"/>
          </a:xfrm>
          <a:prstGeom prst="rect">
            <a:avLst/>
          </a:prstGeom>
          <a:noFill/>
          <a:ln>
            <a:noFill/>
          </a:ln>
        </p:spPr>
        <p:txBody>
          <a:bodyPr anchor="t" anchorCtr="0" bIns="45700" lIns="91425" rIns="91425" spcFirstLastPara="1" tIns="45700" wrap="square">
            <a:normAutofit/>
          </a:bodyPr>
          <a:lstStyle/>
          <a:p>
            <a:pPr algn="l" indent="0" lvl="0" marL="0" marR="0" rtl="0">
              <a:lnSpc>
                <a:spcPct val="100000"/>
              </a:lnSpc>
              <a:spcBef>
                <a:spcPts val="0"/>
              </a:spcBef>
              <a:spcAft>
                <a:spcPts val="0"/>
              </a:spcAft>
              <a:buNone/>
            </a:pPr>
            <a:r>
              <a:t/>
            </a:r>
            <a:endParaRPr b="0" cap="none" i="0" strike="noStrike" sz="3200" u="none">
              <a:solidFill>
                <a:srgbClr val="000000"/>
              </a:solidFill>
              <a:latin typeface="Calibri"/>
              <a:ea typeface="Calibri"/>
              <a:cs typeface="Calibri"/>
              <a:sym typeface="Calibri"/>
            </a:endParaRPr>
          </a:p>
          <a:p>
            <a:pPr algn="l" indent="0" lvl="0" marL="0" marR="0" rtl="0">
              <a:lnSpc>
                <a:spcPct val="100000"/>
              </a:lnSpc>
              <a:spcBef>
                <a:spcPts val="479"/>
              </a:spcBef>
              <a:spcAft>
                <a:spcPts val="0"/>
              </a:spcAft>
              <a:buNone/>
            </a:pPr>
            <a:r>
              <a:t/>
            </a:r>
            <a:endParaRPr b="0" cap="none" i="0" strike="noStrike" sz="3200" u="none">
              <a:solidFill>
                <a:srgbClr val="000000"/>
              </a:solidFill>
              <a:latin typeface="Calibri"/>
              <a:ea typeface="Calibri"/>
              <a:cs typeface="Calibri"/>
              <a:sym typeface="Calibri"/>
            </a:endParaRPr>
          </a:p>
          <a:p>
            <a:pPr algn="l" indent="0" lvl="0" marL="0" marR="0" rtl="0">
              <a:lnSpc>
                <a:spcPct val="100000"/>
              </a:lnSpc>
              <a:spcBef>
                <a:spcPts val="479"/>
              </a:spcBef>
              <a:spcAft>
                <a:spcPts val="0"/>
              </a:spcAft>
              <a:buNone/>
            </a:pPr>
            <a:r>
              <a:t/>
            </a:r>
            <a:endParaRPr b="0" cap="none" i="0" strike="noStrike" sz="3200" u="none">
              <a:solidFill>
                <a:srgbClr val="000000"/>
              </a:solidFill>
              <a:latin typeface="Calibri"/>
              <a:ea typeface="Calibri"/>
              <a:cs typeface="Calibri"/>
              <a:sym typeface="Calibri"/>
            </a:endParaRPr>
          </a:p>
          <a:p>
            <a:pPr algn="l" indent="0" lvl="0" marL="0" marR="0" rtl="0">
              <a:lnSpc>
                <a:spcPct val="100000"/>
              </a:lnSpc>
              <a:spcBef>
                <a:spcPts val="479"/>
              </a:spcBef>
              <a:spcAft>
                <a:spcPts val="0"/>
              </a:spcAft>
              <a:buNone/>
            </a:pPr>
            <a:r>
              <a:t/>
            </a:r>
            <a:endParaRPr b="0" cap="none" i="0" strike="noStrike" sz="3200" u="none">
              <a:solidFill>
                <a:srgbClr val="000000"/>
              </a:solidFill>
              <a:latin typeface="Calibri"/>
              <a:ea typeface="Calibri"/>
              <a:cs typeface="Calibri"/>
              <a:sym typeface="Calibri"/>
            </a:endParaRPr>
          </a:p>
          <a:p>
            <a:pPr algn="l" indent="0" lvl="0" marL="0" marR="0" rtl="0">
              <a:lnSpc>
                <a:spcPct val="100000"/>
              </a:lnSpc>
              <a:spcBef>
                <a:spcPts val="479"/>
              </a:spcBef>
              <a:spcAft>
                <a:spcPts val="0"/>
              </a:spcAft>
              <a:buNone/>
            </a:pPr>
            <a:r>
              <a:t/>
            </a:r>
            <a:endParaRPr b="0" cap="none" i="0" strike="noStrike" sz="3200" u="none">
              <a:solidFill>
                <a:srgbClr val="000000"/>
              </a:solidFill>
              <a:latin typeface="Calibri"/>
              <a:ea typeface="Calibri"/>
              <a:cs typeface="Calibri"/>
              <a:sym typeface="Calibri"/>
            </a:endParaRPr>
          </a:p>
          <a:p>
            <a:pPr algn="l" indent="0" lvl="0" marL="0" marR="0" rtl="0">
              <a:lnSpc>
                <a:spcPct val="100000"/>
              </a:lnSpc>
              <a:spcBef>
                <a:spcPts val="479"/>
              </a:spcBef>
              <a:spcAft>
                <a:spcPts val="0"/>
              </a:spcAft>
              <a:buNone/>
            </a:pPr>
            <a:r>
              <a:t/>
            </a:r>
            <a:endParaRPr b="0" cap="none" i="0" strike="noStrike" sz="3200" u="none">
              <a:solidFill>
                <a:srgbClr val="000000"/>
              </a:solidFill>
              <a:latin typeface="Calibri"/>
              <a:ea typeface="Calibri"/>
              <a:cs typeface="Calibri"/>
              <a:sym typeface="Calibri"/>
            </a:endParaRPr>
          </a:p>
          <a:p>
            <a:pPr algn="l" indent="0" lvl="0" marL="0" marR="0" rtl="0">
              <a:lnSpc>
                <a:spcPct val="100000"/>
              </a:lnSpc>
              <a:spcBef>
                <a:spcPts val="479"/>
              </a:spcBef>
              <a:spcAft>
                <a:spcPts val="0"/>
              </a:spcAft>
              <a:buNone/>
            </a:pPr>
            <a:r>
              <a:t/>
            </a:r>
            <a:endParaRPr b="0" cap="none" i="0" strike="noStrike" sz="3200" u="none">
              <a:solidFill>
                <a:srgbClr val="000000"/>
              </a:solidFill>
              <a:latin typeface="Calibri"/>
              <a:ea typeface="Calibri"/>
              <a:cs typeface="Calibri"/>
              <a:sym typeface="Calibri"/>
            </a:endParaRPr>
          </a:p>
          <a:p>
            <a:pPr algn="just" indent="-342720" lvl="0" marL="343080" marR="0" rtl="0">
              <a:lnSpc>
                <a:spcPct val="100000"/>
              </a:lnSpc>
              <a:spcBef>
                <a:spcPts val="479"/>
              </a:spcBef>
              <a:spcAft>
                <a:spcPts val="0"/>
              </a:spcAft>
              <a:buNone/>
            </a:pPr>
            <a:r>
              <a:t/>
            </a:r>
            <a:endParaRPr b="0" cap="none" i="0" strike="noStrike" sz="3200" u="none">
              <a:solidFill>
                <a:srgbClr val="000000"/>
              </a:solidFill>
              <a:latin typeface="Calibri"/>
              <a:ea typeface="Calibri"/>
              <a:cs typeface="Calibri"/>
              <a:sym typeface="Calibri"/>
            </a:endParaRPr>
          </a:p>
          <a:p>
            <a:pPr algn="just" indent="-342720" lvl="0" marL="343080" marR="0" rtl="0">
              <a:lnSpc>
                <a:spcPct val="100000"/>
              </a:lnSpc>
              <a:spcBef>
                <a:spcPts val="479"/>
              </a:spcBef>
              <a:spcAft>
                <a:spcPts val="0"/>
              </a:spcAft>
              <a:buNone/>
            </a:pPr>
            <a:r>
              <a:t/>
            </a:r>
            <a:endParaRPr b="0" cap="none" i="0" strike="noStrike" sz="3200" u="none">
              <a:solidFill>
                <a:srgbClr val="000000"/>
              </a:solidFill>
              <a:latin typeface="Calibri"/>
              <a:ea typeface="Calibri"/>
              <a:cs typeface="Calibri"/>
              <a:sym typeface="Calibri"/>
            </a:endParaRPr>
          </a:p>
          <a:p>
            <a:pPr algn="just" indent="-342720" lvl="0" marL="343080" marR="0" rtl="0">
              <a:lnSpc>
                <a:spcPct val="100000"/>
              </a:lnSpc>
              <a:spcBef>
                <a:spcPts val="241"/>
              </a:spcBef>
              <a:spcAft>
                <a:spcPts val="0"/>
              </a:spcAft>
              <a:buClr>
                <a:srgbClr val="000000"/>
              </a:buClr>
              <a:buSzPts val="1200"/>
              <a:buFont typeface="Arial"/>
              <a:buChar char="•"/>
            </a:pPr>
            <a:r>
              <a:rPr b="0" cap="none" i="0" lang="ru-RU" strike="noStrike" sz="1200" u="none">
                <a:solidFill>
                  <a:srgbClr val="000000"/>
                </a:solidFill>
                <a:latin typeface="Calibri"/>
                <a:ea typeface="Calibri"/>
                <a:cs typeface="Calibri"/>
                <a:sym typeface="Calibri"/>
              </a:rPr>
              <a:t>Заказник является объектом республиканского значения, имеет зоологический (ихтиологический) профиль, с охранной зоной: протока р. Турунчук – от искусственных порогов в его верхней части вниз по течению до моста Глиное–Раскайцы.</a:t>
            </a:r>
            <a:endParaRPr b="0" cap="none" i="0" strike="noStrike" sz="1200" u="none">
              <a:solidFill>
                <a:srgbClr val="000000"/>
              </a:solidFill>
              <a:latin typeface="Calibri"/>
              <a:ea typeface="Calibri"/>
              <a:cs typeface="Calibri"/>
              <a:sym typeface="Calibri"/>
            </a:endParaRPr>
          </a:p>
          <a:p>
            <a:pPr algn="just" indent="-342720" lvl="0" marL="343080" marR="0" rtl="0">
              <a:lnSpc>
                <a:spcPct val="100000"/>
              </a:lnSpc>
              <a:spcBef>
                <a:spcPts val="241"/>
              </a:spcBef>
              <a:spcAft>
                <a:spcPts val="0"/>
              </a:spcAft>
              <a:buClr>
                <a:srgbClr val="000000"/>
              </a:buClr>
              <a:buSzPts val="1200"/>
              <a:buFont typeface="Arial"/>
              <a:buChar char="•"/>
            </a:pPr>
            <a:r>
              <a:rPr b="0" cap="none" i="0" lang="ru-RU" strike="noStrike" sz="1200" u="none">
                <a:solidFill>
                  <a:srgbClr val="000000"/>
                </a:solidFill>
                <a:latin typeface="Calibri"/>
                <a:ea typeface="Calibri"/>
                <a:cs typeface="Calibri"/>
                <a:sym typeface="Calibri"/>
              </a:rPr>
              <a:t>Цели, задачи и режим особой охраны  утверждены Приказом Министерства сельского хозяйства и природных ресурсов Приднестровской Молдавской Республики от 16 августа 2016 года № 184 «Об  утверждении Положения  о Республиканском ихтиологическом заказнике «Турунчук».</a:t>
            </a:r>
            <a:endParaRPr b="0" cap="none" i="0" strike="noStrike" sz="1200" u="none">
              <a:solidFill>
                <a:srgbClr val="000000"/>
              </a:solidFill>
              <a:latin typeface="Calibri"/>
              <a:ea typeface="Calibri"/>
              <a:cs typeface="Calibri"/>
              <a:sym typeface="Calibri"/>
            </a:endParaRPr>
          </a:p>
          <a:p>
            <a:pPr algn="just" indent="0" lvl="0" marL="0" marR="0" rtl="0">
              <a:lnSpc>
                <a:spcPct val="100000"/>
              </a:lnSpc>
              <a:spcBef>
                <a:spcPts val="241"/>
              </a:spcBef>
              <a:spcAft>
                <a:spcPts val="0"/>
              </a:spcAft>
              <a:buNone/>
            </a:pPr>
            <a:r>
              <a:t/>
            </a:r>
            <a:endParaRPr b="0" cap="none" i="0" strike="noStrike" sz="1200" u="none">
              <a:solidFill>
                <a:srgbClr val="000000"/>
              </a:solidFill>
              <a:latin typeface="Calibri"/>
              <a:ea typeface="Calibri"/>
              <a:cs typeface="Calibri"/>
              <a:sym typeface="Calibri"/>
            </a:endParaRPr>
          </a:p>
          <a:p>
            <a:pPr algn="l" indent="0" lvl="0" marL="0" marR="0" rtl="0">
              <a:lnSpc>
                <a:spcPct val="100000"/>
              </a:lnSpc>
              <a:spcBef>
                <a:spcPts val="479"/>
              </a:spcBef>
              <a:spcAft>
                <a:spcPts val="0"/>
              </a:spcAft>
              <a:buNone/>
            </a:pPr>
            <a:r>
              <a:t/>
            </a:r>
            <a:endParaRPr b="0" cap="none" i="0" strike="noStrike" sz="1200" u="none">
              <a:solidFill>
                <a:srgbClr val="000000"/>
              </a:solidFill>
              <a:latin typeface="Calibri"/>
              <a:ea typeface="Calibri"/>
              <a:cs typeface="Calibri"/>
              <a:sym typeface="Calibri"/>
            </a:endParaRPr>
          </a:p>
        </p:txBody>
      </p:sp>
      <p:pic>
        <p:nvPicPr>
          <p:cNvPr id="209" name="Google Shape;209;p6"/>
          <p:cNvPicPr preferRelativeResize="0"/>
          <p:nvPr/>
        </p:nvPicPr>
        <p:blipFill rotWithShape="1">
          <a:blip r:embed="rId3">
            <a:alphaModFix/>
          </a:blip>
          <a:srcRect t="7"/>
          <a:stretch/>
        </p:blipFill>
        <p:spPr>
          <a:xfrm>
            <a:off x="1214280" y="1143000"/>
            <a:ext cx="6741720" cy="4037040"/>
          </a:xfrm>
          <a:prstGeom prst="rect">
            <a:avLst/>
          </a:prstGeom>
          <a:noFill/>
          <a:ln>
            <a:noFill/>
          </a:ln>
        </p:spPr>
      </p:pic>
    </p:spTree>
  </p:cSld>
  <p:clrMapOvr>
    <a:masterClrMapping/>
  </p:clrMapOvr>
</p:sld>
</file>

<file path=ppt/slides/slide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13" name="Shape 213"/>
        <p:cNvGrpSpPr/>
        <p:nvPr/>
      </p:nvGrpSpPr>
      <p:grpSpPr>
        <a:xfrm>
          <a:off x="0" y="0"/>
          <a:ext cx="0" cy="0"/>
          <a:chOff x="0" y="0"/>
          <a:chExt cx="0" cy="0"/>
        </a:xfrm>
      </p:grpSpPr>
      <p:pic>
        <p:nvPicPr>
          <p:cNvPr id="214" name="Google Shape;214;p7"/>
          <p:cNvPicPr preferRelativeResize="0"/>
          <p:nvPr/>
        </p:nvPicPr>
        <p:blipFill rotWithShape="1">
          <a:blip r:embed="rId3">
            <a:alphaModFix/>
          </a:blip>
          <a:srcRect b="220" l="90" t="236"/>
          <a:stretch/>
        </p:blipFill>
        <p:spPr>
          <a:xfrm>
            <a:off x="571320" y="714240"/>
            <a:ext cx="4285800" cy="2642760"/>
          </a:xfrm>
          <a:prstGeom prst="rect">
            <a:avLst/>
          </a:prstGeom>
          <a:noFill/>
          <a:ln>
            <a:noFill/>
          </a:ln>
        </p:spPr>
      </p:pic>
      <p:sp>
        <p:nvSpPr>
          <p:cNvPr id="215" name="Google Shape;215;p7"/>
          <p:cNvSpPr txBox="1"/>
          <p:nvPr/>
        </p:nvSpPr>
        <p:spPr>
          <a:xfrm>
            <a:off x="457200" y="-2786040"/>
            <a:ext cx="8229240" cy="8357760"/>
          </a:xfrm>
          <a:prstGeom prst="rect">
            <a:avLst/>
          </a:prstGeom>
          <a:noFill/>
          <a:ln>
            <a:noFill/>
          </a:ln>
        </p:spPr>
        <p:txBody>
          <a:bodyPr anchor="ctr" anchorCtr="0" bIns="45700" lIns="91425" rIns="91425" spcFirstLastPara="1" tIns="45700" wrap="square">
            <a:normAutofit/>
          </a:bodyPr>
          <a:lstStyle/>
          <a:p>
            <a:pPr algn="ctr" indent="0" lvl="0" marL="0" marR="0" rtl="0">
              <a:lnSpc>
                <a:spcPct val="100000"/>
              </a:lnSpc>
              <a:spcBef>
                <a:spcPts val="0"/>
              </a:spcBef>
              <a:spcAft>
                <a:spcPts val="0"/>
              </a:spcAft>
              <a:buNone/>
            </a:pPr>
            <a:r>
              <a:rPr b="1" cap="none" i="0" lang="ru-RU" strike="noStrike" sz="1600" u="sng">
                <a:solidFill>
                  <a:srgbClr val="000000"/>
                </a:solidFill>
                <a:latin typeface="Calibri"/>
                <a:ea typeface="Calibri"/>
                <a:cs typeface="Calibri"/>
                <a:sym typeface="Calibri"/>
              </a:rPr>
              <a:t>Памятник природы «Колкотовая балка»</a:t>
            </a:r>
            <a:br>
              <a:rPr b="0" cap="none" i="0" lang="ru-RU" strike="noStrike" sz="1800" u="none"/>
            </a:br>
            <a:r>
              <a:rPr b="0" cap="none" i="0" lang="ru-RU" strike="noStrike" sz="1600" u="none">
                <a:solidFill>
                  <a:srgbClr val="000000"/>
                </a:solidFill>
                <a:latin typeface="Calibri"/>
                <a:ea typeface="Calibri"/>
                <a:cs typeface="Calibri"/>
                <a:sym typeface="Calibri"/>
              </a:rPr>
              <a:t> создан на основании Постановления Президиума Верховного Совета Приднестровской Молдавской Республики от 1 июня 1995 года № 434 «О памятнике природы».</a:t>
            </a:r>
            <a:br>
              <a:rPr b="0" cap="none" i="0" lang="ru-RU" strike="noStrike" sz="1800" u="none"/>
            </a:br>
            <a:br>
              <a:rPr b="0" cap="none" i="0" lang="ru-RU" strike="noStrike" sz="1800" u="none"/>
            </a:br>
            <a:br>
              <a:rPr b="0" cap="none" i="0" lang="ru-RU" strike="noStrike" sz="1800" u="none"/>
            </a:br>
            <a:br>
              <a:rPr b="0" cap="none" i="0" lang="ru-RU" strike="noStrike" sz="1800" u="none"/>
            </a:br>
            <a:endParaRPr b="0" cap="none" i="0" strike="noStrike" sz="1600" u="none">
              <a:solidFill>
                <a:srgbClr val="000000"/>
              </a:solidFill>
              <a:latin typeface="Calibri"/>
              <a:ea typeface="Calibri"/>
              <a:cs typeface="Calibri"/>
              <a:sym typeface="Calibri"/>
            </a:endParaRPr>
          </a:p>
        </p:txBody>
      </p:sp>
      <p:pic>
        <p:nvPicPr>
          <p:cNvPr id="216" name="Google Shape;216;p7"/>
          <p:cNvPicPr preferRelativeResize="0"/>
          <p:nvPr/>
        </p:nvPicPr>
        <p:blipFill rotWithShape="1">
          <a:blip r:embed="rId4">
            <a:alphaModFix/>
          </a:blip>
          <a:srcRect b="0" l="0" r="0" t="0"/>
          <a:stretch/>
        </p:blipFill>
        <p:spPr>
          <a:xfrm>
            <a:off x="571320" y="3357720"/>
            <a:ext cx="2689560" cy="2849040"/>
          </a:xfrm>
          <a:prstGeom prst="rect">
            <a:avLst/>
          </a:prstGeom>
          <a:noFill/>
          <a:ln>
            <a:noFill/>
          </a:ln>
        </p:spPr>
      </p:pic>
      <p:pic>
        <p:nvPicPr>
          <p:cNvPr id="217" name="Google Shape;217;p7"/>
          <p:cNvPicPr preferRelativeResize="0"/>
          <p:nvPr/>
        </p:nvPicPr>
        <p:blipFill rotWithShape="1">
          <a:blip r:embed="rId5">
            <a:alphaModFix/>
          </a:blip>
          <a:srcRect b="0" l="0" r="0" t="0"/>
          <a:stretch/>
        </p:blipFill>
        <p:spPr>
          <a:xfrm>
            <a:off x="3214800" y="3357720"/>
            <a:ext cx="1658160" cy="1828440"/>
          </a:xfrm>
          <a:prstGeom prst="rect">
            <a:avLst/>
          </a:prstGeom>
          <a:noFill/>
          <a:ln>
            <a:noFill/>
          </a:ln>
        </p:spPr>
      </p:pic>
      <p:graphicFrame>
        <p:nvGraphicFramePr>
          <p:cNvPr id="218" name="Google Shape;218;p7"/>
          <p:cNvGraphicFramePr/>
          <p:nvPr/>
        </p:nvGraphicFramePr>
        <p:xfrm>
          <a:off x="5000760" y="4786200"/>
          <a:ext cx="3000000" cy="3000000"/>
        </p:xfrm>
        <a:graphic>
          <a:graphicData uri="http://schemas.openxmlformats.org/drawingml/2006/table">
            <a:tbl>
              <a:tblPr>
                <a:noFill/>
                <a:tableStyleId>{99FCE76F-1E00-4EDE-9724-14A7B557F68E}</a:tableStyleId>
              </a:tblPr>
              <a:tblGrid>
                <a:gridCol w="3929050"/>
              </a:tblGrid>
              <a:tr h="2428550">
                <a:tc>
                  <a:txBody>
                    <a:bodyPr/>
                    <a:lstStyle/>
                    <a:p>
                      <a:pPr algn="just" indent="0" lvl="0" marL="0" marR="0" rtl="0">
                        <a:lnSpc>
                          <a:spcPct val="107000"/>
                        </a:lnSpc>
                        <a:spcBef>
                          <a:spcPts val="0"/>
                        </a:spcBef>
                        <a:spcAft>
                          <a:spcPts val="0"/>
                        </a:spcAft>
                        <a:buNone/>
                      </a:pPr>
                      <a:r>
                        <a:rPr b="0" cap="none" lang="ru-RU" strike="noStrike" sz="1400" u="none">
                          <a:solidFill>
                            <a:srgbClr val="000000"/>
                          </a:solidFill>
                          <a:latin typeface="Calibri"/>
                          <a:ea typeface="Calibri"/>
                          <a:cs typeface="Calibri"/>
                          <a:sym typeface="Calibri"/>
                        </a:rPr>
                        <a:t>Режим охраны памятника природы утверждает Приказ Министерства сельского хозяйства и природных ресурсов ПМР № 313 от 31.07.2019 Об утверждении Положения о республиканском геологическом памятнике природы «Колкотовая балка»</a:t>
                      </a:r>
                      <a:endParaRPr b="0" cap="none" strike="noStrike" sz="1400" u="none">
                        <a:latin typeface="Arial"/>
                        <a:ea typeface="Arial"/>
                        <a:cs typeface="Arial"/>
                        <a:sym typeface="Arial"/>
                      </a:endParaRPr>
                    </a:p>
                    <a:p>
                      <a:pPr algn="ctr" indent="0" lvl="0" marL="0" marR="0" rtl="0">
                        <a:lnSpc>
                          <a:spcPct val="107000"/>
                        </a:lnSpc>
                        <a:spcBef>
                          <a:spcPts val="0"/>
                        </a:spcBef>
                        <a:spcAft>
                          <a:spcPts val="0"/>
                        </a:spcAft>
                        <a:buNone/>
                      </a:pPr>
                      <a:r>
                        <a:t/>
                      </a:r>
                      <a:endParaRPr b="0" cap="none" strike="noStrike" sz="1400" u="none">
                        <a:latin typeface="Arial"/>
                        <a:ea typeface="Arial"/>
                        <a:cs typeface="Arial"/>
                        <a:sym typeface="Arial"/>
                      </a:endParaRPr>
                    </a:p>
                  </a:txBody>
                  <a:tcPr marB="45725" marL="114125" marR="114125" marT="45725"/>
                </a:tc>
              </a:tr>
            </a:tbl>
          </a:graphicData>
        </a:graphic>
      </p:graphicFrame>
      <p:pic>
        <p:nvPicPr>
          <p:cNvPr id="219" name="Google Shape;219;p7"/>
          <p:cNvPicPr preferRelativeResize="0"/>
          <p:nvPr/>
        </p:nvPicPr>
        <p:blipFill rotWithShape="1">
          <a:blip r:embed="rId6">
            <a:alphaModFix/>
          </a:blip>
          <a:srcRect b="0" l="0" r="0" t="0"/>
          <a:stretch/>
        </p:blipFill>
        <p:spPr>
          <a:xfrm>
            <a:off x="4857840" y="857160"/>
            <a:ext cx="3810600" cy="2540160"/>
          </a:xfrm>
          <a:prstGeom prst="rect">
            <a:avLst/>
          </a:prstGeom>
          <a:noFill/>
          <a:ln>
            <a:noFill/>
          </a:ln>
        </p:spPr>
      </p:pic>
      <p:graphicFrame>
        <p:nvGraphicFramePr>
          <p:cNvPr id="220" name="Google Shape;220;p7"/>
          <p:cNvGraphicFramePr/>
          <p:nvPr/>
        </p:nvGraphicFramePr>
        <p:xfrm>
          <a:off x="4929120" y="3643200"/>
          <a:ext cx="3000000" cy="3000000"/>
        </p:xfrm>
        <a:graphic>
          <a:graphicData uri="http://schemas.openxmlformats.org/drawingml/2006/table">
            <a:tbl>
              <a:tblPr>
                <a:noFill/>
                <a:tableStyleId>{99FCE76F-1E00-4EDE-9724-14A7B557F68E}</a:tableStyleId>
              </a:tblPr>
              <a:tblGrid>
                <a:gridCol w="4000325"/>
              </a:tblGrid>
              <a:tr h="1357200">
                <a:tc>
                  <a:txBody>
                    <a:bodyPr/>
                    <a:lstStyle/>
                    <a:p>
                      <a:pPr algn="just" indent="0" lvl="0" marL="0" marR="0" rtl="0">
                        <a:lnSpc>
                          <a:spcPct val="107000"/>
                        </a:lnSpc>
                        <a:spcBef>
                          <a:spcPts val="0"/>
                        </a:spcBef>
                        <a:spcAft>
                          <a:spcPts val="0"/>
                        </a:spcAft>
                        <a:buNone/>
                      </a:pPr>
                      <a:r>
                        <a:rPr b="0" cap="none" lang="ru-RU" strike="noStrike" sz="1400" u="none">
                          <a:solidFill>
                            <a:srgbClr val="000000"/>
                          </a:solidFill>
                          <a:latin typeface="Calibri"/>
                          <a:ea typeface="Calibri"/>
                          <a:cs typeface="Calibri"/>
                          <a:sym typeface="Calibri"/>
                        </a:rPr>
                        <a:t>Объектом охраны является разрез отложений плейстоценовой эпохи, содержащий ценный материал о животных, растениях и природных обстановках последних 700 000 лет.</a:t>
                      </a:r>
                      <a:endParaRPr b="0" cap="none" strike="noStrike" sz="1400" u="none">
                        <a:latin typeface="Arial"/>
                        <a:ea typeface="Arial"/>
                        <a:cs typeface="Arial"/>
                        <a:sym typeface="Arial"/>
                      </a:endParaRPr>
                    </a:p>
                  </a:txBody>
                  <a:tcPr marB="45725" marL="114125" marR="114125" marT="457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8"/>
          <p:cNvSpPr txBox="1"/>
          <p:nvPr/>
        </p:nvSpPr>
        <p:spPr>
          <a:xfrm>
            <a:off x="144000" y="144000"/>
            <a:ext cx="8514000" cy="114336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None/>
            </a:pPr>
            <a:r>
              <a:rPr b="1" i="0" lang="ru-RU" sz="1600" u="sng" cap="none" strike="noStrike">
                <a:solidFill>
                  <a:srgbClr val="000000"/>
                </a:solidFill>
                <a:latin typeface="Calibri"/>
                <a:ea typeface="Calibri"/>
                <a:cs typeface="Calibri"/>
                <a:sym typeface="Calibri"/>
              </a:rPr>
              <a:t>Государственный заповедник «Ягорлык»</a:t>
            </a:r>
            <a:br>
              <a:rPr b="0" i="0" lang="ru-RU" sz="1800" u="none" cap="none" strike="noStrike"/>
            </a:br>
            <a:r>
              <a:rPr b="0" i="0" lang="ru-RU" sz="1600" u="none" cap="none" strike="noStrike">
                <a:solidFill>
                  <a:srgbClr val="000000"/>
                </a:solidFill>
                <a:latin typeface="Calibri"/>
                <a:ea typeface="Calibri"/>
                <a:cs typeface="Calibri"/>
                <a:sym typeface="Calibri"/>
              </a:rPr>
              <a:t> Создан на основании Постановления Совета Министров Молдавской ССР от 15 февраля 1988 года № 34 на базе Республиканского ихтиологического заказника «Гоянский залив». </a:t>
            </a:r>
            <a:br>
              <a:rPr b="0" i="0" lang="ru-RU" sz="1800" u="none" cap="none" strike="noStrike"/>
            </a:br>
            <a:endParaRPr b="0" i="0" sz="1600" u="none" cap="none" strike="noStrike">
              <a:solidFill>
                <a:srgbClr val="000000"/>
              </a:solidFill>
              <a:latin typeface="Calibri"/>
              <a:ea typeface="Calibri"/>
              <a:cs typeface="Calibri"/>
              <a:sym typeface="Calibri"/>
            </a:endParaRPr>
          </a:p>
        </p:txBody>
      </p:sp>
      <p:sp>
        <p:nvSpPr>
          <p:cNvPr id="226" name="Google Shape;226;p8"/>
          <p:cNvSpPr txBox="1"/>
          <p:nvPr/>
        </p:nvSpPr>
        <p:spPr>
          <a:xfrm>
            <a:off x="4643280" y="928800"/>
            <a:ext cx="4500360" cy="5928840"/>
          </a:xfrm>
          <a:prstGeom prst="rect">
            <a:avLst/>
          </a:prstGeom>
          <a:noFill/>
          <a:ln>
            <a:noFill/>
          </a:ln>
        </p:spPr>
        <p:txBody>
          <a:bodyPr anchorCtr="0" anchor="t" bIns="45700" lIns="91425" spcFirstLastPara="1" rIns="91425" wrap="square" tIns="45700">
            <a:normAutofit/>
          </a:bodyPr>
          <a:lstStyle/>
          <a:p>
            <a:pPr indent="-342720" lvl="0" marL="343080" marR="0" rtl="0" algn="l">
              <a:lnSpc>
                <a:spcPct val="100000"/>
              </a:lnSpc>
              <a:spcBef>
                <a:spcPts val="0"/>
              </a:spcBef>
              <a:spcAft>
                <a:spcPts val="0"/>
              </a:spcAft>
              <a:buClr>
                <a:srgbClr val="000000"/>
              </a:buClr>
              <a:buSzPts val="1500"/>
              <a:buFont typeface="Arial"/>
              <a:buChar char="•"/>
            </a:pPr>
            <a:r>
              <a:rPr b="0" i="0" lang="ru-RU" sz="1500" u="none" cap="none" strike="noStrike">
                <a:solidFill>
                  <a:srgbClr val="000000"/>
                </a:solidFill>
                <a:latin typeface="Calibri"/>
                <a:ea typeface="Calibri"/>
                <a:cs typeface="Calibri"/>
                <a:sym typeface="Calibri"/>
              </a:rPr>
              <a:t>Научный заповедник создан в целях сохранения в естественном состоянии биологического разнообразия наземных, водных  и болотных  экосистем акватории и береговой зоны Ягорлыкской заводи, изучения, восстановления, воспроизводства и охраны ценных, редких, краснокнижных  и исчезающих видов флоры и фауны региона. </a:t>
            </a:r>
            <a:endParaRPr b="0" i="0" sz="1500" u="none" cap="none" strike="noStrike">
              <a:solidFill>
                <a:srgbClr val="000000"/>
              </a:solidFill>
              <a:latin typeface="Calibri"/>
              <a:ea typeface="Calibri"/>
              <a:cs typeface="Calibri"/>
              <a:sym typeface="Calibri"/>
            </a:endParaRPr>
          </a:p>
          <a:p>
            <a:pPr indent="-342720" lvl="0" marL="343080" marR="0" rtl="0" algn="l">
              <a:lnSpc>
                <a:spcPct val="100000"/>
              </a:lnSpc>
              <a:spcBef>
                <a:spcPts val="300"/>
              </a:spcBef>
              <a:spcAft>
                <a:spcPts val="0"/>
              </a:spcAft>
              <a:buClr>
                <a:srgbClr val="000000"/>
              </a:buClr>
              <a:buSzPts val="1500"/>
              <a:buFont typeface="Arial"/>
              <a:buChar char="•"/>
            </a:pPr>
            <a:r>
              <a:rPr b="0" i="0" lang="ru-RU" sz="1500" u="none" cap="none" strike="noStrike">
                <a:solidFill>
                  <a:srgbClr val="000000"/>
                </a:solidFill>
                <a:latin typeface="Calibri"/>
                <a:ea typeface="Calibri"/>
                <a:cs typeface="Calibri"/>
                <a:sym typeface="Calibri"/>
              </a:rPr>
              <a:t>На территории заповедника обитает много и растений,  внесенных в Красную книгу Приднестровской Молдавской Республики. На данный момент на территории заповедника «Ягорлык» выявлен 101 вид редких растений подлежащих государственной охране, из них 16 видов краснокнижных. На территории заповедника выявлено 1017 видов сосудистых растений, относящихся к 92 семействам и 411родам.</a:t>
            </a:r>
            <a:endParaRPr b="0" i="0" sz="1500" u="none" cap="none" strike="noStrike">
              <a:solidFill>
                <a:srgbClr val="000000"/>
              </a:solidFill>
              <a:latin typeface="Calibri"/>
              <a:ea typeface="Calibri"/>
              <a:cs typeface="Calibri"/>
              <a:sym typeface="Calibri"/>
            </a:endParaRPr>
          </a:p>
          <a:p>
            <a:pPr indent="-342720" lvl="0" marL="343080" marR="0" rtl="0" algn="l">
              <a:lnSpc>
                <a:spcPct val="100000"/>
              </a:lnSpc>
              <a:spcBef>
                <a:spcPts val="360"/>
              </a:spcBef>
              <a:spcAft>
                <a:spcPts val="0"/>
              </a:spcAft>
              <a:buClr>
                <a:srgbClr val="000000"/>
              </a:buClr>
              <a:buSzPts val="1800"/>
              <a:buFont typeface="Arial"/>
              <a:buChar char="•"/>
            </a:pPr>
            <a:r>
              <a:rPr b="1" i="0" lang="ru-RU" sz="1800" u="none" cap="none" strike="noStrike">
                <a:solidFill>
                  <a:srgbClr val="000000"/>
                </a:solidFill>
                <a:latin typeface="Calibri"/>
                <a:ea typeface="Calibri"/>
                <a:cs typeface="Calibri"/>
                <a:sym typeface="Calibri"/>
              </a:rPr>
              <a:t>Заповедник имеет план управления</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41"/>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227" name="Google Shape;227;p8"/>
          <p:cNvPicPr preferRelativeResize="0"/>
          <p:nvPr/>
        </p:nvPicPr>
        <p:blipFill rotWithShape="1">
          <a:blip r:embed="rId3">
            <a:alphaModFix/>
          </a:blip>
          <a:srcRect b="0" l="0" r="0" t="0"/>
          <a:stretch/>
        </p:blipFill>
        <p:spPr>
          <a:xfrm>
            <a:off x="285840" y="857160"/>
            <a:ext cx="4357440" cy="2886120"/>
          </a:xfrm>
          <a:prstGeom prst="rect">
            <a:avLst/>
          </a:prstGeom>
          <a:noFill/>
          <a:ln>
            <a:noFill/>
          </a:ln>
        </p:spPr>
      </p:pic>
      <p:pic>
        <p:nvPicPr>
          <p:cNvPr id="228" name="Google Shape;228;p8"/>
          <p:cNvPicPr preferRelativeResize="0"/>
          <p:nvPr/>
        </p:nvPicPr>
        <p:blipFill rotWithShape="1">
          <a:blip r:embed="rId4">
            <a:alphaModFix/>
          </a:blip>
          <a:srcRect b="0" l="0" r="0" t="0"/>
          <a:stretch/>
        </p:blipFill>
        <p:spPr>
          <a:xfrm>
            <a:off x="285840" y="3786120"/>
            <a:ext cx="4313520" cy="28569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9"/>
          <p:cNvPicPr preferRelativeResize="0"/>
          <p:nvPr/>
        </p:nvPicPr>
        <p:blipFill rotWithShape="1">
          <a:blip r:embed="rId3">
            <a:alphaModFix/>
          </a:blip>
          <a:srcRect b="0" l="0" r="0" t="0"/>
          <a:stretch/>
        </p:blipFill>
        <p:spPr>
          <a:xfrm>
            <a:off x="0" y="1052640"/>
            <a:ext cx="3779640" cy="2502720"/>
          </a:xfrm>
          <a:prstGeom prst="rect">
            <a:avLst/>
          </a:prstGeom>
          <a:noFill/>
          <a:ln>
            <a:noFill/>
          </a:ln>
        </p:spPr>
      </p:pic>
      <p:sp>
        <p:nvSpPr>
          <p:cNvPr id="234" name="Google Shape;234;p9"/>
          <p:cNvSpPr txBox="1"/>
          <p:nvPr/>
        </p:nvSpPr>
        <p:spPr>
          <a:xfrm>
            <a:off x="0" y="-99360"/>
            <a:ext cx="9143640" cy="13676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ru-RU" sz="1400" u="sng" cap="none" strike="noStrike">
                <a:solidFill>
                  <a:srgbClr val="000000"/>
                </a:solidFill>
                <a:latin typeface="Calibri"/>
                <a:ea typeface="Calibri"/>
                <a:cs typeface="Calibri"/>
                <a:sym typeface="Calibri"/>
              </a:rPr>
              <a:t>Государственный комплексный заказник «Дикуль»</a:t>
            </a:r>
            <a:br>
              <a:rPr b="0" i="0" lang="ru-RU" sz="1800" u="none" cap="none" strike="noStrike"/>
            </a:br>
            <a:r>
              <a:rPr b="0" i="0" lang="ru-RU" sz="1400" u="none" cap="none" strike="noStrike">
                <a:solidFill>
                  <a:srgbClr val="000000"/>
                </a:solidFill>
                <a:latin typeface="Calibri"/>
                <a:ea typeface="Calibri"/>
                <a:cs typeface="Calibri"/>
                <a:sym typeface="Calibri"/>
              </a:rPr>
              <a:t>Создан на основании Постановление Верховного </a:t>
            </a:r>
            <a:br>
              <a:rPr b="0" i="0" lang="ru-RU" sz="1800" u="none" cap="none" strike="noStrike"/>
            </a:br>
            <a:r>
              <a:rPr b="0" i="0" lang="ru-RU" sz="1400" u="none" cap="none" strike="noStrike">
                <a:solidFill>
                  <a:srgbClr val="000000"/>
                </a:solidFill>
                <a:latin typeface="Calibri"/>
                <a:ea typeface="Calibri"/>
                <a:cs typeface="Calibri"/>
                <a:sym typeface="Calibri"/>
              </a:rPr>
              <a:t>Совета Приднестровской Молдавской Республики от 21 октября № 3704 «О создании Государственного комплексного заказника «Дикуль»</a:t>
            </a:r>
            <a:endParaRPr b="0" i="0" sz="1400" u="none" cap="none" strike="noStrike">
              <a:solidFill>
                <a:srgbClr val="000000"/>
              </a:solidFill>
              <a:latin typeface="Calibri"/>
              <a:ea typeface="Calibri"/>
              <a:cs typeface="Calibri"/>
              <a:sym typeface="Calibri"/>
            </a:endParaRPr>
          </a:p>
        </p:txBody>
      </p:sp>
      <p:pic>
        <p:nvPicPr>
          <p:cNvPr id="235" name="Google Shape;235;p9"/>
          <p:cNvPicPr preferRelativeResize="0"/>
          <p:nvPr/>
        </p:nvPicPr>
        <p:blipFill rotWithShape="1">
          <a:blip r:embed="rId4">
            <a:alphaModFix/>
          </a:blip>
          <a:srcRect b="0" l="0" r="0" t="0"/>
          <a:stretch/>
        </p:blipFill>
        <p:spPr>
          <a:xfrm>
            <a:off x="-258480" y="3471840"/>
            <a:ext cx="4354200" cy="3266640"/>
          </a:xfrm>
          <a:prstGeom prst="rect">
            <a:avLst/>
          </a:prstGeom>
          <a:noFill/>
          <a:ln>
            <a:noFill/>
          </a:ln>
        </p:spPr>
      </p:pic>
      <p:pic>
        <p:nvPicPr>
          <p:cNvPr id="236" name="Google Shape;236;p9"/>
          <p:cNvPicPr preferRelativeResize="0"/>
          <p:nvPr/>
        </p:nvPicPr>
        <p:blipFill rotWithShape="1">
          <a:blip r:embed="rId5">
            <a:alphaModFix/>
          </a:blip>
          <a:srcRect b="0" l="0" r="0" t="0"/>
          <a:stretch/>
        </p:blipFill>
        <p:spPr>
          <a:xfrm>
            <a:off x="3780000" y="1052640"/>
            <a:ext cx="1985040" cy="2996640"/>
          </a:xfrm>
          <a:prstGeom prst="rect">
            <a:avLst/>
          </a:prstGeom>
          <a:noFill/>
          <a:ln>
            <a:noFill/>
          </a:ln>
        </p:spPr>
      </p:pic>
      <p:pic>
        <p:nvPicPr>
          <p:cNvPr id="237" name="Google Shape;237;p9"/>
          <p:cNvPicPr preferRelativeResize="0"/>
          <p:nvPr/>
        </p:nvPicPr>
        <p:blipFill rotWithShape="1">
          <a:blip r:embed="rId6">
            <a:alphaModFix/>
          </a:blip>
          <a:srcRect b="0" l="0" r="0" t="0"/>
          <a:stretch/>
        </p:blipFill>
        <p:spPr>
          <a:xfrm>
            <a:off x="3996000" y="4049640"/>
            <a:ext cx="1855080" cy="2800800"/>
          </a:xfrm>
          <a:prstGeom prst="rect">
            <a:avLst/>
          </a:prstGeom>
          <a:noFill/>
          <a:ln>
            <a:noFill/>
          </a:ln>
        </p:spPr>
      </p:pic>
      <p:sp>
        <p:nvSpPr>
          <p:cNvPr id="238" name="Google Shape;238;p9"/>
          <p:cNvSpPr/>
          <p:nvPr/>
        </p:nvSpPr>
        <p:spPr>
          <a:xfrm>
            <a:off x="5765040" y="1052640"/>
            <a:ext cx="3378600" cy="5805000"/>
          </a:xfrm>
          <a:prstGeom prst="rect">
            <a:avLst/>
          </a:prstGeom>
          <a:noFill/>
          <a:ln>
            <a:noFill/>
          </a:ln>
        </p:spPr>
        <p:txBody>
          <a:bodyPr anchorCtr="0" anchor="ctr" bIns="45700" lIns="91425" spcFirstLastPara="1" rIns="91425" wrap="square" tIns="45700">
            <a:noAutofit/>
          </a:bodyPr>
          <a:lstStyle/>
          <a:p>
            <a:pPr indent="-285479" lvl="0" marL="285840" marR="0" rtl="0" algn="just">
              <a:lnSpc>
                <a:spcPct val="100000"/>
              </a:lnSpc>
              <a:spcBef>
                <a:spcPts val="0"/>
              </a:spcBef>
              <a:spcAft>
                <a:spcPts val="0"/>
              </a:spcAft>
              <a:buClr>
                <a:srgbClr val="000000"/>
              </a:buClr>
              <a:buSzPts val="1200"/>
              <a:buFont typeface="Arial"/>
              <a:buChar char="•"/>
            </a:pPr>
            <a:r>
              <a:rPr b="1" i="0" lang="ru-RU" sz="1200" u="none" cap="none" strike="noStrike">
                <a:solidFill>
                  <a:srgbClr val="000000"/>
                </a:solidFill>
                <a:latin typeface="Calibri"/>
                <a:ea typeface="Calibri"/>
                <a:cs typeface="Calibri"/>
                <a:sym typeface="Calibri"/>
              </a:rPr>
              <a:t>Заказник «Дикуль» - </a:t>
            </a:r>
            <a:r>
              <a:rPr b="0" i="0" lang="ru-RU" sz="1200" u="none" cap="none" strike="noStrike">
                <a:solidFill>
                  <a:srgbClr val="000000"/>
                </a:solidFill>
                <a:latin typeface="Calibri"/>
                <a:ea typeface="Calibri"/>
                <a:cs typeface="Calibri"/>
                <a:sym typeface="Calibri"/>
              </a:rPr>
              <a:t>особо ценный природный выдел болотно-луговой экосистемы. «Дикуль» входит в состав ценных природных территорий, находящихся под защитой «Рамсарской конвенции о водно-болотных угодьях, имеющих международное значение главным образом в качестве местообитаний водоплавающих птиц».</a:t>
            </a:r>
            <a:endParaRPr b="0" i="0" sz="1200" u="none" cap="none" strike="noStrike">
              <a:latin typeface="Arial"/>
              <a:ea typeface="Arial"/>
              <a:cs typeface="Arial"/>
              <a:sym typeface="Arial"/>
            </a:endParaRPr>
          </a:p>
          <a:p>
            <a:pPr indent="-285479" lvl="0" marL="285840" marR="0" rtl="0" algn="just">
              <a:lnSpc>
                <a:spcPct val="100000"/>
              </a:lnSpc>
              <a:spcBef>
                <a:spcPts val="0"/>
              </a:spcBef>
              <a:spcAft>
                <a:spcPts val="0"/>
              </a:spcAft>
              <a:buClr>
                <a:srgbClr val="000000"/>
              </a:buClr>
              <a:buSzPts val="1200"/>
              <a:buFont typeface="Arial"/>
              <a:buChar char="•"/>
            </a:pPr>
            <a:r>
              <a:rPr b="0" i="0" lang="ru-RU" sz="1200" u="none" cap="none" strike="noStrike">
                <a:solidFill>
                  <a:srgbClr val="000000"/>
                </a:solidFill>
                <a:latin typeface="Calibri"/>
                <a:ea typeface="Calibri"/>
                <a:cs typeface="Calibri"/>
                <a:sym typeface="Calibri"/>
              </a:rPr>
              <a:t>Урочище «Дикуль» служит местом размножения многих лимнофильных птиц, в том числе редких, тем самым, способствуя восстановлению и поддержанию водно-болотных орнитокомплексов ПМР. Луговые фитоценозы Дикуля, в перспективе, могут служить исходным материалом для реинтродукции и восстановления луговой растительности в измененных и преобразованных пойменных и влажных местообитаниях республики.</a:t>
            </a:r>
            <a:endParaRPr b="0" i="0" sz="1200" u="none" cap="none" strike="noStrike">
              <a:latin typeface="Arial"/>
              <a:ea typeface="Arial"/>
              <a:cs typeface="Arial"/>
              <a:sym typeface="Arial"/>
            </a:endParaRPr>
          </a:p>
          <a:p>
            <a:pPr indent="-285479" lvl="0" marL="285840" marR="0" rtl="0" algn="just">
              <a:lnSpc>
                <a:spcPct val="100000"/>
              </a:lnSpc>
              <a:spcBef>
                <a:spcPts val="0"/>
              </a:spcBef>
              <a:spcAft>
                <a:spcPts val="0"/>
              </a:spcAft>
              <a:buClr>
                <a:srgbClr val="000000"/>
              </a:buClr>
              <a:buSzPts val="1200"/>
              <a:buFont typeface="Arial"/>
              <a:buChar char="•"/>
            </a:pPr>
            <a:r>
              <a:rPr b="0" i="0" lang="ru-RU" sz="1200" u="none" cap="none" strike="noStrike">
                <a:solidFill>
                  <a:srgbClr val="000000"/>
                </a:solidFill>
                <a:latin typeface="Calibri"/>
                <a:ea typeface="Calibri"/>
                <a:cs typeface="Calibri"/>
                <a:sym typeface="Calibri"/>
              </a:rPr>
              <a:t>В силу специфики географического положения урочища, оно может выступать в качестве модельного объекта изучения минимального влияния человека и его деятельности на природные экосистемы. Сохранность и труднодоступность урочища представляют огромный научный интерес для изучения и мониторинга орнитофауны, растительности и других групп биоты болотно-луговых и пойменных экосистем.</a:t>
            </a:r>
            <a:endParaRPr b="0" i="0" sz="1200" u="none" cap="none" strike="noStrike">
              <a:latin typeface="Arial"/>
              <a:ea typeface="Arial"/>
              <a:cs typeface="Arial"/>
              <a:sym typeface="Arial"/>
            </a:endParaRPr>
          </a:p>
          <a:p>
            <a:pPr indent="0" lvl="0" marL="0" marR="0" rtl="0" algn="just">
              <a:lnSpc>
                <a:spcPct val="100000"/>
              </a:lnSpc>
              <a:spcBef>
                <a:spcPts val="0"/>
              </a:spcBef>
              <a:spcAft>
                <a:spcPts val="0"/>
              </a:spcAft>
              <a:buNone/>
            </a:pPr>
            <a:r>
              <a:t/>
            </a:r>
            <a:endParaRPr b="0" i="0" sz="1200" u="none" cap="none" strike="noStrike">
              <a:latin typeface="Arial"/>
              <a:ea typeface="Arial"/>
              <a:cs typeface="Arial"/>
              <a:sym typeface="Arial"/>
            </a:endParaRPr>
          </a:p>
          <a:p>
            <a:pPr indent="0" lvl="0" marL="0" marR="0" rtl="0" algn="just">
              <a:lnSpc>
                <a:spcPct val="100000"/>
              </a:lnSpc>
              <a:spcBef>
                <a:spcPts val="0"/>
              </a:spcBef>
              <a:spcAft>
                <a:spcPts val="0"/>
              </a:spcAft>
              <a:buNone/>
            </a:pPr>
            <a:r>
              <a:t/>
            </a:r>
            <a:endParaRPr b="0" i="0" sz="12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2019-12-20T20:23:45Z</dcterms:created>
  <dc:creator>ziabko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name="AppVersion" pid="2">
    <vt:lpwstr>16.0000</vt:lpwstr>
  </property>
  <property fmtid="{D5CDD505-2E9C-101B-9397-08002B2CF9AE}" name="Company" pid="3">
    <vt:lpwstr>Reanimator Extreme Edition</vt:lpwstr>
  </property>
  <property fmtid="{D5CDD505-2E9C-101B-9397-08002B2CF9AE}" name="HiddenSlides" pid="4">
    <vt:i4>0</vt:i4>
  </property>
  <property fmtid="{D5CDD505-2E9C-101B-9397-08002B2CF9AE}" name="HyperlinksChanged" pid="5">
    <vt:bool>false</vt:bool>
  </property>
  <property fmtid="{D5CDD505-2E9C-101B-9397-08002B2CF9AE}" name="LinksUpToDate" pid="6">
    <vt:bool>false</vt:bool>
  </property>
  <property fmtid="{D5CDD505-2E9C-101B-9397-08002B2CF9AE}" name="MMClips" pid="7">
    <vt:i4>0</vt:i4>
  </property>
  <property fmtid="{D5CDD505-2E9C-101B-9397-08002B2CF9AE}" name="NXPowerLiteLastOptimized" pid="8">
    <vt:lpwstr>1774649</vt:lpwstr>
  </property>
  <property fmtid="{D5CDD505-2E9C-101B-9397-08002B2CF9AE}" name="NXPowerLiteSettings" pid="9">
    <vt:lpwstr>F7000400038000</vt:lpwstr>
  </property>
  <property fmtid="{D5CDD505-2E9C-101B-9397-08002B2CF9AE}" name="NXPowerLiteVersion" pid="10">
    <vt:lpwstr>S9.2.0</vt:lpwstr>
  </property>
  <property fmtid="{D5CDD505-2E9C-101B-9397-08002B2CF9AE}" name="Notes" pid="11">
    <vt:i4>0</vt:i4>
  </property>
  <property fmtid="{D5CDD505-2E9C-101B-9397-08002B2CF9AE}" name="PresentationFormat" pid="12">
    <vt:lpwstr>Экран (4:3)</vt:lpwstr>
  </property>
  <property fmtid="{D5CDD505-2E9C-101B-9397-08002B2CF9AE}" name="ScaleCrop" pid="13">
    <vt:bool>false</vt:bool>
  </property>
  <property fmtid="{D5CDD505-2E9C-101B-9397-08002B2CF9AE}" name="ShareDoc" pid="14">
    <vt:bool>false</vt:bool>
  </property>
  <property fmtid="{D5CDD505-2E9C-101B-9397-08002B2CF9AE}" name="Slides" pid="15">
    <vt:i4>16</vt:i4>
  </property>
</Properties>
</file>