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docProps/core.xml" Type="http://schemas.openxmlformats.org/package/2006/relationships/metadata/core-properties"/><Relationship Id="rId2" Target="ppt/presentation.xml" Type="http://schemas.openxmlformats.org/officeDocument/2006/relationships/officeDocument"/><Relationship Id="rId3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embeddedFontLst>
    <p:embeddedFont>
      <p:font typeface="Book Antiqua"/>
      <p:regular r:id="rId21"/>
      <p:bold r:id="rId22"/>
      <p:italic r:id="rId23"/>
      <p:boldItalic r:id="rId24"/>
    </p:embeddedFon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jQwKDPHinpl2OzY59mJbFJFf9G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BookAntiqua-bold.fntdata"/><Relationship Id="rId21" Type="http://schemas.openxmlformats.org/officeDocument/2006/relationships/font" Target="fonts/BookAntiqua-regular.fntdata"/><Relationship Id="rId24" Type="http://schemas.openxmlformats.org/officeDocument/2006/relationships/font" Target="fonts/BookAntiqua-boldItalic.fntdata"/><Relationship Id="rId23" Type="http://schemas.openxmlformats.org/officeDocument/2006/relationships/font" Target="fonts/BookAntiqua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3.jpeg" Type="http://schemas.openxmlformats.org/officeDocument/2006/relationships/image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3.jpeg" Type="http://schemas.openxmlformats.org/officeDocument/2006/relationships/image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3.jpeg" Type="http://schemas.openxmlformats.org/officeDocument/2006/relationships/image"/></Relationships>
</file>

<file path=ppt/slideLayouts/_rels/slideLayout8.xml.rels><?xml version="1.0" encoding="UTF-8" standalone="yes" 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3.jpeg" Type="http://schemas.openxmlformats.org/officeDocument/2006/relationships/image"/></Relationships>
</file>

<file path=ppt/slideLayouts/_rels/slideLayout9.xml.rels><?xml version="1.0" encoding="UTF-8" standalone="yes" 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3.jpeg" Type="http://schemas.openxmlformats.org/officeDocument/2006/relationships/image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1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fmla="val 1735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17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22;p17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69803"/>
            </a:schemeClr>
          </a:solidFill>
          <a:ln cap="flat" cmpd="sng" w="9525">
            <a:solidFill>
              <a:srgbClr val="6B7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Google Shape;23;p17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7786826" y="4625268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5" name="Google Shape;25;p17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cap="flat" cmpd="dbl" w="9525">
            <a:solidFill>
              <a:srgbClr val="6B7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Google Shape;27;p17"/>
          <p:cNvSpPr txBox="1"/>
          <p:nvPr>
            <p:ph idx="1" type="subTitle"/>
          </p:nvPr>
        </p:nvSpPr>
        <p:spPr>
          <a:xfrm>
            <a:off x="642805" y="4648200"/>
            <a:ext cx="655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rgbClr val="FFFFF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7"/>
          <p:cNvSpPr txBox="1"/>
          <p:nvPr>
            <p:ph type="ctrTitle"/>
          </p:nvPr>
        </p:nvSpPr>
        <p:spPr>
          <a:xfrm>
            <a:off x="604705" y="3227033"/>
            <a:ext cx="6629400" cy="12192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4000"/>
              <a:buFont typeface="Book Antiqua"/>
              <a:buNone/>
              <a:defRPr sz="4000">
                <a:solidFill>
                  <a:srgbClr val="4753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6"/>
          <p:cNvSpPr txBox="1"/>
          <p:nvPr>
            <p:ph idx="1" type="body"/>
          </p:nvPr>
        </p:nvSpPr>
        <p:spPr>
          <a:xfrm rot="5400000">
            <a:off x="2385219" y="-175418"/>
            <a:ext cx="43735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7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2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27"/>
          <p:cNvSpPr txBox="1"/>
          <p:nvPr>
            <p:ph type="title"/>
          </p:nvPr>
        </p:nvSpPr>
        <p:spPr>
          <a:xfrm rot="5400000">
            <a:off x="4896852" y="2547152"/>
            <a:ext cx="5788981" cy="1485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7"/>
          <p:cNvSpPr txBox="1"/>
          <p:nvPr>
            <p:ph idx="1" type="body"/>
          </p:nvPr>
        </p:nvSpPr>
        <p:spPr>
          <a:xfrm rot="5400000">
            <a:off x="647699" y="190500"/>
            <a:ext cx="5791201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" type="body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19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fmla="val 1735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19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3" name="Google Shape;43;p19"/>
          <p:cNvSpPr txBox="1"/>
          <p:nvPr>
            <p:ph type="title"/>
          </p:nvPr>
        </p:nvSpPr>
        <p:spPr>
          <a:xfrm>
            <a:off x="736456" y="3200399"/>
            <a:ext cx="7696200" cy="12954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4000"/>
              <a:buFont typeface="Book Antiqua"/>
              <a:buNone/>
              <a:defRPr sz="4000" cap="none">
                <a:solidFill>
                  <a:srgbClr val="47534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19"/>
          <p:cNvSpPr txBox="1"/>
          <p:nvPr>
            <p:ph idx="1" type="body"/>
          </p:nvPr>
        </p:nvSpPr>
        <p:spPr>
          <a:xfrm>
            <a:off x="736456" y="4607510"/>
            <a:ext cx="7696200" cy="523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19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cap="flat" cmpd="dbl" w="9525">
            <a:solidFill>
              <a:srgbClr val="6B7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" type="body"/>
          </p:nvPr>
        </p:nvSpPr>
        <p:spPr>
          <a:xfrm>
            <a:off x="426128" y="1719071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0" name="Google Shape;50;p20"/>
          <p:cNvSpPr txBox="1"/>
          <p:nvPr>
            <p:ph idx="2" type="body"/>
          </p:nvPr>
        </p:nvSpPr>
        <p:spPr>
          <a:xfrm>
            <a:off x="4648200" y="1719071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426128" y="1722438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40"/>
              </a:spcBef>
              <a:spcAft>
                <a:spcPts val="0"/>
              </a:spcAft>
              <a:buSzPts val="2200"/>
              <a:buNone/>
              <a:defRPr b="1" sz="2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426128" y="2438400"/>
            <a:ext cx="4040188" cy="3687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8" name="Google Shape;58;p21"/>
          <p:cNvSpPr txBox="1"/>
          <p:nvPr>
            <p:ph idx="3" type="body"/>
          </p:nvPr>
        </p:nvSpPr>
        <p:spPr>
          <a:xfrm>
            <a:off x="4645025" y="172243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40"/>
              </a:spcBef>
              <a:spcAft>
                <a:spcPts val="0"/>
              </a:spcAft>
              <a:buSzPts val="2200"/>
              <a:buNone/>
              <a:defRPr b="1" sz="2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21"/>
          <p:cNvSpPr txBox="1"/>
          <p:nvPr>
            <p:ph idx="4" type="body"/>
          </p:nvPr>
        </p:nvSpPr>
        <p:spPr>
          <a:xfrm>
            <a:off x="4645025" y="2438400"/>
            <a:ext cx="4041775" cy="3687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60" name="Google Shape;60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fmla="val 1735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showMasterSp="0" type="objTx">
  <p:cSld name="OBJECT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24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fmla="val 1735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24"/>
          <p:cNvSpPr txBox="1"/>
          <p:nvPr>
            <p:ph idx="1" type="body"/>
          </p:nvPr>
        </p:nvSpPr>
        <p:spPr>
          <a:xfrm>
            <a:off x="3886200" y="685800"/>
            <a:ext cx="4572000" cy="5257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78" name="Google Shape;78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1" name="Google Shape;81;p24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24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cap="flat" cmpd="dbl" w="9525">
            <a:solidFill>
              <a:srgbClr val="6B7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24"/>
          <p:cNvSpPr txBox="1"/>
          <p:nvPr>
            <p:ph idx="2" type="body"/>
          </p:nvPr>
        </p:nvSpPr>
        <p:spPr>
          <a:xfrm>
            <a:off x="769000" y="2971800"/>
            <a:ext cx="2298634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7534C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24"/>
          <p:cNvSpPr txBox="1"/>
          <p:nvPr>
            <p:ph type="title"/>
          </p:nvPr>
        </p:nvSpPr>
        <p:spPr>
          <a:xfrm>
            <a:off x="769000" y="1734312"/>
            <a:ext cx="2298634" cy="1191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2000"/>
              <a:buFont typeface="Book Antiqua"/>
              <a:buNone/>
              <a:defRPr b="0" sz="2000">
                <a:solidFill>
                  <a:srgbClr val="6B7C7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p25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fmla="val 1735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25"/>
          <p:cNvSpPr/>
          <p:nvPr>
            <p:ph idx="2" type="pic"/>
          </p:nvPr>
        </p:nvSpPr>
        <p:spPr>
          <a:xfrm>
            <a:off x="685800" y="621437"/>
            <a:ext cx="7772400" cy="4331564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9" name="Google Shape;89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1" name="Google Shape;91;p25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25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5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25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25"/>
          <p:cNvSpPr txBox="1"/>
          <p:nvPr>
            <p:ph idx="1" type="body"/>
          </p:nvPr>
        </p:nvSpPr>
        <p:spPr>
          <a:xfrm>
            <a:off x="956289" y="5656556"/>
            <a:ext cx="7244736" cy="401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00"/>
              </a:spcBef>
              <a:spcAft>
                <a:spcPts val="0"/>
              </a:spcAft>
              <a:buSzPts val="1500"/>
              <a:buNone/>
              <a:defRPr sz="1500" cap="none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7" name="Google Shape;97;p25"/>
          <p:cNvSpPr txBox="1"/>
          <p:nvPr>
            <p:ph type="title"/>
          </p:nvPr>
        </p:nvSpPr>
        <p:spPr>
          <a:xfrm>
            <a:off x="914400" y="5105400"/>
            <a:ext cx="7328514" cy="523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2000"/>
              <a:buFont typeface="Book Antiqua"/>
              <a:buNone/>
              <a:defRPr b="0" sz="2000">
                <a:solidFill>
                  <a:srgbClr val="6B7C7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1" Target="../slideLayouts/slideLayout10.xml" Type="http://schemas.openxmlformats.org/officeDocument/2006/relationships/slideLayout"/><Relationship Id="rId10" Target="../slideLayouts/slideLayout9.xml" Type="http://schemas.openxmlformats.org/officeDocument/2006/relationships/slideLayout"/><Relationship Id="rId13" Target="../theme/theme2.xml" Type="http://schemas.openxmlformats.org/officeDocument/2006/relationships/theme"/><Relationship Id="rId12" Target="../slideLayouts/slideLayout11.xml" Type="http://schemas.openxmlformats.org/officeDocument/2006/relationships/slideLayout"/><Relationship Id="rId1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3" Target="../slideLayouts/slideLayout2.xml" Type="http://schemas.openxmlformats.org/officeDocument/2006/relationships/slideLayout"/><Relationship Id="rId4" Target="../slideLayouts/slideLayout3.xml" Type="http://schemas.openxmlformats.org/officeDocument/2006/relationships/slideLayout"/><Relationship Id="rId9" Target="../slideLayouts/slideLayout8.xml" Type="http://schemas.openxmlformats.org/officeDocument/2006/relationships/slideLayout"/><Relationship Id="rId5" Target="../slideLayouts/slideLayout4.xml" Type="http://schemas.openxmlformats.org/officeDocument/2006/relationships/slideLayout"/><Relationship Id="rId6" Target="../slideLayouts/slideLayout5.xml" Type="http://schemas.openxmlformats.org/officeDocument/2006/relationships/slideLayout"/><Relationship Id="rId7" Target="../slideLayouts/slideLayout6.xml" Type="http://schemas.openxmlformats.org/officeDocument/2006/relationships/slideLayout"/><Relationship Id="rId8" Target="../slideLayouts/slideLayout7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100000" ty="0" sy="100000"/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7;p1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fmla="val 1735" name="adj"/>
            </a:avLst>
          </a:prstGeom>
          <a:blipFill rotWithShape="1">
            <a:blip r:embed="rId1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Google Shape;8;p16"/>
          <p:cNvSpPr txBox="1"/>
          <p:nvPr>
            <p:ph idx="1" type="body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" name="Google Shape;12;p16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16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16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  <a:defRPr b="0" i="0" sz="35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7.jpeg" Type="http://schemas.openxmlformats.org/officeDocument/2006/relationships/image"/><Relationship Id="rId4" Target="../media/image5.jpeg" Type="http://schemas.openxmlformats.org/officeDocument/2006/relationships/image"/><Relationship Id="rId5" Target="../media/image6.jpg" Type="http://schemas.openxmlformats.org/officeDocument/2006/relationships/image"/><Relationship Id="rId6" Target="../media/image8.png" Type="http://schemas.openxmlformats.org/officeDocument/2006/relationships/image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g"/><Relationship Id="rId4" Type="http://schemas.openxmlformats.org/officeDocument/2006/relationships/image" Target="../media/image27.jpg"/><Relationship Id="rId5" Type="http://schemas.openxmlformats.org/officeDocument/2006/relationships/image" Target="../media/image14.jpg"/><Relationship Id="rId6" Type="http://schemas.openxmlformats.org/officeDocument/2006/relationships/image" Target="../media/image17.jpg"/><Relationship Id="rId7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Relationship Id="rId4" Type="http://schemas.openxmlformats.org/officeDocument/2006/relationships/image" Target="../media/image16.jpg"/><Relationship Id="rId5" Type="http://schemas.openxmlformats.org/officeDocument/2006/relationships/image" Target="../media/image9.jpg"/><Relationship Id="rId6" Type="http://schemas.openxmlformats.org/officeDocument/2006/relationships/image" Target="../media/image2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jpg"/><Relationship Id="rId4" Type="http://schemas.openxmlformats.org/officeDocument/2006/relationships/image" Target="../media/image15.jpg"/><Relationship Id="rId5" Type="http://schemas.openxmlformats.org/officeDocument/2006/relationships/image" Target="../media/image10.jpg"/><Relationship Id="rId6" Type="http://schemas.openxmlformats.org/officeDocument/2006/relationships/image" Target="../media/image32.jpg"/><Relationship Id="rId7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g"/><Relationship Id="rId4" Type="http://schemas.openxmlformats.org/officeDocument/2006/relationships/image" Target="../media/image26.jpg"/><Relationship Id="rId9" Type="http://schemas.openxmlformats.org/officeDocument/2006/relationships/image" Target="../media/image33.jpg"/><Relationship Id="rId5" Type="http://schemas.openxmlformats.org/officeDocument/2006/relationships/image" Target="../media/image18.jpg"/><Relationship Id="rId6" Type="http://schemas.openxmlformats.org/officeDocument/2006/relationships/image" Target="../media/image34.jpg"/><Relationship Id="rId7" Type="http://schemas.openxmlformats.org/officeDocument/2006/relationships/image" Target="../media/image36.jpg"/><Relationship Id="rId8" Type="http://schemas.openxmlformats.org/officeDocument/2006/relationships/image" Target="../media/image2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jpg"/><Relationship Id="rId4" Type="http://schemas.openxmlformats.org/officeDocument/2006/relationships/image" Target="../media/image3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Relationship Id="rId4" Type="http://schemas.openxmlformats.org/officeDocument/2006/relationships/image" Target="../media/image19.jpg"/><Relationship Id="rId5" Type="http://schemas.openxmlformats.org/officeDocument/2006/relationships/image" Target="../media/image13.jpg"/><Relationship Id="rId6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/>
          <p:nvPr>
            <p:ph idx="1" type="subTitle"/>
          </p:nvPr>
        </p:nvSpPr>
        <p:spPr>
          <a:xfrm>
            <a:off x="642805" y="3068960"/>
            <a:ext cx="6553200" cy="2036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17" name="Google Shape;117;p1"/>
          <p:cNvSpPr txBox="1"/>
          <p:nvPr>
            <p:ph type="ctrTitle"/>
          </p:nvPr>
        </p:nvSpPr>
        <p:spPr>
          <a:xfrm>
            <a:off x="1115616" y="-243408"/>
            <a:ext cx="7175351" cy="29523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3600"/>
              <a:buFont typeface="Book Antiqua"/>
              <a:buNone/>
            </a:pPr>
            <a:r>
              <a:rPr b="1" lang="ru-RU" sz="3600"/>
              <a:t>ЭКОЛОГИЧЕСКОЕ ЗАКОНОДАТЕЛЬСТВО, РОЛЬ ОБЩЕСТВЕННОСТИ В ОХРАНЕ ПРИРОДЫ</a:t>
            </a:r>
            <a:endParaRPr b="1" sz="3600"/>
          </a:p>
        </p:txBody>
      </p:sp>
      <p:pic>
        <p:nvPicPr>
          <p:cNvPr descr="G:\Николай\плакаты баннеры\ЛОГО\Arnika-logo.png" id="118" name="Google Shape;11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288" y="3374701"/>
            <a:ext cx="1695797" cy="10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2157" y="3440848"/>
            <a:ext cx="1763662" cy="17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otica_LOGO (2)" id="120" name="Google Shape;12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29386" y="3359838"/>
            <a:ext cx="1043175" cy="1096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337051_2660009__4275968_2619694__1" id="121" name="Google Shape;12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08672" y="4456176"/>
            <a:ext cx="3384376" cy="720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None/>
            </a:pPr>
            <a:r>
              <a:rPr b="1" lang="ru-RU" sz="2000">
                <a:solidFill>
                  <a:schemeClr val="dk1"/>
                </a:solidFill>
              </a:rPr>
              <a:t>ПОСАДКА ДЕРЕВЬЕВ 24.102021 Г. В ЗАПОВЕДНИКЕ «ЯГОРЛЫК», УРОЧИЩЕ «БАЛТА»</a:t>
            </a:r>
            <a:endParaRPr sz="2000"/>
          </a:p>
        </p:txBody>
      </p:sp>
      <p:sp>
        <p:nvSpPr>
          <p:cNvPr id="178" name="Google Shape;178;p10"/>
          <p:cNvSpPr txBox="1"/>
          <p:nvPr>
            <p:ph idx="1" type="body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34290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E:\Арника проект 2021\посадки\Ягорлык посадка 24.10.2021\DSC_0375.JPG" id="179" name="Google Shape;17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11312"/>
            <a:ext cx="3995935" cy="2646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Арника проект 2021\посадки\Ягорлык посадка 24.10.2021\DSC_0392.JPG" id="180" name="Google Shape;18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3928" y="4674590"/>
            <a:ext cx="3296483" cy="2183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Арника проект 2021\посадки\Ягорлык посадка 24.10.2021\DSC_0405.JPG" id="181" name="Google Shape;18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2030" y="2252048"/>
            <a:ext cx="3031970" cy="45776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Арника проект 2021\посадки\Ягорлык посадка 24.10.2021\DSC_0395.JPG" id="182" name="Google Shape;182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03848" y="2492896"/>
            <a:ext cx="3946194" cy="26137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Арника проект 2021\посадки\Ягорлык посадка 24.10.2021\DSC_0420.jpg" id="183" name="Google Shape;183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520" y="1735146"/>
            <a:ext cx="4437760" cy="2939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None/>
            </a:pPr>
            <a:r>
              <a:rPr b="1" lang="ru-RU" sz="2000">
                <a:solidFill>
                  <a:schemeClr val="dk1"/>
                </a:solidFill>
              </a:rPr>
              <a:t>ПОСАДКА ДЕРЕВЬЕВ 7.11.2021 Г. В ВОДООХРАННОЙ ЗОНЕ СЕЛА ГОЯНЫ, ЗАПОВЕДНИКА «ЯГОРЛЫК»</a:t>
            </a:r>
            <a:endParaRPr sz="2000"/>
          </a:p>
        </p:txBody>
      </p:sp>
      <p:sp>
        <p:nvSpPr>
          <p:cNvPr id="189" name="Google Shape;189;p11"/>
          <p:cNvSpPr txBox="1"/>
          <p:nvPr>
            <p:ph idx="1" type="body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34290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E:\Арника проект 2021\посадки\ягорлык посадка медики 7.11.2021\DSC_0722.JPG" id="190" name="Google Shape;19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628800"/>
            <a:ext cx="3121025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Арника проект 2021\посадки\ягорлык посадка медики 7.11.2021\DSC_0723.JPG" id="191" name="Google Shape;19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85527" y="1556792"/>
            <a:ext cx="3121025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Арника проект 2021\посадки\ягорлык посадка медики 7.11.2021\DSC_0745.JPG" id="192" name="Google Shape;19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18372" y="1712950"/>
            <a:ext cx="2625628" cy="396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Арника проект 2021\посадки\ягорлык посадка медики 7.11.2021\DSC_0741.JPG" id="193" name="Google Shape;193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958" y="3684670"/>
            <a:ext cx="6571866" cy="4352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Арника проект 2021\посадки\ягорлык посадка 20.112021\сжат_0880.jpg" id="198" name="Google Shape;19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1363" y="2241444"/>
            <a:ext cx="3215133" cy="43103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Арника проект 2021\посадки\ягорлык посадка 20.112021\DсжатSC_0876.jpg" id="199" name="Google Shape;19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748" y="764704"/>
            <a:ext cx="2337012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2"/>
          <p:cNvSpPr txBox="1"/>
          <p:nvPr>
            <p:ph type="title"/>
          </p:nvPr>
        </p:nvSpPr>
        <p:spPr>
          <a:xfrm>
            <a:off x="323528" y="404664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 Antiqua"/>
              <a:buNone/>
            </a:pPr>
            <a:r>
              <a:rPr b="1" lang="ru-RU" sz="2400">
                <a:solidFill>
                  <a:schemeClr val="dk1"/>
                </a:solidFill>
              </a:rPr>
              <a:t>ПОСАДКА ДЕРЕВЬЕВ 20.11.2021 Г. В ВОДООХРАННОЙ ЗОНЕ СЕЛА ГОЯНЫ, ЗАПОВЕДНИКА «ЯГОРЛЫК»</a:t>
            </a:r>
            <a:endParaRPr sz="2400"/>
          </a:p>
        </p:txBody>
      </p:sp>
      <p:sp>
        <p:nvSpPr>
          <p:cNvPr id="201" name="Google Shape;201;p12"/>
          <p:cNvSpPr txBox="1"/>
          <p:nvPr>
            <p:ph idx="1" type="body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-76200" lvl="0" marL="342900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E:\Арника проект 2021\посадки\ягорлык посадка 20.112021\сжат_0912.jpg" id="202" name="Google Shape;20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11760" y="4503944"/>
            <a:ext cx="3960440" cy="26228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Арника проект 2021\посадки\ягорлык посадка 20.112021\сжатC_0882.jpg" id="203" name="Google Shape;203;p12"/>
          <p:cNvPicPr preferRelativeResize="0"/>
          <p:nvPr/>
        </p:nvPicPr>
        <p:blipFill rotWithShape="1">
          <a:blip r:embed="rId6">
            <a:alphaModFix/>
          </a:blip>
          <a:srcRect t="127"/>
          <a:stretch/>
        </p:blipFill>
        <p:spPr>
          <a:xfrm>
            <a:off x="-172293" y="4198288"/>
            <a:ext cx="2592288" cy="29284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Арника проект 2021\посадки\ягорлык посадка 20.112021\сжат_0899.jpg" id="204" name="Google Shape;204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11760" y="1916832"/>
            <a:ext cx="3744416" cy="2479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Арника проект 2021\посадки\посадка в сухой рыбнице 14.11 2021\252973205_868012913889795_595932990393002351_n.jpg" id="209" name="Google Shape;20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4997" y="4637287"/>
            <a:ext cx="3431580" cy="257351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3"/>
          <p:cNvSpPr txBox="1"/>
          <p:nvPr>
            <p:ph type="title"/>
          </p:nvPr>
        </p:nvSpPr>
        <p:spPr>
          <a:xfrm>
            <a:off x="323528" y="404664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 Antiqua"/>
              <a:buNone/>
            </a:pPr>
            <a:r>
              <a:rPr b="1" lang="ru-RU" sz="2400">
                <a:solidFill>
                  <a:schemeClr val="dk1"/>
                </a:solidFill>
              </a:rPr>
              <a:t>ПОСАДКА ДЕРЕВЬЕВ 14.11.2021 Г. В ВОДООХРАННОЙ ЗОНЕ РЕКИ СУХАЯ РЫБНИЦА</a:t>
            </a:r>
            <a:endParaRPr sz="2400"/>
          </a:p>
        </p:txBody>
      </p:sp>
      <p:sp>
        <p:nvSpPr>
          <p:cNvPr id="211" name="Google Shape;211;p13"/>
          <p:cNvSpPr txBox="1"/>
          <p:nvPr>
            <p:ph idx="1" type="body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-76200" lvl="0" marL="342900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E:\Арника проект 2021\посадки\посадка в сухой рыбнице 14.11 2021\252742217_924349421538760_7537739858184754236_n.jpg" id="212" name="Google Shape;21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20" y="1416984"/>
            <a:ext cx="2360117" cy="31468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Арника проект 2021\посадки\посадка в сухой рыбнице 14.11 2021\253039180_266456245439421_8881762424771024478_n.jpg" id="213" name="Google Shape;21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39752" y="1443501"/>
            <a:ext cx="2365716" cy="3154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Арника проект 2021\посадки\посадка в сухой рыбнице 14.11 2021\254158996_192444643060950_273523204825848648_n.jpg" id="214" name="Google Shape;214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99992" y="1505366"/>
            <a:ext cx="2358920" cy="3145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Арника проект 2021\посадки\посадка в сухой рыбнице 14.11 2021\256180297_320872782806318_1688107990569102768_n.jpg" id="215" name="Google Shape;215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14390" y="1416984"/>
            <a:ext cx="2429610" cy="3239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Арника проект 2021\посадки\посадка в сухой рыбнице 14.11 2021\255403276_422207845954741_4688160682040519584_n.jpg" id="216" name="Google Shape;216;p13"/>
          <p:cNvPicPr preferRelativeResize="0"/>
          <p:nvPr/>
        </p:nvPicPr>
        <p:blipFill rotWithShape="1">
          <a:blip r:embed="rId8">
            <a:alphaModFix/>
          </a:blip>
          <a:srcRect b="167" t="104"/>
          <a:stretch/>
        </p:blipFill>
        <p:spPr>
          <a:xfrm>
            <a:off x="33427" y="4579574"/>
            <a:ext cx="3854299" cy="2305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Арника проект 2021\посадки\посадка в сухой рыбнице 14.11 2021\256212144_637959044027846_8189921428952141962_n.jpg" id="217" name="Google Shape;217;p13"/>
          <p:cNvPicPr preferRelativeResize="0"/>
          <p:nvPr/>
        </p:nvPicPr>
        <p:blipFill rotWithShape="1">
          <a:blip r:embed="rId9">
            <a:alphaModFix/>
          </a:blip>
          <a:srcRect t="108"/>
          <a:stretch/>
        </p:blipFill>
        <p:spPr>
          <a:xfrm>
            <a:off x="3522610" y="4476583"/>
            <a:ext cx="2599302" cy="2988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None/>
            </a:pPr>
            <a:r>
              <a:rPr b="1" lang="ru-RU" sz="2000">
                <a:solidFill>
                  <a:schemeClr val="dk1"/>
                </a:solidFill>
              </a:rPr>
              <a:t>СОЗДАНИЕ ИСКУССТВЕННЫХ ГНЕЗД ДЛЯ ВОДОПЛАВАЮЩИХ ПТИЦ В ЗАПОВЕДНИКЕ «ЯГОРЛЫК»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223" name="Google Shape;223;p14"/>
          <p:cNvSpPr txBox="1"/>
          <p:nvPr>
            <p:ph idx="1" type="body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34290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E:\Арника проект 2021\посадки\искуственные гнезда\243299567_408464070871729_4702216888361219769_n.jpg" id="224" name="Google Shape;22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1457062"/>
            <a:ext cx="3233936" cy="4311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Арника проект 2021\посадки\искуственные гнезда\243650861_1298495407247920_6106367274391971865_n.jpg" id="225" name="Google Shape;22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11960" y="1412875"/>
            <a:ext cx="4855840" cy="4855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t/>
            </a:r>
            <a:endParaRPr/>
          </a:p>
        </p:txBody>
      </p:sp>
      <p:pic>
        <p:nvPicPr>
          <p:cNvPr id="231" name="Google Shape;231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09039" y="0"/>
            <a:ext cx="1035303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/>
          <p:nvPr>
            <p:ph type="title"/>
          </p:nvPr>
        </p:nvSpPr>
        <p:spPr>
          <a:xfrm>
            <a:off x="395536" y="476672"/>
            <a:ext cx="8260672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</a:pPr>
            <a:r>
              <a:rPr b="1" i="1" lang="ru-RU" sz="1400">
                <a:solidFill>
                  <a:schemeClr val="dk1"/>
                </a:solidFill>
              </a:rPr>
              <a:t>КАЖДЫЙ ГРАЖДАНИН ИМЕЕТ ПРАВО НА БЕЗОПАСНУЮ ДЛЯ ЕГО ЖИЗНИ И ЗДОРОВЬЯ ОКРУЖАЮЩУЮ ПРИРОДНУЮ СРЕДУ, ОХРАНУ ЗДОРОВЬЯ ОТ НЕБЛАГОПРИЯТНОГО ВОЗДЕЙСТВИЯ ОКРУЖАЮЩЕЙ ПРИРОДНОЙ СРЕДЫ, ВЫЗВАННОГО ХОЗЯЙСТВЕННОЙ ИЛИ ИНОЙ ДЕЯТЕЛЬНОСТЬЮ, АВАРИЙ, КАТАСТРОФ, СТИХИЙНЫХ БЕДСТВИЙ. ЭТО ПРАВО ВКЛЮЧАЕТ:</a:t>
            </a:r>
            <a:endParaRPr/>
          </a:p>
        </p:txBody>
      </p:sp>
      <p:sp>
        <p:nvSpPr>
          <p:cNvPr id="127" name="Google Shape;127;p2"/>
          <p:cNvSpPr txBox="1"/>
          <p:nvPr>
            <p:ph idx="1" type="body"/>
          </p:nvPr>
        </p:nvSpPr>
        <p:spPr>
          <a:xfrm>
            <a:off x="457200" y="1484784"/>
            <a:ext cx="8229600" cy="5256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20000"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1" lang="ru-RU" sz="2900">
                <a:solidFill>
                  <a:schemeClr val="dk1"/>
                </a:solidFill>
              </a:rPr>
              <a:t>право на участие в обсуждении проектов законодательных актов, материалов по размещению, строительству и реконструкции объектов, которые могут отрицательно влиять на состояние окружающей природной среды, и внесение предложений в государственные и хозяйственные органы, учреждения и организации по этим вопросам;</a:t>
            </a:r>
            <a:endParaRPr/>
          </a:p>
          <a:p>
            <a:pPr indent="0" lvl="0" marL="114300" rtl="0" algn="l">
              <a:spcBef>
                <a:spcPts val="232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2900">
              <a:solidFill>
                <a:schemeClr val="dk1"/>
              </a:solidFill>
            </a:endParaRPr>
          </a:p>
          <a:p>
            <a:pPr indent="-228600" lvl="0" marL="342900" rtl="0" algn="l">
              <a:spcBef>
                <a:spcPts val="232"/>
              </a:spcBef>
              <a:spcAft>
                <a:spcPts val="0"/>
              </a:spcAft>
              <a:buSzPct val="100000"/>
              <a:buChar char="•"/>
            </a:pPr>
            <a:r>
              <a:rPr b="1" lang="ru-RU" sz="2900">
                <a:solidFill>
                  <a:schemeClr val="dk1"/>
                </a:solidFill>
              </a:rPr>
              <a:t>право на участие в разработке и осуществлении мероприятий по охране окружающей природной среды, рациональному и комплексному использованию природных ресурсов;</a:t>
            </a:r>
            <a:endParaRPr/>
          </a:p>
          <a:p>
            <a:pPr indent="0" lvl="0" marL="114300" rtl="0" algn="l">
              <a:spcBef>
                <a:spcPts val="232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2900">
              <a:solidFill>
                <a:schemeClr val="dk1"/>
              </a:solidFill>
            </a:endParaRPr>
          </a:p>
          <a:p>
            <a:pPr indent="-228600" lvl="0" marL="342900" rtl="0" algn="l">
              <a:spcBef>
                <a:spcPts val="232"/>
              </a:spcBef>
              <a:spcAft>
                <a:spcPts val="0"/>
              </a:spcAft>
              <a:buSzPct val="100000"/>
              <a:buChar char="•"/>
            </a:pPr>
            <a:r>
              <a:rPr b="1" lang="ru-RU" sz="2900">
                <a:solidFill>
                  <a:schemeClr val="dk1"/>
                </a:solidFill>
              </a:rPr>
              <a:t>право на осуществление гражданином общего и специального использования природных ресурсов;</a:t>
            </a:r>
            <a:endParaRPr/>
          </a:p>
          <a:p>
            <a:pPr indent="-154940" lvl="0" marL="342900" rtl="0" algn="l">
              <a:spcBef>
                <a:spcPts val="232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2900">
              <a:solidFill>
                <a:schemeClr val="dk1"/>
              </a:solidFill>
            </a:endParaRPr>
          </a:p>
          <a:p>
            <a:pPr indent="-228600" lvl="0" marL="342900" rtl="0" algn="l">
              <a:spcBef>
                <a:spcPts val="232"/>
              </a:spcBef>
              <a:spcAft>
                <a:spcPts val="0"/>
              </a:spcAft>
              <a:buSzPct val="100000"/>
              <a:buChar char="•"/>
            </a:pPr>
            <a:r>
              <a:rPr b="1" lang="ru-RU" sz="2900">
                <a:solidFill>
                  <a:schemeClr val="dk1"/>
                </a:solidFill>
              </a:rPr>
              <a:t>право на объединение граждан в общественные экологические организации;</a:t>
            </a:r>
            <a:endParaRPr/>
          </a:p>
          <a:p>
            <a:pPr indent="0" lvl="0" marL="114300" rtl="0" algn="l">
              <a:spcBef>
                <a:spcPts val="232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2900">
              <a:solidFill>
                <a:schemeClr val="dk1"/>
              </a:solidFill>
            </a:endParaRPr>
          </a:p>
          <a:p>
            <a:pPr indent="-228600" lvl="0" marL="342900" rtl="0" algn="l">
              <a:spcBef>
                <a:spcPts val="232"/>
              </a:spcBef>
              <a:spcAft>
                <a:spcPts val="0"/>
              </a:spcAft>
              <a:buSzPct val="100000"/>
              <a:buChar char="•"/>
            </a:pPr>
            <a:r>
              <a:rPr b="1" lang="ru-RU" sz="2900">
                <a:solidFill>
                  <a:schemeClr val="dk1"/>
                </a:solidFill>
              </a:rPr>
              <a:t>право на получение в установленном порядке полной информации о состоянии окружающей природной среды и ее воздействии на здоровье населения;</a:t>
            </a:r>
            <a:endParaRPr/>
          </a:p>
          <a:p>
            <a:pPr indent="0" lvl="0" marL="114300" rtl="0" algn="l">
              <a:spcBef>
                <a:spcPts val="232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2900">
              <a:solidFill>
                <a:schemeClr val="dk1"/>
              </a:solidFill>
            </a:endParaRPr>
          </a:p>
          <a:p>
            <a:pPr indent="-228600" lvl="0" marL="342900" rtl="0" algn="l">
              <a:spcBef>
                <a:spcPts val="232"/>
              </a:spcBef>
              <a:spcAft>
                <a:spcPts val="0"/>
              </a:spcAft>
              <a:buSzPct val="100000"/>
              <a:buChar char="•"/>
            </a:pPr>
            <a:r>
              <a:rPr b="1" lang="ru-RU" sz="2900">
                <a:solidFill>
                  <a:schemeClr val="dk1"/>
                </a:solidFill>
              </a:rPr>
              <a:t>право на социальное и государственное страхование, образование государственных и общественных резервных и иных фондов помощи, организацию медицинского обслуживания населения;</a:t>
            </a:r>
            <a:endParaRPr/>
          </a:p>
          <a:p>
            <a:pPr indent="0" lvl="0" marL="114300" rtl="0" algn="l">
              <a:spcBef>
                <a:spcPts val="232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2900">
              <a:solidFill>
                <a:schemeClr val="dk1"/>
              </a:solidFill>
            </a:endParaRPr>
          </a:p>
          <a:p>
            <a:pPr indent="-228600" lvl="0" marL="342900" rtl="0" algn="l">
              <a:spcBef>
                <a:spcPts val="232"/>
              </a:spcBef>
              <a:spcAft>
                <a:spcPts val="0"/>
              </a:spcAft>
              <a:buSzPct val="100000"/>
              <a:buChar char="•"/>
            </a:pPr>
            <a:r>
              <a:rPr b="1" lang="ru-RU" sz="2900">
                <a:solidFill>
                  <a:schemeClr val="dk1"/>
                </a:solidFill>
              </a:rPr>
              <a:t>право на получение экологического воспитания и образования;</a:t>
            </a:r>
            <a:endParaRPr/>
          </a:p>
          <a:p>
            <a:pPr indent="0" lvl="0" marL="114300" rtl="0" algn="l">
              <a:spcBef>
                <a:spcPts val="232"/>
              </a:spcBef>
              <a:spcAft>
                <a:spcPts val="0"/>
              </a:spcAft>
              <a:buSzPct val="100000"/>
              <a:buNone/>
            </a:pPr>
            <a:r>
              <a:rPr b="1" lang="ru-RU" sz="2900">
                <a:solidFill>
                  <a:schemeClr val="dk1"/>
                </a:solidFill>
              </a:rPr>
              <a:t> </a:t>
            </a:r>
            <a:endParaRPr b="1" sz="2900">
              <a:solidFill>
                <a:schemeClr val="dk1"/>
              </a:solidFill>
            </a:endParaRPr>
          </a:p>
          <a:p>
            <a:pPr indent="-228600" lvl="0" marL="342900" rtl="0" algn="l">
              <a:spcBef>
                <a:spcPts val="232"/>
              </a:spcBef>
              <a:spcAft>
                <a:spcPts val="0"/>
              </a:spcAft>
              <a:buSzPct val="100000"/>
              <a:buChar char="•"/>
            </a:pPr>
            <a:r>
              <a:rPr b="1" lang="ru-RU" sz="2900">
                <a:solidFill>
                  <a:schemeClr val="dk1"/>
                </a:solidFill>
              </a:rPr>
              <a:t>право на предъявление в суд исков к предприятиям, учреждениям и организациям, независимо от их подчиненности и форм собственности, и к гражданам о возмещении ущерба, причиненного их здоровью и имуществу вследствие отрицательного воздействия на окружающую среду;</a:t>
            </a:r>
            <a:endParaRPr/>
          </a:p>
          <a:p>
            <a:pPr indent="0" lvl="0" marL="114300" rtl="0" algn="l">
              <a:spcBef>
                <a:spcPts val="232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2900">
              <a:solidFill>
                <a:schemeClr val="dk1"/>
              </a:solidFill>
            </a:endParaRPr>
          </a:p>
          <a:p>
            <a:pPr indent="-228600" lvl="0" marL="342900" rtl="0" algn="l">
              <a:spcBef>
                <a:spcPts val="232"/>
              </a:spcBef>
              <a:spcAft>
                <a:spcPts val="0"/>
              </a:spcAft>
              <a:buSzPct val="100000"/>
              <a:buChar char="•"/>
            </a:pPr>
            <a:r>
              <a:rPr b="1" lang="ru-RU" sz="2900">
                <a:solidFill>
                  <a:schemeClr val="dk1"/>
                </a:solidFill>
              </a:rPr>
              <a:t>право на участие в собраниях, митингах, пикетах, шествиях, демонстрациях, петициях, референдумах по охране окружающей природной среды.</a:t>
            </a:r>
            <a:endParaRPr/>
          </a:p>
          <a:p>
            <a:pPr indent="0" lvl="0" marL="114300" rtl="0" algn="l">
              <a:spcBef>
                <a:spcPts val="192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 txBox="1"/>
          <p:nvPr>
            <p:ph type="title"/>
          </p:nvPr>
        </p:nvSpPr>
        <p:spPr>
          <a:xfrm>
            <a:off x="426128" y="548679"/>
            <a:ext cx="8260672" cy="8640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 Antiqua"/>
              <a:buNone/>
            </a:pPr>
            <a:r>
              <a:rPr b="1" i="1" lang="ru-RU" sz="1800">
                <a:solidFill>
                  <a:schemeClr val="dk1"/>
                </a:solidFill>
              </a:rPr>
              <a:t>ОБЩЕСТВЕННЫЙ КОНТРОЛЬ В ОБЛАСТИ ОХРАНЫ ОКРУЖАЮЩЕЙ СРЕДЫ (ОБЩЕСТВЕННЫЙ ЭКОЛОГИЧЕСКИЙ КОНТРОЛЬ)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33" name="Google Shape;133;p3"/>
          <p:cNvSpPr txBox="1"/>
          <p:nvPr>
            <p:ph idx="1" type="body"/>
          </p:nvPr>
        </p:nvSpPr>
        <p:spPr>
          <a:xfrm>
            <a:off x="457200" y="1752600"/>
            <a:ext cx="8229600" cy="4772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1" lang="ru-RU">
                <a:solidFill>
                  <a:schemeClr val="dk1"/>
                </a:solidFill>
              </a:rPr>
              <a:t>1. Общественный контроль в области охраны окружающей среды (общественный экологический контроль) осуществляется в целях защиты прав граждан на благоприятную окружающую среду и предотвращения нарушения законодательства в области охраны окружающей среды.</a:t>
            </a:r>
            <a:endParaRPr/>
          </a:p>
          <a:p>
            <a:pPr indent="-133350" lvl="0" marL="342900" rtl="0" algn="l">
              <a:spcBef>
                <a:spcPts val="3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228600" lvl="0" marL="342900" rtl="0" algn="l">
              <a:spcBef>
                <a:spcPts val="300"/>
              </a:spcBef>
              <a:spcAft>
                <a:spcPts val="0"/>
              </a:spcAft>
              <a:buSzPct val="100000"/>
              <a:buChar char="•"/>
            </a:pPr>
            <a:r>
              <a:rPr b="1" lang="ru-RU">
                <a:solidFill>
                  <a:schemeClr val="dk1"/>
                </a:solidFill>
              </a:rPr>
              <a:t>2. Общественный контроль в области охраны окружающей среды (общественный экологический контроль) осуществляется общественными объединениями и иными некоммерческими организациями в соответствии с их уставами, а также гражданами Приднестровской Молдавской Республики.</a:t>
            </a:r>
            <a:endParaRPr/>
          </a:p>
          <a:p>
            <a:pPr indent="-133350" lvl="0" marL="342900" rtl="0" algn="l">
              <a:spcBef>
                <a:spcPts val="3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228600" lvl="0" marL="342900" rtl="0" algn="l">
              <a:spcBef>
                <a:spcPts val="300"/>
              </a:spcBef>
              <a:spcAft>
                <a:spcPts val="0"/>
              </a:spcAft>
              <a:buSzPct val="100000"/>
              <a:buChar char="•"/>
            </a:pPr>
            <a:r>
              <a:rPr b="1" lang="ru-RU">
                <a:solidFill>
                  <a:schemeClr val="dk1"/>
                </a:solidFill>
              </a:rPr>
              <a:t>3. Результаты общественного контроля в области охраны окружающей среды (общественного экологического контроля), представленные в органы государственной власти, органы местного самоуправления Приднестровской Молдавской Республики, подлежат обязательному рассмотрению в порядке, установленном законодательством Приднестровской Молдавской Республики.</a:t>
            </a:r>
            <a:endParaRPr/>
          </a:p>
          <a:p>
            <a:pPr indent="-133350" lvl="0" marL="342900" rtl="0" algn="l">
              <a:spcBef>
                <a:spcPts val="3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228600" lvl="0" marL="342900" rtl="0" algn="l">
              <a:spcBef>
                <a:spcPts val="300"/>
              </a:spcBef>
              <a:spcAft>
                <a:spcPts val="0"/>
              </a:spcAft>
              <a:buSzPct val="100000"/>
              <a:buChar char="•"/>
            </a:pPr>
            <a:r>
              <a:rPr b="1" lang="ru-RU">
                <a:solidFill>
                  <a:schemeClr val="dk1"/>
                </a:solidFill>
              </a:rPr>
              <a:t>4. Порядок проведения контроля в области охраны окружающей среды (общественного экологического контроля) регулируется законодательством Приднестровской Молдавской Республики.</a:t>
            </a:r>
            <a:endParaRPr/>
          </a:p>
          <a:p>
            <a:pPr indent="-133350" lvl="0" marL="342900" rtl="0" algn="l">
              <a:spcBef>
                <a:spcPts val="3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/>
          <p:nvPr>
            <p:ph type="title"/>
          </p:nvPr>
        </p:nvSpPr>
        <p:spPr>
          <a:xfrm>
            <a:off x="426128" y="0"/>
            <a:ext cx="8260672" cy="1447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 Antiqua"/>
              <a:buNone/>
            </a:pPr>
            <a:r>
              <a:rPr b="1" i="1" lang="ru-RU" sz="2400">
                <a:solidFill>
                  <a:schemeClr val="dk1"/>
                </a:solidFill>
              </a:rPr>
              <a:t>ОБЩЕСТВЕННЫЙ ЭКОЛОГИЧЕСКИЙ СОВЕТ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39" name="Google Shape;139;p4"/>
          <p:cNvSpPr txBox="1"/>
          <p:nvPr>
            <p:ph idx="1" type="body"/>
          </p:nvPr>
        </p:nvSpPr>
        <p:spPr>
          <a:xfrm>
            <a:off x="0" y="1052736"/>
            <a:ext cx="9036496" cy="5760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20000"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1" lang="ru-RU" sz="3000">
                <a:solidFill>
                  <a:schemeClr val="dk1"/>
                </a:solidFill>
              </a:rPr>
              <a:t>1. Членами Совета выступают специалисты в области природопользования и охраны окружающей среды, а также представители экологических и иных общественных объединений, выполняющих экологические функции.</a:t>
            </a:r>
            <a:endParaRPr/>
          </a:p>
          <a:p>
            <a:pPr indent="-152400" lvl="0" marL="342900" rtl="0" algn="l">
              <a:spcBef>
                <a:spcPts val="24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-228600" lvl="0" marL="342900" rtl="0" algn="l">
              <a:spcBef>
                <a:spcPts val="240"/>
              </a:spcBef>
              <a:spcAft>
                <a:spcPts val="0"/>
              </a:spcAft>
              <a:buSzPct val="100000"/>
              <a:buChar char="•"/>
            </a:pPr>
            <a:r>
              <a:rPr b="1" lang="ru-RU" sz="3000">
                <a:solidFill>
                  <a:schemeClr val="dk1"/>
                </a:solidFill>
              </a:rPr>
              <a:t>2. Решение о вступлении в Совет новых членов принимается посредством издания соответствующего ведомственного акта Министерства сельского хозяйства и природных ресурсов Приднестровской Молдавской Республики по решению Совета (при условии, если за него проголосовало не менее 2/3 от числа присутствующих на заседании членов Совета) на основании письменного заявления представителя экологической организации или иного общественного объединения, выполняющего экологические функции, с предоставлением подтверждающих документов.</a:t>
            </a:r>
            <a:endParaRPr/>
          </a:p>
          <a:p>
            <a:pPr indent="-152400" lvl="0" marL="342900" rtl="0" algn="l">
              <a:spcBef>
                <a:spcPts val="24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-228600" lvl="0" marL="342900" rtl="0" algn="l">
              <a:spcBef>
                <a:spcPts val="240"/>
              </a:spcBef>
              <a:spcAft>
                <a:spcPts val="0"/>
              </a:spcAft>
              <a:buSzPct val="100000"/>
              <a:buChar char="•"/>
            </a:pPr>
            <a:r>
              <a:rPr b="1" lang="ru-RU" sz="3000">
                <a:solidFill>
                  <a:schemeClr val="dk1"/>
                </a:solidFill>
              </a:rPr>
              <a:t>3. Для углубленного изучения и анализа отдельных проблем и вопросов Совет может образовывать постоянные и временные секции, комиссии и рабочие группы, руководство деятельностью которых осуществляется председателем и заместителем Совета. Состав, полномочия и порядок деятельности секций, комиссий и рабочих групп определяются Советом.</a:t>
            </a:r>
            <a:endParaRPr/>
          </a:p>
          <a:p>
            <a:pPr indent="-152400" lvl="0" marL="342900" rtl="0" algn="l">
              <a:spcBef>
                <a:spcPts val="24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-228600" lvl="0" marL="342900" rtl="0" algn="l">
              <a:spcBef>
                <a:spcPts val="240"/>
              </a:spcBef>
              <a:spcAft>
                <a:spcPts val="0"/>
              </a:spcAft>
              <a:buSzPct val="100000"/>
              <a:buChar char="•"/>
            </a:pPr>
            <a:r>
              <a:rPr b="1" lang="ru-RU" sz="3000">
                <a:solidFill>
                  <a:schemeClr val="dk1"/>
                </a:solidFill>
              </a:rPr>
              <a:t>4. На заседания Совета могут приглашаться эксперты из числа ведущих специалистов по профилю рассматриваемой проблемы.</a:t>
            </a:r>
            <a:endParaRPr/>
          </a:p>
          <a:p>
            <a:pPr indent="-152400" lvl="0" marL="342900" rtl="0" algn="l">
              <a:spcBef>
                <a:spcPts val="24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-228600" lvl="0" marL="342900" rtl="0" algn="l">
              <a:spcBef>
                <a:spcPts val="240"/>
              </a:spcBef>
              <a:spcAft>
                <a:spcPts val="0"/>
              </a:spcAft>
              <a:buSzPct val="100000"/>
              <a:buChar char="•"/>
            </a:pPr>
            <a:r>
              <a:rPr b="1" lang="ru-RU" sz="3000">
                <a:solidFill>
                  <a:schemeClr val="dk1"/>
                </a:solidFill>
              </a:rPr>
              <a:t>5. Эксперты по решению Совета могут объединяться в секции, комиссии и рабочие группы.</a:t>
            </a:r>
            <a:endParaRPr/>
          </a:p>
          <a:p>
            <a:pPr indent="-152400" lvl="0" marL="342900" rtl="0" algn="l">
              <a:spcBef>
                <a:spcPts val="24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-228600" lvl="0" marL="342900" rtl="0" algn="l">
              <a:spcBef>
                <a:spcPts val="240"/>
              </a:spcBef>
              <a:spcAft>
                <a:spcPts val="0"/>
              </a:spcAft>
              <a:buSzPct val="100000"/>
              <a:buChar char="•"/>
            </a:pPr>
            <a:r>
              <a:rPr b="1" lang="ru-RU" sz="3000">
                <a:solidFill>
                  <a:schemeClr val="dk1"/>
                </a:solidFill>
              </a:rPr>
              <a:t>6. Эксперты по поручению Совета готовят письменные заключения, отчеты и иные документы, отражающие их мнения по рассматриваемой проблеме.</a:t>
            </a:r>
            <a:endParaRPr/>
          </a:p>
          <a:p>
            <a:pPr indent="-152400" lvl="0" marL="342900" rtl="0" algn="l">
              <a:spcBef>
                <a:spcPts val="24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-228600" lvl="0" marL="342900" rtl="0" algn="l">
              <a:spcBef>
                <a:spcPts val="240"/>
              </a:spcBef>
              <a:spcAft>
                <a:spcPts val="0"/>
              </a:spcAft>
              <a:buSzPct val="100000"/>
              <a:buChar char="•"/>
            </a:pPr>
            <a:r>
              <a:rPr b="1" lang="ru-RU" sz="3000">
                <a:solidFill>
                  <a:schemeClr val="dk1"/>
                </a:solidFill>
              </a:rPr>
              <a:t>7. Эксперты могут участвовать в заседаниях Совета при обсуждении проблем, над решением которых они работали.</a:t>
            </a:r>
            <a:endParaRPr/>
          </a:p>
          <a:p>
            <a:pPr indent="-152400" lvl="0" marL="342900" rtl="0" algn="l">
              <a:spcBef>
                <a:spcPts val="24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-228600" lvl="0" marL="342900" rtl="0" algn="l">
              <a:spcBef>
                <a:spcPts val="240"/>
              </a:spcBef>
              <a:spcAft>
                <a:spcPts val="0"/>
              </a:spcAft>
              <a:buSzPct val="100000"/>
              <a:buChar char="•"/>
            </a:pPr>
            <a:r>
              <a:rPr b="1" lang="ru-RU" sz="3000">
                <a:solidFill>
                  <a:schemeClr val="dk1"/>
                </a:solidFill>
              </a:rPr>
              <a:t>8. По решению Совета, эксперты, участвующие в заседании Совета, могут обладать правом совещательного голоса.</a:t>
            </a:r>
            <a:endParaRPr/>
          </a:p>
          <a:p>
            <a:pPr indent="-152400" lvl="0" marL="342900" rtl="0" algn="l">
              <a:spcBef>
                <a:spcPts val="24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-228600" lvl="0" marL="342900" rtl="0" algn="l">
              <a:spcBef>
                <a:spcPts val="240"/>
              </a:spcBef>
              <a:spcAft>
                <a:spcPts val="0"/>
              </a:spcAft>
              <a:buSzPct val="100000"/>
              <a:buChar char="•"/>
            </a:pPr>
            <a:r>
              <a:rPr b="1" lang="ru-RU" sz="3000">
                <a:solidFill>
                  <a:schemeClr val="dk1"/>
                </a:solidFill>
              </a:rPr>
              <a:t>9. Совет разрабатывает и представляет руководству Министерства сельского хозяйства и природных ресурсов Приднестровской Молдавской Республики предложения по совершенствованию деятельности Совета, изменению его состава и другим вопросам, отнесенным к его компетенции.</a:t>
            </a:r>
            <a:endParaRPr/>
          </a:p>
          <a:p>
            <a:pPr indent="-167640" lvl="0" marL="342900" rtl="0" algn="l">
              <a:spcBef>
                <a:spcPts val="192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 Antiqua"/>
              <a:buNone/>
            </a:pPr>
            <a:r>
              <a:rPr b="1" i="1" lang="ru-RU" sz="2400">
                <a:solidFill>
                  <a:schemeClr val="dk1"/>
                </a:solidFill>
              </a:rPr>
              <a:t>ПОРЯДОК ДЕЙСТВИЙ ДОБРОВОЛЬНОГО ЭКОЛОГИЧЕСКОГО ИНСПЕКТОРА</a:t>
            </a:r>
            <a:endParaRPr/>
          </a:p>
        </p:txBody>
      </p:sp>
      <p:sp>
        <p:nvSpPr>
          <p:cNvPr id="145" name="Google Shape;145;p5"/>
          <p:cNvSpPr txBox="1"/>
          <p:nvPr>
            <p:ph idx="1" type="body"/>
          </p:nvPr>
        </p:nvSpPr>
        <p:spPr>
          <a:xfrm>
            <a:off x="107504" y="1628800"/>
            <a:ext cx="8856984" cy="4752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1" lang="ru-RU">
                <a:solidFill>
                  <a:schemeClr val="dk1"/>
                </a:solidFill>
              </a:rPr>
              <a:t>1. Общественный контроль в области охраны окружающей среды (общественный экологический контроль) осуществляется общественными объединениями и иными некоммерческими организациями в соответствии с их уставами, а также гражданами Приднестровской Молдавской Республики.</a:t>
            </a:r>
            <a:endParaRPr/>
          </a:p>
          <a:p>
            <a:pPr indent="-133350" lvl="0" marL="342900" rtl="0" algn="l">
              <a:spcBef>
                <a:spcPts val="3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228600" lvl="0" marL="342900" rtl="0" algn="l">
              <a:spcBef>
                <a:spcPts val="300"/>
              </a:spcBef>
              <a:spcAft>
                <a:spcPts val="0"/>
              </a:spcAft>
              <a:buSzPct val="100000"/>
              <a:buChar char="•"/>
            </a:pPr>
            <a:r>
              <a:rPr b="1" lang="ru-RU">
                <a:solidFill>
                  <a:schemeClr val="dk1"/>
                </a:solidFill>
              </a:rPr>
              <a:t>2. Добровольные экологические инспектора в своей природоохранной деятельности обязаны соблюдать нормы действующего законодательства.</a:t>
            </a:r>
            <a:endParaRPr/>
          </a:p>
          <a:p>
            <a:pPr indent="-133350" lvl="0" marL="342900" rtl="0" algn="l">
              <a:spcBef>
                <a:spcPts val="3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228600" lvl="0" marL="342900" rtl="0" algn="l">
              <a:spcBef>
                <a:spcPts val="300"/>
              </a:spcBef>
              <a:spcAft>
                <a:spcPts val="0"/>
              </a:spcAft>
              <a:buSzPct val="100000"/>
              <a:buChar char="•"/>
            </a:pPr>
            <a:r>
              <a:rPr b="1" lang="ru-RU">
                <a:solidFill>
                  <a:schemeClr val="dk1"/>
                </a:solidFill>
              </a:rPr>
              <a:t>3. Действия добровольного экологического инспектора заключаются в предупреждении и пресечении фактов нарушения природоохранного законодательства и не должны ущемлять законных прав других граждан.</a:t>
            </a:r>
            <a:endParaRPr/>
          </a:p>
          <a:p>
            <a:pPr indent="-133350" lvl="0" marL="342900" rtl="0" algn="l">
              <a:spcBef>
                <a:spcPts val="3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228600" lvl="0" marL="342900" rtl="0" algn="l">
              <a:spcBef>
                <a:spcPts val="300"/>
              </a:spcBef>
              <a:spcAft>
                <a:spcPts val="0"/>
              </a:spcAft>
              <a:buSzPct val="100000"/>
              <a:buChar char="•"/>
            </a:pPr>
            <a:r>
              <a:rPr b="1" lang="ru-RU">
                <a:solidFill>
                  <a:schemeClr val="dk1"/>
                </a:solidFill>
              </a:rPr>
              <a:t>4. Действия добровольного экологического инспектора должны быть максимально безопасны для сторон, добровольный экологический инспектор не имеет права применять силу и опасные средства против потенциального правонарушителя.</a:t>
            </a:r>
            <a:endParaRPr/>
          </a:p>
          <a:p>
            <a:pPr indent="-133350" lvl="0" marL="342900" rtl="0" algn="l">
              <a:spcBef>
                <a:spcPts val="3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228600" lvl="0" marL="342900" rtl="0" algn="l">
              <a:spcBef>
                <a:spcPts val="300"/>
              </a:spcBef>
              <a:spcAft>
                <a:spcPts val="0"/>
              </a:spcAft>
              <a:buSzPct val="100000"/>
              <a:buChar char="•"/>
            </a:pPr>
            <a:r>
              <a:rPr b="1" lang="ru-RU">
                <a:solidFill>
                  <a:schemeClr val="dk1"/>
                </a:solidFill>
              </a:rPr>
              <a:t>5. Добровольный экологический инспектор при выявлении факта либо попытки нарушения законодательства Приднестровской Молдавской Республики в области природопользования и экологии обязан незамедлительно предоставить информацию в соответствующие уполномоченные организации. </a:t>
            </a:r>
            <a:endParaRPr/>
          </a:p>
          <a:p>
            <a:pPr indent="-133350" lvl="0" marL="342900" rtl="0" algn="l">
              <a:spcBef>
                <a:spcPts val="3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ook Antiqua"/>
              <a:buNone/>
            </a:pPr>
            <a:r>
              <a:rPr b="1" i="1" lang="ru-RU" sz="1600">
                <a:solidFill>
                  <a:schemeClr val="dk1"/>
                </a:solidFill>
              </a:rPr>
              <a:t>ИНФОРМАЦИЯ О ВЫЯВЛЕНИИ ФАКТА, ЛИБО ПОПЫТКИ НАРУШЕНИЯ ЗАКОНОДАТЕЛЬСТВА ПРИДНЕСТРОВСКОЙ МОЛДАВСКОЙ РЕСПУБЛИКИ В ОБЛАСТИ ПРИРОДОПОЛЬЗОВАНИЯ В ОБЯЗАТЕЛЬНОМ ПОРЯДКЕ ДОЛЖНА СОДЕРЖАТЬ СЛЕДУЮЩИЕ СВЕДЕНИЯ:</a:t>
            </a:r>
            <a:endParaRPr/>
          </a:p>
        </p:txBody>
      </p:sp>
      <p:sp>
        <p:nvSpPr>
          <p:cNvPr id="151" name="Google Shape;151;p6"/>
          <p:cNvSpPr txBox="1"/>
          <p:nvPr>
            <p:ph idx="1" type="body"/>
          </p:nvPr>
        </p:nvSpPr>
        <p:spPr>
          <a:xfrm>
            <a:off x="457200" y="1556792"/>
            <a:ext cx="8229600" cy="456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1" lang="ru-RU" sz="2600">
                <a:solidFill>
                  <a:schemeClr val="dk1"/>
                </a:solidFill>
              </a:rPr>
              <a:t>а) в случае непосредственных действий</a:t>
            </a:r>
            <a:endParaRPr/>
          </a:p>
          <a:p>
            <a:pPr indent="-228600" lvl="0" marL="342900" rtl="0" algn="l">
              <a:spcBef>
                <a:spcPts val="336"/>
              </a:spcBef>
              <a:spcAft>
                <a:spcPts val="0"/>
              </a:spcAft>
              <a:buSzPct val="100000"/>
              <a:buChar char="•"/>
            </a:pPr>
            <a:r>
              <a:rPr lang="ru-RU">
                <a:solidFill>
                  <a:schemeClr val="dk1"/>
                </a:solidFill>
              </a:rPr>
              <a:t>- место действий; </a:t>
            </a:r>
            <a:endParaRPr/>
          </a:p>
          <a:p>
            <a:pPr indent="-228600" lvl="0" marL="342900" rtl="0" algn="l">
              <a:spcBef>
                <a:spcPts val="336"/>
              </a:spcBef>
              <a:spcAft>
                <a:spcPts val="0"/>
              </a:spcAft>
              <a:buSzPct val="100000"/>
              <a:buChar char="•"/>
            </a:pPr>
            <a:r>
              <a:rPr lang="ru-RU">
                <a:solidFill>
                  <a:schemeClr val="dk1"/>
                </a:solidFill>
              </a:rPr>
              <a:t>- в чем заключается факт правонарушения;</a:t>
            </a:r>
            <a:endParaRPr/>
          </a:p>
          <a:p>
            <a:pPr indent="-228600" lvl="0" marL="342900" rtl="0" algn="l">
              <a:spcBef>
                <a:spcPts val="336"/>
              </a:spcBef>
              <a:spcAft>
                <a:spcPts val="0"/>
              </a:spcAft>
              <a:buSzPct val="100000"/>
              <a:buChar char="•"/>
            </a:pPr>
            <a:r>
              <a:rPr lang="ru-RU">
                <a:solidFill>
                  <a:schemeClr val="dk1"/>
                </a:solidFill>
              </a:rPr>
              <a:t>- кто осуществляет противозаконные действия.</a:t>
            </a:r>
            <a:endParaRPr/>
          </a:p>
          <a:p>
            <a:pPr indent="-228600" lvl="0" marL="342900" rtl="0" algn="l">
              <a:spcBef>
                <a:spcPts val="336"/>
              </a:spcBef>
              <a:spcAft>
                <a:spcPts val="0"/>
              </a:spcAft>
              <a:buSzPct val="100000"/>
              <a:buChar char="•"/>
            </a:pPr>
            <a:r>
              <a:rPr lang="ru-RU">
                <a:solidFill>
                  <a:schemeClr val="dk1"/>
                </a:solidFill>
              </a:rPr>
              <a:t>При этом до получения ответа от соответствующих структур, добровольный экологический инспектор имеет право требовать предоставления разрешительных документов на осуществление природопользования, фиксировать на все доступные устройства происходящие действия.</a:t>
            </a:r>
            <a:endParaRPr/>
          </a:p>
          <a:p>
            <a:pPr indent="-228600" lvl="0" marL="342900" rtl="0" algn="l">
              <a:spcBef>
                <a:spcPts val="364"/>
              </a:spcBef>
              <a:spcAft>
                <a:spcPts val="0"/>
              </a:spcAft>
              <a:buSzPct val="100000"/>
              <a:buChar char="•"/>
            </a:pPr>
            <a:r>
              <a:rPr b="1" lang="ru-RU" sz="2600">
                <a:solidFill>
                  <a:schemeClr val="dk1"/>
                </a:solidFill>
              </a:rPr>
              <a:t>б) в случае выявления последствий нарушения природоохранного законодательства:</a:t>
            </a:r>
            <a:endParaRPr/>
          </a:p>
          <a:p>
            <a:pPr indent="-228600" lvl="0" marL="342900" rtl="0" algn="l">
              <a:spcBef>
                <a:spcPts val="336"/>
              </a:spcBef>
              <a:spcAft>
                <a:spcPts val="0"/>
              </a:spcAft>
              <a:buSzPct val="100000"/>
              <a:buChar char="•"/>
            </a:pPr>
            <a:r>
              <a:rPr lang="ru-RU">
                <a:solidFill>
                  <a:schemeClr val="dk1"/>
                </a:solidFill>
              </a:rPr>
              <a:t>- место обнаружения;</a:t>
            </a:r>
            <a:endParaRPr/>
          </a:p>
          <a:p>
            <a:pPr indent="-228600" lvl="0" marL="342900" rtl="0" algn="l">
              <a:spcBef>
                <a:spcPts val="336"/>
              </a:spcBef>
              <a:spcAft>
                <a:spcPts val="0"/>
              </a:spcAft>
              <a:buSzPct val="100000"/>
              <a:buChar char="•"/>
            </a:pPr>
            <a:r>
              <a:rPr lang="ru-RU">
                <a:solidFill>
                  <a:schemeClr val="dk1"/>
                </a:solidFill>
              </a:rPr>
              <a:t>- в чем заключается факт правонарушения;</a:t>
            </a:r>
            <a:endParaRPr/>
          </a:p>
          <a:p>
            <a:pPr indent="-228600" lvl="0" marL="342900" rtl="0" algn="l">
              <a:spcBef>
                <a:spcPts val="336"/>
              </a:spcBef>
              <a:spcAft>
                <a:spcPts val="0"/>
              </a:spcAft>
              <a:buSzPct val="100000"/>
              <a:buChar char="•"/>
            </a:pPr>
            <a:r>
              <a:rPr lang="ru-RU">
                <a:solidFill>
                  <a:schemeClr val="dk1"/>
                </a:solidFill>
              </a:rPr>
              <a:t>- примерный ущерб, причиненный природе.</a:t>
            </a:r>
            <a:endParaRPr/>
          </a:p>
          <a:p>
            <a:pPr indent="-228600" lvl="0" marL="342900" rtl="0" algn="l">
              <a:spcBef>
                <a:spcPts val="336"/>
              </a:spcBef>
              <a:spcAft>
                <a:spcPts val="0"/>
              </a:spcAft>
              <a:buSzPct val="100000"/>
              <a:buChar char="•"/>
            </a:pPr>
            <a:r>
              <a:rPr lang="ru-RU">
                <a:solidFill>
                  <a:schemeClr val="dk1"/>
                </a:solidFill>
              </a:rPr>
              <a:t>Информация должна быть направлена в контролирующие организации либо должностным лицам, уполномоченным в осуществлении государственного контроля и надзора в области природопользования и экологии в наиболее короткий срок по средствам доступных связей. </a:t>
            </a:r>
            <a:endParaRPr/>
          </a:p>
          <a:p>
            <a:pPr indent="-148590" lvl="0" marL="342900" rtl="0" algn="l">
              <a:spcBef>
                <a:spcPts val="252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i="1" sz="1800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/>
          <p:nvPr>
            <p:ph type="title"/>
          </p:nvPr>
        </p:nvSpPr>
        <p:spPr>
          <a:xfrm>
            <a:off x="426128" y="692696"/>
            <a:ext cx="8260672" cy="7551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ook Antiqua"/>
              <a:buNone/>
            </a:pPr>
            <a:r>
              <a:rPr b="1" i="1" lang="ru-RU" sz="2000">
                <a:solidFill>
                  <a:schemeClr val="dk1"/>
                </a:solidFill>
              </a:rPr>
              <a:t>УПОЛНОМОЧЕННЫЕ ОРГАНЫ ГОСУДАРСТВЕННОГО КОНТРОЛЯ, УПРАВЛЕНИЯ И РАЦИОНАЛЬНОГО ИСПОЛЬЗОВАНИЯ ПРИРОДНЫХ РЕСУРСОВ ПРИДНЕСТРОВСКОЙ МОЛДАВСКОЙ РЕСПУБЛИКИ</a:t>
            </a:r>
            <a:br>
              <a:rPr lang="ru-RU"/>
            </a:br>
            <a:endParaRPr/>
          </a:p>
        </p:txBody>
      </p:sp>
      <p:sp>
        <p:nvSpPr>
          <p:cNvPr id="157" name="Google Shape;157;p7"/>
          <p:cNvSpPr txBox="1"/>
          <p:nvPr>
            <p:ph idx="1" type="body"/>
          </p:nvPr>
        </p:nvSpPr>
        <p:spPr>
          <a:xfrm>
            <a:off x="179512" y="1340768"/>
            <a:ext cx="8964488" cy="5517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1" lang="ru-RU">
                <a:solidFill>
                  <a:schemeClr val="dk1"/>
                </a:solidFill>
              </a:rPr>
              <a:t>1. Государственная служба экологического контроля и охраны окружающей среды Приднестровской Молдавской Республики.  MD-3300, г.Тирасполь, ул. Мира, 50,</a:t>
            </a:r>
            <a:endParaRPr/>
          </a:p>
          <a:p>
            <a:pPr indent="-228600" lvl="0" marL="342900" rtl="0" algn="l">
              <a:spcBef>
                <a:spcPts val="228"/>
              </a:spcBef>
              <a:spcAft>
                <a:spcPts val="0"/>
              </a:spcAft>
              <a:buSzPct val="100000"/>
              <a:buChar char="•"/>
            </a:pPr>
            <a:r>
              <a:rPr b="1" lang="ru-RU">
                <a:solidFill>
                  <a:schemeClr val="dk1"/>
                </a:solidFill>
              </a:rPr>
              <a:t>тел./факс (533) 2-16-16</a:t>
            </a:r>
            <a:endParaRPr/>
          </a:p>
          <a:p>
            <a:pPr indent="-228600" lvl="0" marL="342900" rtl="0" algn="l">
              <a:spcBef>
                <a:spcPts val="228"/>
              </a:spcBef>
              <a:spcAft>
                <a:spcPts val="0"/>
              </a:spcAft>
              <a:buSzPct val="100000"/>
              <a:buChar char="•"/>
            </a:pPr>
            <a:r>
              <a:rPr b="1" lang="ru-RU">
                <a:solidFill>
                  <a:schemeClr val="dk1"/>
                </a:solidFill>
              </a:rPr>
              <a:t>Электронная почта: ecology.gs.pmr@gmail.com</a:t>
            </a:r>
            <a:endParaRPr/>
          </a:p>
          <a:p>
            <a:pPr indent="-156210" lvl="0" marL="342900" rtl="0" algn="l">
              <a:spcBef>
                <a:spcPts val="228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228600" lvl="0" marL="342900" rtl="0" algn="l">
              <a:spcBef>
                <a:spcPts val="228"/>
              </a:spcBef>
              <a:spcAft>
                <a:spcPts val="0"/>
              </a:spcAft>
              <a:buSzPct val="100000"/>
              <a:buChar char="•"/>
            </a:pPr>
            <a:r>
              <a:rPr b="1" lang="ru-RU">
                <a:solidFill>
                  <a:schemeClr val="dk1"/>
                </a:solidFill>
              </a:rPr>
              <a:t>2. Государственное учреждение «Государственный заповедник «Ягорлык».</a:t>
            </a:r>
            <a:endParaRPr/>
          </a:p>
          <a:p>
            <a:pPr indent="-228600" lvl="0" marL="342900" rtl="0" algn="l">
              <a:spcBef>
                <a:spcPts val="228"/>
              </a:spcBef>
              <a:spcAft>
                <a:spcPts val="0"/>
              </a:spcAft>
              <a:buSzPct val="100000"/>
              <a:buChar char="•"/>
            </a:pPr>
            <a:r>
              <a:rPr b="1" lang="ru-RU">
                <a:solidFill>
                  <a:schemeClr val="dk1"/>
                </a:solidFill>
              </a:rPr>
              <a:t>MD-4518, Дубоссарский район, с. Гояны.</a:t>
            </a:r>
            <a:endParaRPr/>
          </a:p>
          <a:p>
            <a:pPr indent="-228600" lvl="0" marL="342900" rtl="0" algn="l">
              <a:spcBef>
                <a:spcPts val="228"/>
              </a:spcBef>
              <a:spcAft>
                <a:spcPts val="0"/>
              </a:spcAft>
              <a:buSzPct val="100000"/>
              <a:buChar char="•"/>
            </a:pPr>
            <a:r>
              <a:rPr b="1" lang="ru-RU">
                <a:solidFill>
                  <a:schemeClr val="dk1"/>
                </a:solidFill>
              </a:rPr>
              <a:t> Телефон: (215) 58506</a:t>
            </a:r>
            <a:endParaRPr/>
          </a:p>
          <a:p>
            <a:pPr indent="-156210" lvl="0" marL="342900" rtl="0" algn="l">
              <a:spcBef>
                <a:spcPts val="228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228600" lvl="0" marL="342900" rtl="0" algn="l">
              <a:spcBef>
                <a:spcPts val="228"/>
              </a:spcBef>
              <a:spcAft>
                <a:spcPts val="0"/>
              </a:spcAft>
              <a:buSzPct val="100000"/>
              <a:buChar char="•"/>
            </a:pPr>
            <a:r>
              <a:rPr b="1" lang="ru-RU">
                <a:solidFill>
                  <a:schemeClr val="dk1"/>
                </a:solidFill>
              </a:rPr>
              <a:t>3. Управления комплексного контроля (надзора) Государственной Службы экологического контроля и охраны окружающей среды Приднестровской Молдавской Республики:</a:t>
            </a:r>
            <a:endParaRPr/>
          </a:p>
          <a:p>
            <a:pPr indent="-228600" lvl="0" marL="342900" rtl="0" algn="l">
              <a:spcBef>
                <a:spcPts val="228"/>
              </a:spcBef>
              <a:spcAft>
                <a:spcPts val="0"/>
              </a:spcAft>
              <a:buSzPct val="100000"/>
              <a:buChar char="•"/>
            </a:pPr>
            <a:r>
              <a:rPr b="1" lang="ru-RU">
                <a:solidFill>
                  <a:schemeClr val="dk1"/>
                </a:solidFill>
              </a:rPr>
              <a:t>- по городу Тирасполь, городу Днестровск, городу Бендеры и Слободзейскому району —</a:t>
            </a:r>
            <a:endParaRPr/>
          </a:p>
          <a:p>
            <a:pPr indent="-228600" lvl="0" marL="342900" rtl="0" algn="l">
              <a:spcBef>
                <a:spcPts val="228"/>
              </a:spcBef>
              <a:spcAft>
                <a:spcPts val="0"/>
              </a:spcAft>
              <a:buSzPct val="100000"/>
              <a:buChar char="•"/>
            </a:pPr>
            <a:r>
              <a:rPr b="1" lang="ru-RU">
                <a:solidFill>
                  <a:schemeClr val="dk1"/>
                </a:solidFill>
              </a:rPr>
              <a:t>г.Тирасполь, ул. Мира 50, кабинет 305, 3 этаж тел. 0533-21308;</a:t>
            </a:r>
            <a:endParaRPr/>
          </a:p>
          <a:p>
            <a:pPr indent="-228600" lvl="0" marL="342900" rtl="0" algn="l">
              <a:spcBef>
                <a:spcPts val="228"/>
              </a:spcBef>
              <a:spcAft>
                <a:spcPts val="0"/>
              </a:spcAft>
              <a:buSzPct val="100000"/>
              <a:buChar char="•"/>
            </a:pPr>
            <a:r>
              <a:rPr b="1" lang="ru-RU">
                <a:solidFill>
                  <a:schemeClr val="dk1"/>
                </a:solidFill>
              </a:rPr>
              <a:t>- по Дубоссарскому району и Григориопольскому району —</a:t>
            </a:r>
            <a:endParaRPr/>
          </a:p>
          <a:p>
            <a:pPr indent="-228600" lvl="0" marL="342900" rtl="0" algn="l">
              <a:spcBef>
                <a:spcPts val="228"/>
              </a:spcBef>
              <a:spcAft>
                <a:spcPts val="0"/>
              </a:spcAft>
              <a:buSzPct val="100000"/>
              <a:buChar char="•"/>
            </a:pPr>
            <a:r>
              <a:rPr b="1" lang="ru-RU">
                <a:solidFill>
                  <a:schemeClr val="dk1"/>
                </a:solidFill>
              </a:rPr>
              <a:t>г. Дубоссары, ул.Дзержинского,6, кабинет 412, 4 этаж;</a:t>
            </a:r>
            <a:endParaRPr/>
          </a:p>
          <a:p>
            <a:pPr indent="-228600" lvl="0" marL="342900" rtl="0" algn="l">
              <a:spcBef>
                <a:spcPts val="228"/>
              </a:spcBef>
              <a:spcAft>
                <a:spcPts val="0"/>
              </a:spcAft>
              <a:buSzPct val="100000"/>
              <a:buChar char="•"/>
            </a:pPr>
            <a:r>
              <a:rPr b="1" lang="ru-RU">
                <a:solidFill>
                  <a:schemeClr val="dk1"/>
                </a:solidFill>
              </a:rPr>
              <a:t>- по городу Рыбница и Рыбницкому району—</a:t>
            </a:r>
            <a:endParaRPr/>
          </a:p>
          <a:p>
            <a:pPr indent="-228600" lvl="0" marL="342900" rtl="0" algn="l">
              <a:spcBef>
                <a:spcPts val="228"/>
              </a:spcBef>
              <a:spcAft>
                <a:spcPts val="0"/>
              </a:spcAft>
              <a:buSzPct val="100000"/>
              <a:buChar char="•"/>
            </a:pPr>
            <a:r>
              <a:rPr b="1" lang="ru-RU">
                <a:solidFill>
                  <a:schemeClr val="dk1"/>
                </a:solidFill>
              </a:rPr>
              <a:t>г. Рыбница, ул. Мичурина, 148, кабинет 2, 2этаж тел. 0775-28214;</a:t>
            </a:r>
            <a:endParaRPr/>
          </a:p>
          <a:p>
            <a:pPr indent="-228600" lvl="0" marL="342900" rtl="0" algn="l">
              <a:spcBef>
                <a:spcPts val="228"/>
              </a:spcBef>
              <a:spcAft>
                <a:spcPts val="0"/>
              </a:spcAft>
              <a:buSzPct val="100000"/>
              <a:buChar char="•"/>
            </a:pPr>
            <a:r>
              <a:rPr b="1" lang="ru-RU">
                <a:solidFill>
                  <a:schemeClr val="dk1"/>
                </a:solidFill>
              </a:rPr>
              <a:t>- по городу Каменка и Каменскому району —</a:t>
            </a:r>
            <a:endParaRPr/>
          </a:p>
          <a:p>
            <a:pPr indent="-228600" lvl="0" marL="342900" rtl="0" algn="l">
              <a:spcBef>
                <a:spcPts val="228"/>
              </a:spcBef>
              <a:spcAft>
                <a:spcPts val="0"/>
              </a:spcAft>
              <a:buSzPct val="100000"/>
              <a:buChar char="•"/>
            </a:pPr>
            <a:r>
              <a:rPr b="1" lang="ru-RU">
                <a:solidFill>
                  <a:schemeClr val="dk1"/>
                </a:solidFill>
              </a:rPr>
              <a:t>г. Каменка, ул. Ленина, 10, 3 этаж тел. 0775-28216.</a:t>
            </a:r>
            <a:endParaRPr/>
          </a:p>
          <a:p>
            <a:pPr indent="-156210" lvl="0" marL="342900" rtl="0" algn="l">
              <a:spcBef>
                <a:spcPts val="228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228600" lvl="0" marL="342900" rtl="0" algn="l">
              <a:spcBef>
                <a:spcPts val="228"/>
              </a:spcBef>
              <a:spcAft>
                <a:spcPts val="0"/>
              </a:spcAft>
              <a:buSzPct val="100000"/>
              <a:buChar char="•"/>
            </a:pPr>
            <a:r>
              <a:rPr b="1" lang="ru-RU">
                <a:solidFill>
                  <a:schemeClr val="dk1"/>
                </a:solidFill>
              </a:rPr>
              <a:t>	4. Министерство сельского хозяйства и природных ресурсов Приднестровской Молдавской Республики.</a:t>
            </a:r>
            <a:endParaRPr/>
          </a:p>
          <a:p>
            <a:pPr indent="-228600" lvl="0" marL="342900" rtl="0" algn="l">
              <a:spcBef>
                <a:spcPts val="228"/>
              </a:spcBef>
              <a:spcAft>
                <a:spcPts val="0"/>
              </a:spcAft>
              <a:buSzPct val="100000"/>
              <a:buChar char="•"/>
            </a:pPr>
            <a:r>
              <a:rPr b="1" lang="ru-RU">
                <a:solidFill>
                  <a:schemeClr val="dk1"/>
                </a:solidFill>
              </a:rPr>
              <a:t>MD-3300, г. Тирасполь, ул. Юности 58/3</a:t>
            </a:r>
            <a:endParaRPr/>
          </a:p>
          <a:p>
            <a:pPr indent="-228600" lvl="0" marL="342900" rtl="0" algn="l">
              <a:spcBef>
                <a:spcPts val="228"/>
              </a:spcBef>
              <a:spcAft>
                <a:spcPts val="0"/>
              </a:spcAft>
              <a:buSzPct val="100000"/>
              <a:buChar char="•"/>
            </a:pPr>
            <a:r>
              <a:rPr b="1" lang="ru-RU">
                <a:solidFill>
                  <a:schemeClr val="dk1"/>
                </a:solidFill>
              </a:rPr>
              <a:t>Телефон</a:t>
            </a:r>
            <a:endParaRPr/>
          </a:p>
          <a:p>
            <a:pPr indent="-228600" lvl="0" marL="342900" rtl="0" algn="l">
              <a:spcBef>
                <a:spcPts val="228"/>
              </a:spcBef>
              <a:spcAft>
                <a:spcPts val="0"/>
              </a:spcAft>
              <a:buSzPct val="100000"/>
              <a:buChar char="•"/>
            </a:pPr>
            <a:r>
              <a:rPr b="1" lang="ru-RU">
                <a:solidFill>
                  <a:schemeClr val="dk1"/>
                </a:solidFill>
              </a:rPr>
              <a:t> Факс</a:t>
            </a:r>
            <a:endParaRPr/>
          </a:p>
          <a:p>
            <a:pPr indent="-228600" lvl="0" marL="342900" rtl="0" algn="l">
              <a:spcBef>
                <a:spcPts val="228"/>
              </a:spcBef>
              <a:spcAft>
                <a:spcPts val="0"/>
              </a:spcAft>
              <a:buSzPct val="100000"/>
              <a:buChar char="•"/>
            </a:pPr>
            <a:r>
              <a:rPr b="1" lang="ru-RU">
                <a:solidFill>
                  <a:schemeClr val="dk1"/>
                </a:solidFill>
              </a:rPr>
              <a:t> Электронная почта	(+533) 2-67-45</a:t>
            </a:r>
            <a:endParaRPr/>
          </a:p>
          <a:p>
            <a:pPr indent="-228600" lvl="0" marL="342900" rtl="0" algn="l">
              <a:spcBef>
                <a:spcPts val="228"/>
              </a:spcBef>
              <a:spcAft>
                <a:spcPts val="0"/>
              </a:spcAft>
              <a:buSzPct val="100000"/>
              <a:buChar char="•"/>
            </a:pPr>
            <a:r>
              <a:rPr b="1" lang="ru-RU">
                <a:solidFill>
                  <a:schemeClr val="dk1"/>
                </a:solidFill>
              </a:rPr>
              <a:t>(+533) 2-78-96</a:t>
            </a:r>
            <a:endParaRPr/>
          </a:p>
          <a:p>
            <a:pPr indent="-228600" lvl="0" marL="342900" rtl="0" algn="l">
              <a:spcBef>
                <a:spcPts val="228"/>
              </a:spcBef>
              <a:spcAft>
                <a:spcPts val="0"/>
              </a:spcAft>
              <a:buSzPct val="100000"/>
              <a:buChar char="•"/>
            </a:pPr>
            <a:r>
              <a:rPr b="1" lang="ru-RU">
                <a:solidFill>
                  <a:schemeClr val="dk1"/>
                </a:solidFill>
              </a:rPr>
              <a:t>minagro@ecology-pmr.org</a:t>
            </a:r>
            <a:endParaRPr/>
          </a:p>
          <a:p>
            <a:pPr indent="-228600" lvl="0" marL="342900" rtl="0" algn="l">
              <a:spcBef>
                <a:spcPts val="228"/>
              </a:spcBef>
              <a:spcAft>
                <a:spcPts val="0"/>
              </a:spcAft>
              <a:buSzPct val="100000"/>
              <a:buChar char="•"/>
            </a:pPr>
            <a:r>
              <a:rPr b="1" lang="ru-RU">
                <a:solidFill>
                  <a:schemeClr val="dk1"/>
                </a:solidFill>
              </a:rPr>
              <a:t>minsh.pmr@gmail.com</a:t>
            </a:r>
            <a:endParaRPr/>
          </a:p>
          <a:p>
            <a:pPr indent="-156210" lvl="0" marL="342900" rtl="0" algn="l">
              <a:spcBef>
                <a:spcPts val="228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156210" lvl="0" marL="342900" rtl="0" algn="l">
              <a:spcBef>
                <a:spcPts val="228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/>
          <p:nvPr>
            <p:ph type="title"/>
          </p:nvPr>
        </p:nvSpPr>
        <p:spPr>
          <a:xfrm>
            <a:off x="426128" y="692697"/>
            <a:ext cx="8260672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ook Antiqua"/>
              <a:buNone/>
            </a:pPr>
            <a:r>
              <a:rPr i="1" lang="ru-RU" sz="3100">
                <a:solidFill>
                  <a:schemeClr val="dk1"/>
                </a:solidFill>
              </a:rPr>
              <a:t>ВОЛОНТЕРСКАЯ РАБОТА В ОБЛАСТИ ОХРАНЫ ОКРУЖАЮЩЕЙ СРЕДЫ</a:t>
            </a:r>
            <a:br>
              <a:rPr lang="ru-RU"/>
            </a:br>
            <a:endParaRPr/>
          </a:p>
        </p:txBody>
      </p:sp>
      <p:sp>
        <p:nvSpPr>
          <p:cNvPr id="163" name="Google Shape;163;p8"/>
          <p:cNvSpPr txBox="1"/>
          <p:nvPr>
            <p:ph idx="1" type="body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114300" rtl="0" algn="ctr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ru-RU">
                <a:solidFill>
                  <a:schemeClr val="dk1"/>
                </a:solidFill>
              </a:rPr>
              <a:t>Люди, которые хотят участвовать в волонтерской деятельности, могут иметь очень разные мотивы, и это некоторые из них:</a:t>
            </a:r>
            <a:endParaRPr/>
          </a:p>
          <a:p>
            <a:pPr indent="-228600" lvl="0" marL="342900" rtl="0" algn="l">
              <a:spcBef>
                <a:spcPts val="372"/>
              </a:spcBef>
              <a:spcAft>
                <a:spcPts val="0"/>
              </a:spcAft>
              <a:buSzPct val="100000"/>
              <a:buChar char="•"/>
            </a:pPr>
            <a:r>
              <a:rPr lang="ru-RU">
                <a:solidFill>
                  <a:schemeClr val="dk1"/>
                </a:solidFill>
              </a:rPr>
              <a:t>* Желание участвовать в решении проблем сообщества;</a:t>
            </a:r>
            <a:endParaRPr/>
          </a:p>
          <a:p>
            <a:pPr indent="-228600" lvl="0" marL="342900" rtl="0" algn="l">
              <a:spcBef>
                <a:spcPts val="372"/>
              </a:spcBef>
              <a:spcAft>
                <a:spcPts val="0"/>
              </a:spcAft>
              <a:buSzPct val="100000"/>
              <a:buChar char="•"/>
            </a:pPr>
            <a:r>
              <a:rPr lang="ru-RU">
                <a:solidFill>
                  <a:schemeClr val="dk1"/>
                </a:solidFill>
              </a:rPr>
              <a:t>* Приобретение / поддержание определенных навыков;</a:t>
            </a:r>
            <a:endParaRPr/>
          </a:p>
          <a:p>
            <a:pPr indent="-228600" lvl="0" marL="342900" rtl="0" algn="l">
              <a:spcBef>
                <a:spcPts val="372"/>
              </a:spcBef>
              <a:spcAft>
                <a:spcPts val="0"/>
              </a:spcAft>
              <a:buSzPct val="100000"/>
              <a:buChar char="•"/>
            </a:pPr>
            <a:r>
              <a:rPr lang="ru-RU">
                <a:solidFill>
                  <a:schemeClr val="dk1"/>
                </a:solidFill>
              </a:rPr>
              <a:t>* Чтобы получить опыт работы;</a:t>
            </a:r>
            <a:endParaRPr/>
          </a:p>
          <a:p>
            <a:pPr indent="-228600" lvl="0" marL="342900" rtl="0" algn="l">
              <a:spcBef>
                <a:spcPts val="372"/>
              </a:spcBef>
              <a:spcAft>
                <a:spcPts val="0"/>
              </a:spcAft>
              <a:buSzPct val="100000"/>
              <a:buChar char="•"/>
            </a:pPr>
            <a:r>
              <a:rPr lang="ru-RU">
                <a:solidFill>
                  <a:schemeClr val="dk1"/>
                </a:solidFill>
              </a:rPr>
              <a:t>* Желание выйти из дома;</a:t>
            </a:r>
            <a:endParaRPr/>
          </a:p>
          <a:p>
            <a:pPr indent="-228600" lvl="0" marL="342900" rtl="0" algn="l">
              <a:spcBef>
                <a:spcPts val="372"/>
              </a:spcBef>
              <a:spcAft>
                <a:spcPts val="0"/>
              </a:spcAft>
              <a:buSzPct val="100000"/>
              <a:buChar char="•"/>
            </a:pPr>
            <a:r>
              <a:rPr lang="ru-RU">
                <a:solidFill>
                  <a:schemeClr val="dk1"/>
                </a:solidFill>
              </a:rPr>
              <a:t>* Желание завести новых друзей;</a:t>
            </a:r>
            <a:endParaRPr/>
          </a:p>
          <a:p>
            <a:pPr indent="-228600" lvl="0" marL="342900" rtl="0" algn="l">
              <a:spcBef>
                <a:spcPts val="372"/>
              </a:spcBef>
              <a:spcAft>
                <a:spcPts val="0"/>
              </a:spcAft>
              <a:buSzPct val="100000"/>
              <a:buChar char="•"/>
            </a:pPr>
            <a:r>
              <a:rPr lang="ru-RU">
                <a:solidFill>
                  <a:schemeClr val="dk1"/>
                </a:solidFill>
              </a:rPr>
              <a:t>* Желание работы с определенной группой бенефициаров;</a:t>
            </a:r>
            <a:endParaRPr/>
          </a:p>
          <a:p>
            <a:pPr indent="-228600" lvl="0" marL="342900" rtl="0" algn="l">
              <a:spcBef>
                <a:spcPts val="372"/>
              </a:spcBef>
              <a:spcAft>
                <a:spcPts val="0"/>
              </a:spcAft>
              <a:buSzPct val="100000"/>
              <a:buChar char="•"/>
            </a:pPr>
            <a:r>
              <a:rPr lang="ru-RU">
                <a:solidFill>
                  <a:schemeClr val="dk1"/>
                </a:solidFill>
              </a:rPr>
              <a:t>* Быть ответственным за что-то и за что-то;</a:t>
            </a:r>
            <a:endParaRPr/>
          </a:p>
          <a:p>
            <a:pPr indent="-228600" lvl="0" marL="342900" rtl="0" algn="l">
              <a:spcBef>
                <a:spcPts val="372"/>
              </a:spcBef>
              <a:spcAft>
                <a:spcPts val="0"/>
              </a:spcAft>
              <a:buSzPct val="100000"/>
              <a:buChar char="•"/>
            </a:pPr>
            <a:r>
              <a:rPr lang="ru-RU">
                <a:solidFill>
                  <a:schemeClr val="dk1"/>
                </a:solidFill>
              </a:rPr>
              <a:t>* Быть частью группы или команды;</a:t>
            </a:r>
            <a:endParaRPr/>
          </a:p>
          <a:p>
            <a:pPr indent="-228600" lvl="0" marL="342900" rtl="0" algn="l">
              <a:spcBef>
                <a:spcPts val="372"/>
              </a:spcBef>
              <a:spcAft>
                <a:spcPts val="0"/>
              </a:spcAft>
              <a:buSzPct val="100000"/>
              <a:buChar char="•"/>
            </a:pPr>
            <a:r>
              <a:rPr lang="ru-RU">
                <a:solidFill>
                  <a:schemeClr val="dk1"/>
                </a:solidFill>
              </a:rPr>
              <a:t>* Встретиться с важными членами сообщества;</a:t>
            </a:r>
            <a:endParaRPr/>
          </a:p>
          <a:p>
            <a:pPr indent="-228600" lvl="0" marL="342900" rtl="0" algn="l">
              <a:spcBef>
                <a:spcPts val="372"/>
              </a:spcBef>
              <a:spcAft>
                <a:spcPts val="0"/>
              </a:spcAft>
              <a:buSzPct val="100000"/>
              <a:buChar char="•"/>
            </a:pPr>
            <a:r>
              <a:rPr lang="ru-RU">
                <a:solidFill>
                  <a:schemeClr val="dk1"/>
                </a:solidFill>
              </a:rPr>
              <a:t>* Для получения признания от сообщества;</a:t>
            </a:r>
            <a:endParaRPr/>
          </a:p>
          <a:p>
            <a:pPr indent="-228600" lvl="0" marL="342900" rtl="0" algn="l">
              <a:spcBef>
                <a:spcPts val="372"/>
              </a:spcBef>
              <a:spcAft>
                <a:spcPts val="0"/>
              </a:spcAft>
              <a:buSzPct val="100000"/>
              <a:buChar char="•"/>
            </a:pPr>
            <a:r>
              <a:rPr lang="ru-RU">
                <a:solidFill>
                  <a:schemeClr val="dk1"/>
                </a:solidFill>
              </a:rPr>
              <a:t>* Чтобы выделиться на работе и многое другое что может мотивировать добровольца.</a:t>
            </a:r>
            <a:endParaRPr/>
          </a:p>
          <a:p>
            <a:pPr indent="-110490" lvl="0" marL="342900" rtl="0" algn="l">
              <a:spcBef>
                <a:spcPts val="372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Арника проект 2021\посадки\ягорлык посадка, маршрут 17.10.2021\DSC_0365.JPG" id="168" name="Google Shape;16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0914" y="3233719"/>
            <a:ext cx="5472608" cy="362428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/>
          <p:cNvSpPr txBox="1"/>
          <p:nvPr>
            <p:ph type="title"/>
          </p:nvPr>
        </p:nvSpPr>
        <p:spPr>
          <a:xfrm>
            <a:off x="426128" y="408373"/>
            <a:ext cx="8260672" cy="4283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None/>
            </a:pPr>
            <a:r>
              <a:rPr b="1" lang="ru-RU" sz="2000">
                <a:solidFill>
                  <a:schemeClr val="dk1"/>
                </a:solidFill>
              </a:rPr>
              <a:t>ПОСАДКА ДЕРЕВЬЕВ 17.102021 Г. В ЗАПОВЕДНИКЕ «ЯГОРЛЫК», УРОЧИЩЕ «БАЛТА»</a:t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descr="E:\Арника проект 2021\посадки\ягорлык посадка, маршрут 17.10.2021\DSC_0359.JPG" id="170" name="Google Shape;17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536" y="1412776"/>
            <a:ext cx="2481480" cy="3747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Арника проект 2021\посадки\ягорлык посадка, маршрут 17.10.2021\DSC_0361.JPG" id="171" name="Google Shape;17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01315" y="1772816"/>
            <a:ext cx="3962239" cy="2623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9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15816" y="908720"/>
            <a:ext cx="3529814" cy="2337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Аптека">
  <a:themeElements>
    <a:clrScheme name="Аптека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2021-12-03T23:08:34Z</dcterms:created>
  <dc:creator>A Roman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1593755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