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1.jpg" ContentType="image/gif"/>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0"/>
  </p:notesMasterIdLst>
  <p:sldIdLst>
    <p:sldId id="256" r:id="rId2"/>
    <p:sldId id="275" r:id="rId3"/>
    <p:sldId id="274" r:id="rId4"/>
    <p:sldId id="278" r:id="rId5"/>
    <p:sldId id="260" r:id="rId6"/>
    <p:sldId id="257" r:id="rId7"/>
    <p:sldId id="264" r:id="rId8"/>
    <p:sldId id="276" r:id="rId9"/>
    <p:sldId id="277" r:id="rId10"/>
    <p:sldId id="261" r:id="rId11"/>
    <p:sldId id="269" r:id="rId12"/>
    <p:sldId id="266" r:id="rId13"/>
    <p:sldId id="265" r:id="rId14"/>
    <p:sldId id="263" r:id="rId15"/>
    <p:sldId id="271" r:id="rId16"/>
    <p:sldId id="272" r:id="rId17"/>
    <p:sldId id="268"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2114"/>
  </p:normalViewPr>
  <p:slideViewPr>
    <p:cSldViewPr snapToGrid="0">
      <p:cViewPr varScale="1">
        <p:scale>
          <a:sx n="67" d="100"/>
          <a:sy n="67" d="100"/>
        </p:scale>
        <p:origin x="1296" y="48"/>
      </p:cViewPr>
      <p:guideLst/>
    </p:cSldViewPr>
  </p:slideViewPr>
  <p:notesTextViewPr>
    <p:cViewPr>
      <p:scale>
        <a:sx n="1" d="1"/>
        <a:sy n="1" d="1"/>
      </p:scale>
      <p:origin x="0" y="0"/>
    </p:cViewPr>
  </p:notesTextViewPr>
  <p:sorterViewPr>
    <p:cViewPr>
      <p:scale>
        <a:sx n="100" d="100"/>
        <a:sy n="100" d="100"/>
      </p:scale>
      <p:origin x="0" y="-9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1EDCA-1996-4DC4-B507-DB186F4703C4}" type="datetimeFigureOut">
              <a:rPr lang="en-US" smtClean="0"/>
              <a:t>4/9/2021</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AF900-F304-4A95-9384-85060F9B722A}" type="slidenum">
              <a:rPr lang="en-US" smtClean="0"/>
              <a:t>‹#›</a:t>
            </a:fld>
            <a:endParaRPr lang="en-US"/>
          </a:p>
        </p:txBody>
      </p:sp>
    </p:spTree>
    <p:extLst>
      <p:ext uri="{BB962C8B-B14F-4D97-AF65-F5344CB8AC3E}">
        <p14:creationId xmlns:p14="http://schemas.microsoft.com/office/powerpoint/2010/main" val="369853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eksemplificeret så</a:t>
            </a:r>
            <a:r>
              <a:rPr lang="da-DK" baseline="0" dirty="0"/>
              <a:t> fint i forhold til kosmetik</a:t>
            </a:r>
          </a:p>
          <a:p>
            <a:endParaRPr lang="da-DK" baseline="0" dirty="0"/>
          </a:p>
          <a:p>
            <a:r>
              <a:rPr lang="da-DK" baseline="0" dirty="0"/>
              <a:t>Hvor du i løbet af en dag bruger rigtig mange forskellige typer af plejeprodukter, der hver især kan indeholde forskellige kemikalier, så hvad der måske starter med at være på den sikre side om morgenen ender oppe i det røde risikofelt sidst på aftenen efter festen….</a:t>
            </a:r>
          </a:p>
          <a:p>
            <a:endParaRPr lang="da-DK" baseline="0" dirty="0"/>
          </a:p>
          <a:p>
            <a:r>
              <a:rPr lang="da-DK" baseline="0" dirty="0"/>
              <a:t>Og sådan gælder det for alle de kilder der er til kemikalier – udover kosmetik og plejeprodukter. </a:t>
            </a:r>
            <a:endParaRPr lang="da-DK" dirty="0"/>
          </a:p>
        </p:txBody>
      </p:sp>
      <p:sp>
        <p:nvSpPr>
          <p:cNvPr id="4" name="Pladsholder til diasnummer 3"/>
          <p:cNvSpPr>
            <a:spLocks noGrp="1"/>
          </p:cNvSpPr>
          <p:nvPr>
            <p:ph type="sldNum" sz="quarter" idx="10"/>
          </p:nvPr>
        </p:nvSpPr>
        <p:spPr/>
        <p:txBody>
          <a:bodyPr/>
          <a:lstStyle/>
          <a:p>
            <a:fld id="{FEC111B0-4A49-41DD-91C8-739E41126F96}" type="slidenum">
              <a:rPr lang="da-DK" smtClean="0"/>
              <a:pPr/>
              <a:t>9</a:t>
            </a:fld>
            <a:endParaRPr lang="da-DK"/>
          </a:p>
        </p:txBody>
      </p:sp>
    </p:spTree>
    <p:extLst>
      <p:ext uri="{BB962C8B-B14F-4D97-AF65-F5344CB8AC3E}">
        <p14:creationId xmlns:p14="http://schemas.microsoft.com/office/powerpoint/2010/main" val="52144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EC111B0-4A49-41DD-91C8-739E41126F96}" type="slidenum">
              <a:rPr lang="da-DK" smtClean="0"/>
              <a:pPr/>
              <a:t>15</a:t>
            </a:fld>
            <a:endParaRPr lang="da-DK" dirty="0"/>
          </a:p>
        </p:txBody>
      </p:sp>
    </p:spTree>
    <p:extLst>
      <p:ext uri="{BB962C8B-B14F-4D97-AF65-F5344CB8AC3E}">
        <p14:creationId xmlns:p14="http://schemas.microsoft.com/office/powerpoint/2010/main" val="103775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904AF900-F304-4A95-9384-85060F9B722A}" type="slidenum">
              <a:rPr lang="en-US" smtClean="0"/>
              <a:t>18</a:t>
            </a:fld>
            <a:endParaRPr lang="en-US"/>
          </a:p>
        </p:txBody>
      </p:sp>
    </p:spTree>
    <p:extLst>
      <p:ext uri="{BB962C8B-B14F-4D97-AF65-F5344CB8AC3E}">
        <p14:creationId xmlns:p14="http://schemas.microsoft.com/office/powerpoint/2010/main" val="2688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946174D-E006-4D83-8D7B-88F142E7F7A6}" type="datetimeFigureOut">
              <a:rPr lang="en-US" smtClean="0"/>
              <a:t>4/9/2021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C2D27F-B714-4B8F-9BCE-B8346CF3134C}"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74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946174D-E006-4D83-8D7B-88F142E7F7A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2D27F-B714-4B8F-9BCE-B8346CF3134C}" type="slidenum">
              <a:rPr lang="en-US" smtClean="0"/>
              <a:t>‹#›</a:t>
            </a:fld>
            <a:endParaRPr lang="en-US"/>
          </a:p>
        </p:txBody>
      </p:sp>
    </p:spTree>
    <p:extLst>
      <p:ext uri="{BB962C8B-B14F-4D97-AF65-F5344CB8AC3E}">
        <p14:creationId xmlns:p14="http://schemas.microsoft.com/office/powerpoint/2010/main" val="7747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946174D-E006-4D83-8D7B-88F142E7F7A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2D27F-B714-4B8F-9BCE-B8346CF3134C}" type="slidenum">
              <a:rPr lang="en-US" smtClean="0"/>
              <a:t>‹#›</a:t>
            </a:fld>
            <a:endParaRPr lang="en-US"/>
          </a:p>
        </p:txBody>
      </p:sp>
    </p:spTree>
    <p:extLst>
      <p:ext uri="{BB962C8B-B14F-4D97-AF65-F5344CB8AC3E}">
        <p14:creationId xmlns:p14="http://schemas.microsoft.com/office/powerpoint/2010/main" val="739310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eaker Hvid 1 Stor tekstboks">
    <p:bg>
      <p:bgPr>
        <a:solidFill>
          <a:srgbClr val="3EAD38"/>
        </a:solidFill>
        <a:effectLst/>
      </p:bgPr>
    </p:bg>
    <p:spTree>
      <p:nvGrpSpPr>
        <p:cNvPr id="1" name=""/>
        <p:cNvGrpSpPr/>
        <p:nvPr/>
      </p:nvGrpSpPr>
      <p:grpSpPr>
        <a:xfrm>
          <a:off x="0" y="0"/>
          <a:ext cx="0" cy="0"/>
          <a:chOff x="0" y="0"/>
          <a:chExt cx="0" cy="0"/>
        </a:xfrm>
      </p:grpSpPr>
      <p:sp>
        <p:nvSpPr>
          <p:cNvPr id="15" name="Pladsholder til tekst 14"/>
          <p:cNvSpPr>
            <a:spLocks noGrp="1"/>
          </p:cNvSpPr>
          <p:nvPr>
            <p:ph type="body" sz="quarter" idx="10" hasCustomPrompt="1"/>
          </p:nvPr>
        </p:nvSpPr>
        <p:spPr>
          <a:xfrm>
            <a:off x="479376" y="764704"/>
            <a:ext cx="11233248" cy="5328592"/>
          </a:xfrm>
        </p:spPr>
        <p:txBody>
          <a:bodyPr anchor="ctr" anchorCtr="1">
            <a:normAutofit/>
          </a:bodyPr>
          <a:lstStyle>
            <a:lvl1pPr marL="0" indent="0" algn="ctr">
              <a:buNone/>
              <a:defRPr sz="4200" b="0">
                <a:latin typeface="Georgia" pitchFamily="18" charset="0"/>
              </a:defRPr>
            </a:lvl1pPr>
          </a:lstStyle>
          <a:p>
            <a:pPr lvl="0"/>
            <a:r>
              <a:rPr lang="da-DK" dirty="0"/>
              <a:t>Indtast tekst</a:t>
            </a:r>
          </a:p>
        </p:txBody>
      </p:sp>
      <p:sp>
        <p:nvSpPr>
          <p:cNvPr id="5" name="Pladsholder til dato 3"/>
          <p:cNvSpPr>
            <a:spLocks noGrp="1"/>
          </p:cNvSpPr>
          <p:nvPr>
            <p:ph type="dt" sz="half" idx="2"/>
          </p:nvPr>
        </p:nvSpPr>
        <p:spPr>
          <a:xfrm>
            <a:off x="6122065" y="187200"/>
            <a:ext cx="2544000" cy="288000"/>
          </a:xfrm>
          <a:prstGeom prst="rect">
            <a:avLst/>
          </a:prstGeom>
        </p:spPr>
        <p:txBody>
          <a:bodyPr vert="horz" lIns="0" tIns="45720" rIns="0" bIns="45720" rtlCol="0" anchor="ctr"/>
          <a:lstStyle>
            <a:lvl1pPr algn="l">
              <a:defRPr sz="800" b="1">
                <a:solidFill>
                  <a:schemeClr val="tx1">
                    <a:tint val="75000"/>
                  </a:schemeClr>
                </a:solidFill>
                <a:latin typeface="Helvetica" pitchFamily="2" charset="0"/>
              </a:defRPr>
            </a:lvl1pPr>
          </a:lstStyle>
          <a:p>
            <a:r>
              <a:rPr lang="da-DK" dirty="0"/>
              <a:t>dato</a:t>
            </a:r>
          </a:p>
        </p:txBody>
      </p:sp>
      <p:sp>
        <p:nvSpPr>
          <p:cNvPr id="6" name="Pladsholder til sidefod 4"/>
          <p:cNvSpPr>
            <a:spLocks noGrp="1"/>
          </p:cNvSpPr>
          <p:nvPr>
            <p:ph type="ftr" sz="quarter" idx="3"/>
          </p:nvPr>
        </p:nvSpPr>
        <p:spPr>
          <a:xfrm>
            <a:off x="3526223" y="187200"/>
            <a:ext cx="2544000" cy="288000"/>
          </a:xfrm>
          <a:prstGeom prst="rect">
            <a:avLst/>
          </a:prstGeom>
        </p:spPr>
        <p:txBody>
          <a:bodyPr vert="horz" lIns="0" tIns="45720" rIns="0" bIns="45720" rtlCol="0" anchor="ctr"/>
          <a:lstStyle>
            <a:lvl1pPr algn="r">
              <a:defRPr sz="800">
                <a:solidFill>
                  <a:schemeClr val="tx1">
                    <a:tint val="75000"/>
                  </a:schemeClr>
                </a:solidFill>
                <a:latin typeface="Georgia" pitchFamily="18" charset="0"/>
              </a:defRPr>
            </a:lvl1pPr>
          </a:lstStyle>
          <a:p>
            <a:r>
              <a:rPr lang="da-DK" dirty="0"/>
              <a:t>Sidehoved tekst /</a:t>
            </a:r>
          </a:p>
        </p:txBody>
      </p:sp>
    </p:spTree>
    <p:extLst>
      <p:ext uri="{BB962C8B-B14F-4D97-AF65-F5344CB8AC3E}">
        <p14:creationId xmlns:p14="http://schemas.microsoft.com/office/powerpoint/2010/main" val="30423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946174D-E006-4D83-8D7B-88F142E7F7A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2D27F-B714-4B8F-9BCE-B8346CF3134C}" type="slidenum">
              <a:rPr lang="en-US" smtClean="0"/>
              <a:t>‹#›</a:t>
            </a:fld>
            <a:endParaRPr lang="en-US"/>
          </a:p>
        </p:txBody>
      </p:sp>
    </p:spTree>
    <p:extLst>
      <p:ext uri="{BB962C8B-B14F-4D97-AF65-F5344CB8AC3E}">
        <p14:creationId xmlns:p14="http://schemas.microsoft.com/office/powerpoint/2010/main" val="39970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cs-CZ"/>
              <a:t>Kliknutím lze upravit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C946174D-E006-4D83-8D7B-88F142E7F7A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2D27F-B714-4B8F-9BCE-B8346CF3134C}"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69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946174D-E006-4D83-8D7B-88F142E7F7A6}"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2D27F-B714-4B8F-9BCE-B8346CF3134C}" type="slidenum">
              <a:rPr lang="en-US" smtClean="0"/>
              <a:t>‹#›</a:t>
            </a:fld>
            <a:endParaRPr lang="en-US"/>
          </a:p>
        </p:txBody>
      </p:sp>
    </p:spTree>
    <p:extLst>
      <p:ext uri="{BB962C8B-B14F-4D97-AF65-F5344CB8AC3E}">
        <p14:creationId xmlns:p14="http://schemas.microsoft.com/office/powerpoint/2010/main" val="321141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946174D-E006-4D83-8D7B-88F142E7F7A6}"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2D27F-B714-4B8F-9BCE-B8346CF3134C}" type="slidenum">
              <a:rPr lang="en-US" smtClean="0"/>
              <a:t>‹#›</a:t>
            </a:fld>
            <a:endParaRPr lang="en-US"/>
          </a:p>
        </p:txBody>
      </p:sp>
    </p:spTree>
    <p:extLst>
      <p:ext uri="{BB962C8B-B14F-4D97-AF65-F5344CB8AC3E}">
        <p14:creationId xmlns:p14="http://schemas.microsoft.com/office/powerpoint/2010/main" val="394956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946174D-E006-4D83-8D7B-88F142E7F7A6}"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2D27F-B714-4B8F-9BCE-B8346CF3134C}" type="slidenum">
              <a:rPr lang="en-US" smtClean="0"/>
              <a:t>‹#›</a:t>
            </a:fld>
            <a:endParaRPr lang="en-US"/>
          </a:p>
        </p:txBody>
      </p:sp>
    </p:spTree>
    <p:extLst>
      <p:ext uri="{BB962C8B-B14F-4D97-AF65-F5344CB8AC3E}">
        <p14:creationId xmlns:p14="http://schemas.microsoft.com/office/powerpoint/2010/main" val="325564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6174D-E006-4D83-8D7B-88F142E7F7A6}"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2D27F-B714-4B8F-9BCE-B8346CF3134C}" type="slidenum">
              <a:rPr lang="en-US" smtClean="0"/>
              <a:t>‹#›</a:t>
            </a:fld>
            <a:endParaRPr lang="en-US"/>
          </a:p>
        </p:txBody>
      </p:sp>
    </p:spTree>
    <p:extLst>
      <p:ext uri="{BB962C8B-B14F-4D97-AF65-F5344CB8AC3E}">
        <p14:creationId xmlns:p14="http://schemas.microsoft.com/office/powerpoint/2010/main" val="285653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C946174D-E006-4D83-8D7B-88F142E7F7A6}"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2D27F-B714-4B8F-9BCE-B8346CF3134C}" type="slidenum">
              <a:rPr lang="en-US" smtClean="0"/>
              <a:t>‹#›</a:t>
            </a:fld>
            <a:endParaRPr lang="en-US"/>
          </a:p>
        </p:txBody>
      </p:sp>
    </p:spTree>
    <p:extLst>
      <p:ext uri="{BB962C8B-B14F-4D97-AF65-F5344CB8AC3E}">
        <p14:creationId xmlns:p14="http://schemas.microsoft.com/office/powerpoint/2010/main" val="198837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C946174D-E006-4D83-8D7B-88F142E7F7A6}"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2D27F-B714-4B8F-9BCE-B8346CF3134C}" type="slidenum">
              <a:rPr lang="en-US" smtClean="0"/>
              <a:t>‹#›</a:t>
            </a:fld>
            <a:endParaRPr lang="en-US"/>
          </a:p>
        </p:txBody>
      </p:sp>
    </p:spTree>
    <p:extLst>
      <p:ext uri="{BB962C8B-B14F-4D97-AF65-F5344CB8AC3E}">
        <p14:creationId xmlns:p14="http://schemas.microsoft.com/office/powerpoint/2010/main" val="120654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946174D-E006-4D83-8D7B-88F142E7F7A6}" type="datetimeFigureOut">
              <a:rPr lang="en-US" smtClean="0"/>
              <a:t>4/9/2021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1C2D27F-B714-4B8F-9BCE-B8346CF3134C}" type="slidenum">
              <a:rPr lang="en-US" smtClean="0"/>
              <a:t>‹#›</a:t>
            </a:fld>
            <a:endParaRPr lang="en-US"/>
          </a:p>
        </p:txBody>
      </p:sp>
    </p:spTree>
    <p:extLst>
      <p:ext uri="{BB962C8B-B14F-4D97-AF65-F5344CB8AC3E}">
        <p14:creationId xmlns:p14="http://schemas.microsoft.com/office/powerpoint/2010/main" val="70586371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18.xml.rels><?xml version="1.0" encoding="UTF-8" standalone="yes"?>
<Relationships xmlns="http://schemas.openxmlformats.org/package/2006/relationships"><Relationship Id="rId3" Type="http://schemas.openxmlformats.org/officeDocument/2006/relationships/hyperlink" Target="mailto:Karolina.brabcova@arnika.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0.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pn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jpeg"/><Relationship Id="rId5" Type="http://schemas.openxmlformats.org/officeDocument/2006/relationships/image" Target="../media/image5.jpg"/><Relationship Id="rId15" Type="http://schemas.openxmlformats.org/officeDocument/2006/relationships/image" Target="../media/image15.jpe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g"/><Relationship Id="rId27"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hyperlink" Target="http://www.edlist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09980" y="882376"/>
            <a:ext cx="9966960" cy="2659966"/>
          </a:xfrm>
        </p:spPr>
        <p:txBody>
          <a:bodyPr>
            <a:normAutofit/>
          </a:bodyPr>
          <a:lstStyle/>
          <a:p>
            <a:r>
              <a:rPr lang="en-US" sz="4000" b="1" dirty="0" err="1"/>
              <a:t>Alergeny</a:t>
            </a:r>
            <a:r>
              <a:rPr lang="en-US" sz="4000" b="1" dirty="0"/>
              <a:t> </a:t>
            </a:r>
            <a:r>
              <a:rPr lang="en-US" sz="4000" dirty="0"/>
              <a:t>a </a:t>
            </a:r>
            <a:r>
              <a:rPr lang="en-US" sz="4000" dirty="0" err="1"/>
              <a:t>hormonální</a:t>
            </a:r>
            <a:r>
              <a:rPr lang="en-US" sz="4000" dirty="0"/>
              <a:t> </a:t>
            </a:r>
            <a:r>
              <a:rPr lang="en-US" sz="4000" dirty="0" err="1"/>
              <a:t>disruptory</a:t>
            </a:r>
            <a:r>
              <a:rPr lang="en-US" sz="4000" dirty="0"/>
              <a:t> v </a:t>
            </a:r>
            <a:r>
              <a:rPr lang="en-US" sz="4000" dirty="0" err="1"/>
              <a:t>kosmetice</a:t>
            </a:r>
            <a:r>
              <a:rPr lang="en-US" sz="4000" dirty="0"/>
              <a:t> </a:t>
            </a:r>
            <a:r>
              <a:rPr lang="en-US" sz="4000" b="1" dirty="0" err="1"/>
              <a:t>na</a:t>
            </a:r>
            <a:r>
              <a:rPr lang="en-US" sz="4000" b="1" dirty="0"/>
              <a:t> </a:t>
            </a:r>
            <a:r>
              <a:rPr lang="en-US" sz="4000" b="1" dirty="0" err="1"/>
              <a:t>českém</a:t>
            </a:r>
            <a:r>
              <a:rPr lang="en-US" sz="4000" b="1" dirty="0"/>
              <a:t> </a:t>
            </a:r>
            <a:r>
              <a:rPr lang="en-US" sz="4000" b="1" dirty="0" err="1"/>
              <a:t>trhu</a:t>
            </a:r>
            <a:endParaRPr lang="en-US" sz="4000" dirty="0"/>
          </a:p>
        </p:txBody>
      </p:sp>
      <p:sp>
        <p:nvSpPr>
          <p:cNvPr id="3" name="Podnadpis 2"/>
          <p:cNvSpPr>
            <a:spLocks noGrp="1"/>
          </p:cNvSpPr>
          <p:nvPr>
            <p:ph type="subTitle" idx="1"/>
          </p:nvPr>
        </p:nvSpPr>
        <p:spPr>
          <a:xfrm>
            <a:off x="1712070" y="4299439"/>
            <a:ext cx="8767860" cy="1388165"/>
          </a:xfrm>
        </p:spPr>
        <p:txBody>
          <a:bodyPr/>
          <a:lstStyle/>
          <a:p>
            <a:r>
              <a:rPr lang="cs-CZ" dirty="0"/>
              <a:t>Tisková konference 14. 4. 2021</a:t>
            </a:r>
          </a:p>
          <a:p>
            <a:r>
              <a:rPr lang="cs-CZ" dirty="0"/>
              <a:t>Arnika – Program Toxické látky a odpady</a:t>
            </a:r>
            <a:endParaRPr lang="en-US" dirty="0"/>
          </a:p>
        </p:txBody>
      </p:sp>
      <p:pic>
        <p:nvPicPr>
          <p:cNvPr id="6" name="Obrázek 5">
            <a:extLst>
              <a:ext uri="{FF2B5EF4-FFF2-40B4-BE49-F238E27FC236}">
                <a16:creationId xmlns:a16="http://schemas.microsoft.com/office/drawing/2014/main" xmlns="" id="{BB71004C-B878-6845-B08C-B71BFC55F6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6610" y="125279"/>
            <a:ext cx="2458780" cy="2458780"/>
          </a:xfrm>
          <a:prstGeom prst="rect">
            <a:avLst/>
          </a:prstGeom>
        </p:spPr>
      </p:pic>
    </p:spTree>
    <p:extLst>
      <p:ext uri="{BB962C8B-B14F-4D97-AF65-F5344CB8AC3E}">
        <p14:creationId xmlns:p14="http://schemas.microsoft.com/office/powerpoint/2010/main" val="2317723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9053" y="0"/>
            <a:ext cx="10515600" cy="1325563"/>
          </a:xfrm>
        </p:spPr>
        <p:txBody>
          <a:bodyPr/>
          <a:lstStyle/>
          <a:p>
            <a:r>
              <a:rPr lang="cs-CZ" dirty="0"/>
              <a:t>Produkty nebezpečné pro životní prostředí</a:t>
            </a:r>
            <a:endParaRPr lang="en-US"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2240" y="1429438"/>
            <a:ext cx="1238250" cy="3333750"/>
          </a:xfr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88735" y="2406469"/>
            <a:ext cx="2269998" cy="5388718"/>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067" y="1669933"/>
            <a:ext cx="2562030" cy="1951526"/>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2596" y="1113751"/>
            <a:ext cx="2217899" cy="5188067"/>
          </a:xfrm>
          <a:prstGeom prst="rect">
            <a:avLst/>
          </a:prstGeom>
        </p:spPr>
      </p:pic>
      <p:pic>
        <p:nvPicPr>
          <p:cNvPr id="9" name="Obrázek 8">
            <a:extLst>
              <a:ext uri="{FF2B5EF4-FFF2-40B4-BE49-F238E27FC236}">
                <a16:creationId xmlns:a16="http://schemas.microsoft.com/office/drawing/2014/main" xmlns="" id="{ADB21B8A-21AF-0B42-9CDC-7296EB7EC556}"/>
              </a:ext>
            </a:extLst>
          </p:cNvPr>
          <p:cNvPicPr>
            <a:picLocks noChangeAspect="1"/>
          </p:cNvPicPr>
          <p:nvPr/>
        </p:nvPicPr>
        <p:blipFill rotWithShape="1">
          <a:blip r:embed="rId6">
            <a:extLst>
              <a:ext uri="{28A0092B-C50C-407E-A947-70E740481C1C}">
                <a14:useLocalDpi xmlns:a14="http://schemas.microsoft.com/office/drawing/2010/main" val="0"/>
              </a:ext>
            </a:extLst>
          </a:blip>
          <a:srcRect l="24935" r="21706"/>
          <a:stretch/>
        </p:blipFill>
        <p:spPr>
          <a:xfrm>
            <a:off x="672728" y="1113751"/>
            <a:ext cx="2061609" cy="4129232"/>
          </a:xfrm>
          <a:prstGeom prst="rect">
            <a:avLst/>
          </a:prstGeom>
        </p:spPr>
      </p:pic>
    </p:spTree>
    <p:extLst>
      <p:ext uri="{BB962C8B-B14F-4D97-AF65-F5344CB8AC3E}">
        <p14:creationId xmlns:p14="http://schemas.microsoft.com/office/powerpoint/2010/main" val="67634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Látky poškozující životní prostředí</a:t>
            </a:r>
            <a:endParaRPr lang="en-US"/>
          </a:p>
        </p:txBody>
      </p:sp>
      <p:sp>
        <p:nvSpPr>
          <p:cNvPr id="3" name="Zástupný symbol pro obsah 2"/>
          <p:cNvSpPr>
            <a:spLocks noGrp="1"/>
          </p:cNvSpPr>
          <p:nvPr>
            <p:ph idx="1"/>
          </p:nvPr>
        </p:nvSpPr>
        <p:spPr/>
        <p:txBody>
          <a:bodyPr/>
          <a:lstStyle/>
          <a:p>
            <a:r>
              <a:rPr lang="cs-CZ" dirty="0"/>
              <a:t>Toxické pro vodní organizmy</a:t>
            </a:r>
          </a:p>
          <a:p>
            <a:r>
              <a:rPr lang="cs-CZ" dirty="0"/>
              <a:t>Perzistentní a </a:t>
            </a:r>
            <a:r>
              <a:rPr lang="cs-CZ" dirty="0" err="1"/>
              <a:t>bioakumulativní</a:t>
            </a:r>
            <a:r>
              <a:rPr lang="cs-CZ" dirty="0"/>
              <a:t> – přetrvávají v přírodě, hromadí se v živých organizmech</a:t>
            </a:r>
          </a:p>
          <a:p>
            <a:r>
              <a:rPr lang="cs-CZ" dirty="0"/>
              <a:t>Např. </a:t>
            </a:r>
            <a:r>
              <a:rPr lang="cs-CZ" dirty="0" err="1"/>
              <a:t>recorcinol</a:t>
            </a:r>
            <a:r>
              <a:rPr lang="cs-CZ" dirty="0"/>
              <a:t> – zabíjí mořské korály</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121" y="3447331"/>
            <a:ext cx="2864569" cy="2864569"/>
          </a:xfrm>
          <a:prstGeom prst="rect">
            <a:avLst/>
          </a:prstGeom>
        </p:spPr>
      </p:pic>
    </p:spTree>
    <p:extLst>
      <p:ext uri="{BB962C8B-B14F-4D97-AF65-F5344CB8AC3E}">
        <p14:creationId xmlns:p14="http://schemas.microsoft.com/office/powerpoint/2010/main" val="326807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Srovnání složení kosmetiky světových značek</a:t>
            </a:r>
            <a:endParaRPr lang="en-US" dirty="0"/>
          </a:p>
        </p:txBody>
      </p:sp>
      <p:sp>
        <p:nvSpPr>
          <p:cNvPr id="3" name="Zástupný symbol pro obsah 2"/>
          <p:cNvSpPr>
            <a:spLocks noGrp="1"/>
          </p:cNvSpPr>
          <p:nvPr>
            <p:ph idx="1"/>
          </p:nvPr>
        </p:nvSpPr>
        <p:spPr/>
        <p:txBody>
          <a:bodyPr/>
          <a:lstStyle/>
          <a:p>
            <a:endParaRPr lang="cs-CZ" dirty="0"/>
          </a:p>
          <a:p>
            <a:endParaRPr lang="cs-CZ" dirty="0"/>
          </a:p>
          <a:p>
            <a:endParaRPr lang="cs-CZ" dirty="0"/>
          </a:p>
          <a:p>
            <a:endParaRPr lang="cs-CZ" dirty="0"/>
          </a:p>
          <a:p>
            <a:r>
              <a:rPr lang="cs-CZ" dirty="0"/>
              <a:t>Iniciovala dánská spotřebitelská organizace – </a:t>
            </a:r>
            <a:r>
              <a:rPr lang="cs-CZ" dirty="0" err="1"/>
              <a:t>Danish</a:t>
            </a:r>
            <a:r>
              <a:rPr lang="cs-CZ" dirty="0"/>
              <a:t> </a:t>
            </a:r>
            <a:r>
              <a:rPr lang="cs-CZ" dirty="0" err="1"/>
              <a:t>Consumer</a:t>
            </a:r>
            <a:r>
              <a:rPr lang="cs-CZ" dirty="0"/>
              <a:t> </a:t>
            </a:r>
            <a:r>
              <a:rPr lang="cs-CZ" dirty="0" err="1"/>
              <a:t>Council</a:t>
            </a:r>
            <a:endParaRPr lang="cs-CZ" dirty="0"/>
          </a:p>
          <a:p>
            <a:r>
              <a:rPr lang="cs-CZ" dirty="0"/>
              <a:t>Z 39 vybraných produktů v ČR nalezeno 26, kde bylo uvedeno složení na obale či na webu u daného výrobku v českých e-</a:t>
            </a:r>
            <a:r>
              <a:rPr lang="cs-CZ" dirty="0" err="1"/>
              <a:t>shopech</a:t>
            </a:r>
            <a:endParaRPr lang="cs-CZ" dirty="0"/>
          </a:p>
          <a:p>
            <a:r>
              <a:rPr lang="cs-CZ" dirty="0"/>
              <a:t>Srovnání se účastnilo organizace z 35 zemí na 5 kontinentech</a:t>
            </a:r>
          </a:p>
          <a:p>
            <a:pPr marL="0" indent="0">
              <a:buNone/>
            </a:pPr>
            <a:endParaRPr lang="cs-CZ" dirty="0"/>
          </a:p>
          <a:p>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7846" y="1825625"/>
            <a:ext cx="3279655" cy="1258827"/>
          </a:xfrm>
          <a:prstGeom prst="rect">
            <a:avLst/>
          </a:prstGeom>
        </p:spPr>
      </p:pic>
    </p:spTree>
    <p:extLst>
      <p:ext uri="{BB962C8B-B14F-4D97-AF65-F5344CB8AC3E}">
        <p14:creationId xmlns:p14="http://schemas.microsoft.com/office/powerpoint/2010/main" val="412870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Ve 32 zemí z 35 – na trhu NIVEA</a:t>
            </a:r>
            <a:endParaRPr lang="en-US"/>
          </a:p>
        </p:txBody>
      </p:sp>
      <p:sp>
        <p:nvSpPr>
          <p:cNvPr id="3" name="Zástupný symbol pro obsah 2"/>
          <p:cNvSpPr>
            <a:spLocks noGrp="1"/>
          </p:cNvSpPr>
          <p:nvPr>
            <p:ph idx="1"/>
          </p:nvPr>
        </p:nvSpPr>
        <p:spPr/>
        <p:txBody>
          <a:bodyPr/>
          <a:lstStyle/>
          <a:p>
            <a:r>
              <a:rPr lang="cs-CZ" dirty="0"/>
              <a:t>Všude hodnocení B, až na Ugandu (hodnocení C)</a:t>
            </a:r>
          </a:p>
          <a:p>
            <a:r>
              <a:rPr lang="cs-CZ"/>
              <a:t>V Africe prodávány kosmetiky pod stejným jménem značky a výrobku s horším složením – obsahují i látky v EU zakázané (parabeny)</a:t>
            </a:r>
            <a:endParaRPr lang="en-US"/>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236" y="3633648"/>
            <a:ext cx="3128897" cy="2383315"/>
          </a:xfrm>
          <a:prstGeom prst="rect">
            <a:avLst/>
          </a:prstGeom>
        </p:spPr>
      </p:pic>
    </p:spTree>
    <p:extLst>
      <p:ext uri="{BB962C8B-B14F-4D97-AF65-F5344CB8AC3E}">
        <p14:creationId xmlns:p14="http://schemas.microsoft.com/office/powerpoint/2010/main" val="226592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Různá složení výrobků ve světě i v Evropě</a:t>
            </a:r>
            <a:endParaRPr lang="en-US"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98" y="1938747"/>
            <a:ext cx="1833001" cy="4351338"/>
          </a:xfrm>
        </p:spPr>
      </p:pic>
      <p:sp>
        <p:nvSpPr>
          <p:cNvPr id="5" name="TextovéPole 4"/>
          <p:cNvSpPr txBox="1"/>
          <p:nvPr/>
        </p:nvSpPr>
        <p:spPr>
          <a:xfrm>
            <a:off x="3535052" y="2130458"/>
            <a:ext cx="7513162" cy="1200329"/>
          </a:xfrm>
          <a:prstGeom prst="rect">
            <a:avLst/>
          </a:prstGeom>
          <a:noFill/>
        </p:spPr>
        <p:txBody>
          <a:bodyPr wrap="square" rtlCol="0">
            <a:spAutoFit/>
          </a:bodyPr>
          <a:lstStyle/>
          <a:p>
            <a:r>
              <a:rPr lang="cs-CZ" sz="2400" dirty="0"/>
              <a:t>Řasenka </a:t>
            </a:r>
            <a:r>
              <a:rPr lang="cs-CZ" sz="2400" dirty="0" err="1"/>
              <a:t>Maybeline</a:t>
            </a:r>
            <a:r>
              <a:rPr lang="cs-CZ" sz="2400" dirty="0"/>
              <a:t> zakoupena ve Španělsku a Švédsku horší kvality než v ČR – obsahovala v EU zakázaný </a:t>
            </a:r>
            <a:r>
              <a:rPr lang="cs-CZ" sz="2400" dirty="0" err="1"/>
              <a:t>isobutylparaben</a:t>
            </a:r>
            <a:r>
              <a:rPr lang="cs-CZ" sz="2400" dirty="0"/>
              <a:t>! </a:t>
            </a:r>
            <a:endParaRPr lang="en-US" sz="2400" dirty="0"/>
          </a:p>
        </p:txBody>
      </p:sp>
    </p:spTree>
    <p:extLst>
      <p:ext uri="{BB962C8B-B14F-4D97-AF65-F5344CB8AC3E}">
        <p14:creationId xmlns:p14="http://schemas.microsoft.com/office/powerpoint/2010/main" val="33850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a:off x="1847528" y="268312"/>
            <a:ext cx="1476164" cy="6367455"/>
          </a:xfrm>
          <a:prstGeom prst="rect">
            <a:avLst/>
          </a:prstGeom>
        </p:spPr>
      </p:pic>
      <p:pic>
        <p:nvPicPr>
          <p:cNvPr id="5" name="Picture 2"/>
          <p:cNvPicPr>
            <a:picLocks noChangeAspect="1" noChangeArrowheads="1"/>
          </p:cNvPicPr>
          <p:nvPr/>
        </p:nvPicPr>
        <p:blipFill>
          <a:blip r:embed="rId4" cstate="print"/>
          <a:srcRect/>
          <a:stretch>
            <a:fillRect/>
          </a:stretch>
        </p:blipFill>
        <p:spPr bwMode="auto">
          <a:xfrm>
            <a:off x="7798610" y="5616728"/>
            <a:ext cx="1498303" cy="830502"/>
          </a:xfrm>
          <a:prstGeom prst="rect">
            <a:avLst/>
          </a:prstGeom>
          <a:noFill/>
          <a:ln w="9525">
            <a:noFill/>
            <a:miter lim="800000"/>
            <a:headEnd/>
            <a:tailEnd/>
          </a:ln>
        </p:spPr>
      </p:pic>
      <p:pic>
        <p:nvPicPr>
          <p:cNvPr id="6" name="Billede 5"/>
          <p:cNvPicPr>
            <a:picLocks noChangeAspect="1"/>
          </p:cNvPicPr>
          <p:nvPr/>
        </p:nvPicPr>
        <p:blipFill>
          <a:blip r:embed="rId5"/>
          <a:stretch>
            <a:fillRect/>
          </a:stretch>
        </p:blipFill>
        <p:spPr>
          <a:xfrm>
            <a:off x="3431705" y="1412776"/>
            <a:ext cx="1142857" cy="1400000"/>
          </a:xfrm>
          <a:prstGeom prst="rect">
            <a:avLst/>
          </a:prstGeom>
        </p:spPr>
      </p:pic>
      <p:pic>
        <p:nvPicPr>
          <p:cNvPr id="7" name="Billede 6"/>
          <p:cNvPicPr>
            <a:picLocks noChangeAspect="1"/>
          </p:cNvPicPr>
          <p:nvPr/>
        </p:nvPicPr>
        <p:blipFill>
          <a:blip r:embed="rId6"/>
          <a:stretch>
            <a:fillRect/>
          </a:stretch>
        </p:blipFill>
        <p:spPr>
          <a:xfrm>
            <a:off x="4943873" y="476673"/>
            <a:ext cx="5466667" cy="4857143"/>
          </a:xfrm>
          <a:prstGeom prst="rect">
            <a:avLst/>
          </a:prstGeom>
        </p:spPr>
      </p:pic>
    </p:spTree>
    <p:extLst>
      <p:ext uri="{BB962C8B-B14F-4D97-AF65-F5344CB8AC3E}">
        <p14:creationId xmlns:p14="http://schemas.microsoft.com/office/powerpoint/2010/main" val="405918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29938" y="708144"/>
            <a:ext cx="3808429" cy="5328592"/>
          </a:xfrm>
        </p:spPr>
        <p:txBody>
          <a:bodyPr>
            <a:normAutofit/>
          </a:bodyPr>
          <a:lstStyle/>
          <a:p>
            <a:r>
              <a:rPr lang="cs-CZ" sz="2800" b="1" dirty="0"/>
              <a:t>Závěry</a:t>
            </a:r>
            <a:r>
              <a:rPr lang="en-US" sz="2800" b="1" dirty="0"/>
              <a:t>:</a:t>
            </a:r>
            <a:endParaRPr lang="da-DK" sz="2800" dirty="0"/>
          </a:p>
          <a:p>
            <a:pPr marL="571500" indent="-571500" algn="l">
              <a:buFont typeface="Arial" panose="020B0604020202020204" pitchFamily="34" charset="0"/>
              <a:buChar char="•"/>
            </a:pPr>
            <a:r>
              <a:rPr lang="cs-CZ" sz="2400" dirty="0"/>
              <a:t>Několik verzí stejného produktu (šampon </a:t>
            </a:r>
            <a:r>
              <a:rPr lang="cs-CZ" sz="2400" dirty="0" err="1"/>
              <a:t>Head</a:t>
            </a:r>
            <a:r>
              <a:rPr lang="cs-CZ" sz="2400" dirty="0"/>
              <a:t> and </a:t>
            </a:r>
            <a:r>
              <a:rPr lang="cs-CZ" sz="2400" dirty="0" err="1"/>
              <a:t>Shoulders</a:t>
            </a:r>
            <a:r>
              <a:rPr lang="cs-CZ" sz="2400" dirty="0"/>
              <a:t> 13 různých složení)</a:t>
            </a:r>
            <a:endParaRPr lang="en-US" sz="2400" dirty="0"/>
          </a:p>
          <a:p>
            <a:pPr marL="571500" indent="-571500" algn="l">
              <a:buFont typeface="Arial" panose="020B0604020202020204" pitchFamily="34" charset="0"/>
              <a:buChar char="•"/>
            </a:pPr>
            <a:endParaRPr lang="da-DK" sz="2400" dirty="0"/>
          </a:p>
          <a:p>
            <a:pPr marL="571500" indent="-571500" algn="l">
              <a:buFont typeface="Arial" panose="020B0604020202020204" pitchFamily="34" charset="0"/>
              <a:buChar char="•"/>
            </a:pPr>
            <a:r>
              <a:rPr lang="cs-CZ" sz="2400" dirty="0"/>
              <a:t>Firmy tvrdily, že přizpůsobují produkty různým trhům</a:t>
            </a:r>
          </a:p>
          <a:p>
            <a:pPr marL="571500" indent="-571500" algn="l">
              <a:buFont typeface="Arial" panose="020B0604020202020204" pitchFamily="34" charset="0"/>
              <a:buChar char="•"/>
            </a:pPr>
            <a:endParaRPr lang="cs-CZ" sz="2400" dirty="0"/>
          </a:p>
          <a:p>
            <a:pPr marL="571500" indent="-571500" algn="l">
              <a:buFont typeface="Arial" panose="020B0604020202020204" pitchFamily="34" charset="0"/>
              <a:buChar char="•"/>
            </a:pPr>
            <a:r>
              <a:rPr lang="cs-CZ" sz="2400" dirty="0"/>
              <a:t>Někde chtějí raději škodlivé látky?????</a:t>
            </a:r>
            <a:endParaRPr lang="da-DK" sz="2400" dirty="0"/>
          </a:p>
          <a:p>
            <a:endParaRPr lang="da-DK" sz="2800" dirty="0"/>
          </a:p>
        </p:txBody>
      </p:sp>
      <p:pic>
        <p:nvPicPr>
          <p:cNvPr id="3" name="Picture 2"/>
          <p:cNvPicPr>
            <a:picLocks noChangeAspect="1" noChangeArrowheads="1"/>
          </p:cNvPicPr>
          <p:nvPr/>
        </p:nvPicPr>
        <p:blipFill>
          <a:blip r:embed="rId2" cstate="print"/>
          <a:srcRect/>
          <a:stretch>
            <a:fillRect/>
          </a:stretch>
        </p:blipFill>
        <p:spPr bwMode="auto">
          <a:xfrm>
            <a:off x="5375921" y="5805264"/>
            <a:ext cx="1498303" cy="830502"/>
          </a:xfrm>
          <a:prstGeom prst="rect">
            <a:avLst/>
          </a:prstGeom>
          <a:noFill/>
          <a:ln w="9525">
            <a:noFill/>
            <a:miter lim="800000"/>
            <a:headEnd/>
            <a:tailEnd/>
          </a:ln>
        </p:spPr>
      </p:pic>
      <p:pic>
        <p:nvPicPr>
          <p:cNvPr id="5" name="Billede 4"/>
          <p:cNvPicPr>
            <a:picLocks noChangeAspect="1"/>
          </p:cNvPicPr>
          <p:nvPr/>
        </p:nvPicPr>
        <p:blipFill>
          <a:blip r:embed="rId3"/>
          <a:stretch>
            <a:fillRect/>
          </a:stretch>
        </p:blipFill>
        <p:spPr>
          <a:xfrm>
            <a:off x="5303913" y="382753"/>
            <a:ext cx="4894663" cy="6244089"/>
          </a:xfrm>
          <a:prstGeom prst="rect">
            <a:avLst/>
          </a:prstGeom>
        </p:spPr>
      </p:pic>
    </p:spTree>
    <p:extLst>
      <p:ext uri="{BB962C8B-B14F-4D97-AF65-F5344CB8AC3E}">
        <p14:creationId xmlns:p14="http://schemas.microsoft.com/office/powerpoint/2010/main" val="253342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Rady </a:t>
            </a:r>
            <a:r>
              <a:rPr lang="cs-CZ"/>
              <a:t>pro spotřebitele</a:t>
            </a:r>
            <a:endParaRPr lang="en-US"/>
          </a:p>
        </p:txBody>
      </p:sp>
      <p:sp>
        <p:nvSpPr>
          <p:cNvPr id="3" name="Zástupný symbol pro obsah 2"/>
          <p:cNvSpPr>
            <a:spLocks noGrp="1"/>
          </p:cNvSpPr>
          <p:nvPr>
            <p:ph idx="1"/>
          </p:nvPr>
        </p:nvSpPr>
        <p:spPr>
          <a:xfrm>
            <a:off x="838201" y="1611984"/>
            <a:ext cx="5449478" cy="4564979"/>
          </a:xfrm>
        </p:spPr>
        <p:txBody>
          <a:bodyPr>
            <a:normAutofit lnSpcReduction="10000"/>
          </a:bodyPr>
          <a:lstStyle/>
          <a:p>
            <a:r>
              <a:rPr lang="cs-CZ" dirty="0"/>
              <a:t>Nejlépe kupovat výrobky s hodnocením A. Ty označené B škodí přírodě, ale pro zdraví by neměly být nebezpečné</a:t>
            </a:r>
          </a:p>
          <a:p>
            <a:r>
              <a:rPr lang="cs-CZ" dirty="0"/>
              <a:t>Vyhýbat se výrobkům spadajícím do kategorie C</a:t>
            </a:r>
          </a:p>
          <a:p>
            <a:r>
              <a:rPr lang="cs-CZ" dirty="0"/>
              <a:t>Nejlépe vybírat biokosmetiku, které byla udělena ekoznačka</a:t>
            </a:r>
          </a:p>
          <a:p>
            <a:r>
              <a:rPr lang="cs-CZ" dirty="0"/>
              <a:t>Jednotlivé výrobky nejsou škodlivé, ale používání mnoha výrobků s podobnými účinky pravidelně po delší dobu může mít zdravotní následky </a:t>
            </a:r>
          </a:p>
          <a:p>
            <a:r>
              <a:rPr lang="cs-CZ" dirty="0"/>
              <a:t>Výrobky stejné značky nemusí mít to samé složení v sousední zemi</a:t>
            </a:r>
            <a:endParaRPr lang="en-US"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2960" y="1074657"/>
            <a:ext cx="5083826" cy="3389217"/>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311" y="4740995"/>
            <a:ext cx="3038475" cy="1504950"/>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2931" y="4740995"/>
            <a:ext cx="1504950" cy="1504950"/>
          </a:xfrm>
          <a:prstGeom prst="rect">
            <a:avLst/>
          </a:prstGeom>
        </p:spPr>
      </p:pic>
    </p:spTree>
    <p:extLst>
      <p:ext uri="{BB962C8B-B14F-4D97-AF65-F5344CB8AC3E}">
        <p14:creationId xmlns:p14="http://schemas.microsoft.com/office/powerpoint/2010/main" val="275336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Díky za pozornost</a:t>
            </a:r>
            <a:endParaRPr lang="en-US" dirty="0"/>
          </a:p>
        </p:txBody>
      </p:sp>
      <p:sp>
        <p:nvSpPr>
          <p:cNvPr id="3" name="Zástupný symbol pro text 2"/>
          <p:cNvSpPr>
            <a:spLocks noGrp="1"/>
          </p:cNvSpPr>
          <p:nvPr>
            <p:ph type="body" idx="1"/>
          </p:nvPr>
        </p:nvSpPr>
        <p:spPr>
          <a:xfrm>
            <a:off x="1709928" y="4154520"/>
            <a:ext cx="8769096" cy="2051970"/>
          </a:xfrm>
        </p:spPr>
        <p:txBody>
          <a:bodyPr>
            <a:normAutofit fontScale="77500" lnSpcReduction="20000"/>
          </a:bodyPr>
          <a:lstStyle/>
          <a:p>
            <a:pPr algn="l">
              <a:lnSpc>
                <a:spcPct val="110000"/>
              </a:lnSpc>
            </a:pPr>
            <a:r>
              <a:rPr lang="cs-CZ" dirty="0" smtClean="0"/>
              <a:t>Karolína Brabcová</a:t>
            </a:r>
          </a:p>
          <a:p>
            <a:pPr algn="l">
              <a:lnSpc>
                <a:spcPct val="110000"/>
              </a:lnSpc>
            </a:pPr>
            <a:r>
              <a:rPr lang="cs-CZ" dirty="0" smtClean="0"/>
              <a:t>Vedoucí spotřebitelských projektů</a:t>
            </a:r>
          </a:p>
          <a:p>
            <a:pPr algn="l">
              <a:lnSpc>
                <a:spcPct val="110000"/>
              </a:lnSpc>
            </a:pPr>
            <a:r>
              <a:rPr lang="cs-CZ" dirty="0" smtClean="0"/>
              <a:t>Program Toxické látky a odpady</a:t>
            </a:r>
          </a:p>
          <a:p>
            <a:pPr algn="l">
              <a:lnSpc>
                <a:spcPct val="110000"/>
              </a:lnSpc>
            </a:pPr>
            <a:r>
              <a:rPr lang="cs-CZ" dirty="0">
                <a:hlinkClick r:id="rId3"/>
              </a:rPr>
              <a:t>k</a:t>
            </a:r>
            <a:r>
              <a:rPr lang="cs-CZ" dirty="0" smtClean="0">
                <a:hlinkClick r:id="rId3"/>
              </a:rPr>
              <a:t>arolina.brabcova@arnika.org</a:t>
            </a:r>
            <a:endParaRPr lang="cs-CZ" dirty="0" smtClean="0"/>
          </a:p>
          <a:p>
            <a:pPr algn="l">
              <a:lnSpc>
                <a:spcPct val="110000"/>
              </a:lnSpc>
            </a:pPr>
            <a:r>
              <a:rPr lang="cs-CZ" dirty="0" smtClean="0"/>
              <a:t>731 321 737</a:t>
            </a:r>
            <a:endParaRPr lang="en-US" dirty="0"/>
          </a:p>
        </p:txBody>
      </p:sp>
      <p:pic>
        <p:nvPicPr>
          <p:cNvPr id="4" name="Obrázek 3">
            <a:extLst>
              <a:ext uri="{FF2B5EF4-FFF2-40B4-BE49-F238E27FC236}">
                <a16:creationId xmlns:a16="http://schemas.microsoft.com/office/drawing/2014/main" xmlns="" id="{BB71004C-B878-6845-B08C-B71BFC55F6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6610" y="125279"/>
            <a:ext cx="2458780" cy="2458780"/>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3804" y="5147951"/>
            <a:ext cx="899160" cy="899160"/>
          </a:xfrm>
          <a:prstGeom prst="rect">
            <a:avLst/>
          </a:prstGeom>
        </p:spPr>
      </p:pic>
      <p:sp>
        <p:nvSpPr>
          <p:cNvPr id="6" name="TextovéPole 5"/>
          <p:cNvSpPr txBox="1"/>
          <p:nvPr/>
        </p:nvSpPr>
        <p:spPr>
          <a:xfrm>
            <a:off x="754380" y="6206490"/>
            <a:ext cx="8675370" cy="307777"/>
          </a:xfrm>
          <a:prstGeom prst="rect">
            <a:avLst/>
          </a:prstGeom>
          <a:noFill/>
        </p:spPr>
        <p:txBody>
          <a:bodyPr wrap="square" rtlCol="0">
            <a:spAutoFit/>
          </a:bodyPr>
          <a:lstStyle/>
          <a:p>
            <a:r>
              <a:rPr lang="cs-CZ" sz="1400" dirty="0" smtClean="0"/>
              <a:t>Projekt je financován z dotace hlavního města Prahy. Nemusí vyjadřovat stanoviska dárce.</a:t>
            </a:r>
            <a:endParaRPr lang="en-US" sz="1400" dirty="0"/>
          </a:p>
        </p:txBody>
      </p:sp>
    </p:spTree>
    <p:extLst>
      <p:ext uri="{BB962C8B-B14F-4D97-AF65-F5344CB8AC3E}">
        <p14:creationId xmlns:p14="http://schemas.microsoft.com/office/powerpoint/2010/main" val="91839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243" y="365125"/>
            <a:ext cx="11127557" cy="1325563"/>
          </a:xfrm>
        </p:spPr>
        <p:txBody>
          <a:bodyPr/>
          <a:lstStyle/>
          <a:p>
            <a:pPr algn="ctr"/>
            <a:r>
              <a:rPr lang="cs-CZ" dirty="0"/>
              <a:t>Výsledky hodnocení kosmetiky na českém trhu</a:t>
            </a:r>
            <a:endParaRPr lang="en-US" dirty="0"/>
          </a:p>
        </p:txBody>
      </p:sp>
      <p:sp>
        <p:nvSpPr>
          <p:cNvPr id="3" name="Zástupný symbol pro obsah 2"/>
          <p:cNvSpPr>
            <a:spLocks noGrp="1"/>
          </p:cNvSpPr>
          <p:nvPr>
            <p:ph idx="1"/>
          </p:nvPr>
        </p:nvSpPr>
        <p:spPr/>
        <p:txBody>
          <a:bodyPr>
            <a:normAutofit/>
          </a:bodyPr>
          <a:lstStyle/>
          <a:p>
            <a:pPr marL="45720" indent="0">
              <a:buNone/>
            </a:pPr>
            <a:r>
              <a:rPr lang="cs-CZ" dirty="0"/>
              <a:t>Z 26 výrobků nalezených na českém trhu 23 obsahovalo škodlivé látky</a:t>
            </a:r>
          </a:p>
          <a:p>
            <a:pPr marL="45720" indent="0">
              <a:buNone/>
            </a:pPr>
            <a:endParaRPr lang="cs-CZ" dirty="0"/>
          </a:p>
          <a:p>
            <a:pPr marL="45720" indent="0">
              <a:buNone/>
            </a:pPr>
            <a:r>
              <a:rPr lang="cs-CZ" dirty="0"/>
              <a:t>A  		3 výrobky zcela bezpečné </a:t>
            </a:r>
          </a:p>
          <a:p>
            <a:pPr marL="45720" indent="0">
              <a:buNone/>
            </a:pPr>
            <a:r>
              <a:rPr lang="cs-CZ" dirty="0"/>
              <a:t>B 		5 výrobků škodlivých pro životní prostředí + obsahovaly parfém, u 		kterého není známo jeho chemické složení</a:t>
            </a:r>
          </a:p>
          <a:p>
            <a:pPr marL="45720" indent="0">
              <a:buNone/>
            </a:pPr>
            <a:r>
              <a:rPr lang="cs-CZ" dirty="0"/>
              <a:t>C  		18 výrobků obsahovalo látky prokazatelně škodlivé pro lidské zdraví, 		ale v kosmetice zatím nezakázané</a:t>
            </a:r>
          </a:p>
          <a:p>
            <a:endParaRPr lang="cs-CZ" dirty="0"/>
          </a:p>
          <a:p>
            <a:endParaRPr lang="en-US" dirty="0"/>
          </a:p>
        </p:txBody>
      </p:sp>
      <p:sp>
        <p:nvSpPr>
          <p:cNvPr id="4" name="Šipka doprava 3"/>
          <p:cNvSpPr/>
          <p:nvPr/>
        </p:nvSpPr>
        <p:spPr>
          <a:xfrm>
            <a:off x="1960776" y="3101417"/>
            <a:ext cx="546755" cy="267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Šipka doprava 4"/>
          <p:cNvSpPr/>
          <p:nvPr/>
        </p:nvSpPr>
        <p:spPr>
          <a:xfrm>
            <a:off x="1960776" y="3591000"/>
            <a:ext cx="546755" cy="267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Šipka doprava 5"/>
          <p:cNvSpPr/>
          <p:nvPr/>
        </p:nvSpPr>
        <p:spPr>
          <a:xfrm>
            <a:off x="1960776" y="4348399"/>
            <a:ext cx="546755" cy="267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07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336" y="278860"/>
            <a:ext cx="1506311" cy="2154025"/>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3727" y="678769"/>
            <a:ext cx="1189093" cy="1710925"/>
          </a:xfrm>
          <a:prstGeom prst="rect">
            <a:avLst/>
          </a:prstGeo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564" y="405027"/>
            <a:ext cx="838837" cy="2258407"/>
          </a:xfrm>
          <a:prstGeom prst="rect">
            <a:avLst/>
          </a:prstGeom>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4428" y="405027"/>
            <a:ext cx="869245" cy="2220699"/>
          </a:xfrm>
          <a:prstGeom prst="rect">
            <a:avLst/>
          </a:prstGeom>
        </p:spPr>
      </p:pic>
      <p:pic>
        <p:nvPicPr>
          <p:cNvPr id="6" name="Obrázek 5"/>
          <p:cNvPicPr>
            <a:picLocks noChangeAspect="1"/>
          </p:cNvPicPr>
          <p:nvPr/>
        </p:nvPicPr>
        <p:blipFill rotWithShape="1">
          <a:blip r:embed="rId6" cstate="print">
            <a:extLst>
              <a:ext uri="{28A0092B-C50C-407E-A947-70E740481C1C}">
                <a14:useLocalDpi xmlns:a14="http://schemas.microsoft.com/office/drawing/2010/main" val="0"/>
              </a:ext>
            </a:extLst>
          </a:blip>
          <a:srcRect l="24890" t="18693" r="25762" b="20277"/>
          <a:stretch/>
        </p:blipFill>
        <p:spPr>
          <a:xfrm>
            <a:off x="5439265" y="567857"/>
            <a:ext cx="1663908" cy="2057869"/>
          </a:xfrm>
          <a:prstGeom prst="rect">
            <a:avLst/>
          </a:prstGeom>
        </p:spPr>
      </p:pic>
      <p:pic>
        <p:nvPicPr>
          <p:cNvPr id="7" name="Obráze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8765" y="720944"/>
            <a:ext cx="1668750" cy="1668750"/>
          </a:xfrm>
          <a:prstGeom prst="rect">
            <a:avLst/>
          </a:prstGeom>
        </p:spPr>
      </p:pic>
      <p:pic>
        <p:nvPicPr>
          <p:cNvPr id="8" name="Obrázek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9725" y="477154"/>
            <a:ext cx="1248040" cy="2388594"/>
          </a:xfrm>
          <a:prstGeom prst="rect">
            <a:avLst/>
          </a:prstGeom>
        </p:spPr>
      </p:pic>
      <p:pic>
        <p:nvPicPr>
          <p:cNvPr id="9" name="Obrázek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68613" y="720944"/>
            <a:ext cx="1190130" cy="1219396"/>
          </a:xfrm>
          <a:prstGeom prst="rect">
            <a:avLst/>
          </a:prstGeom>
        </p:spPr>
      </p:pic>
      <p:pic>
        <p:nvPicPr>
          <p:cNvPr id="10" name="Obrázek 9"/>
          <p:cNvPicPr>
            <a:picLocks noChangeAspect="1"/>
          </p:cNvPicPr>
          <p:nvPr/>
        </p:nvPicPr>
        <p:blipFill rotWithShape="1">
          <a:blip r:embed="rId10" cstate="print">
            <a:extLst>
              <a:ext uri="{28A0092B-C50C-407E-A947-70E740481C1C}">
                <a14:useLocalDpi xmlns:a14="http://schemas.microsoft.com/office/drawing/2010/main" val="0"/>
              </a:ext>
            </a:extLst>
          </a:blip>
          <a:srcRect l="24230" r="27193" b="8752"/>
          <a:stretch/>
        </p:blipFill>
        <p:spPr>
          <a:xfrm>
            <a:off x="301569" y="2389694"/>
            <a:ext cx="1046375" cy="1965490"/>
          </a:xfrm>
          <a:prstGeom prst="rect">
            <a:avLst/>
          </a:prstGeom>
        </p:spPr>
      </p:pic>
      <p:pic>
        <p:nvPicPr>
          <p:cNvPr id="11" name="Obrázek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47944" y="2865748"/>
            <a:ext cx="1618140" cy="1232555"/>
          </a:xfrm>
          <a:prstGeom prst="rect">
            <a:avLst/>
          </a:prstGeom>
        </p:spPr>
      </p:pic>
      <p:pic>
        <p:nvPicPr>
          <p:cNvPr id="12" name="Obrázek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99777" y="2598262"/>
            <a:ext cx="744570" cy="1767526"/>
          </a:xfrm>
          <a:prstGeom prst="rect">
            <a:avLst/>
          </a:prstGeom>
        </p:spPr>
      </p:pic>
      <p:pic>
        <p:nvPicPr>
          <p:cNvPr id="13" name="Obrázek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48261" y="2432885"/>
            <a:ext cx="605767" cy="2163452"/>
          </a:xfrm>
          <a:prstGeom prst="rect">
            <a:avLst/>
          </a:prstGeom>
        </p:spPr>
      </p:pic>
      <p:pic>
        <p:nvPicPr>
          <p:cNvPr id="14" name="Obrázek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57942" y="2404605"/>
            <a:ext cx="895871" cy="2191732"/>
          </a:xfrm>
          <a:prstGeom prst="rect">
            <a:avLst/>
          </a:prstGeom>
        </p:spPr>
      </p:pic>
      <p:pic>
        <p:nvPicPr>
          <p:cNvPr id="16" name="Obrázek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17090" y="2389694"/>
            <a:ext cx="1035054" cy="2421179"/>
          </a:xfrm>
          <a:prstGeom prst="rect">
            <a:avLst/>
          </a:prstGeom>
        </p:spPr>
      </p:pic>
      <p:pic>
        <p:nvPicPr>
          <p:cNvPr id="17" name="Obrázek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94354" y="2369437"/>
            <a:ext cx="716278" cy="2162265"/>
          </a:xfrm>
          <a:prstGeom prst="rect">
            <a:avLst/>
          </a:prstGeom>
        </p:spPr>
      </p:pic>
      <p:pic>
        <p:nvPicPr>
          <p:cNvPr id="18" name="Obrázek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52842" y="2698252"/>
            <a:ext cx="756547" cy="1997483"/>
          </a:xfrm>
          <a:prstGeom prst="rect">
            <a:avLst/>
          </a:prstGeom>
        </p:spPr>
      </p:pic>
      <p:pic>
        <p:nvPicPr>
          <p:cNvPr id="19" name="Obrázek 18"/>
          <p:cNvPicPr>
            <a:picLocks noChangeAspect="1"/>
          </p:cNvPicPr>
          <p:nvPr/>
        </p:nvPicPr>
        <p:blipFill rotWithShape="1">
          <a:blip r:embed="rId18" cstate="print">
            <a:extLst>
              <a:ext uri="{28A0092B-C50C-407E-A947-70E740481C1C}">
                <a14:useLocalDpi xmlns:a14="http://schemas.microsoft.com/office/drawing/2010/main" val="0"/>
              </a:ext>
            </a:extLst>
          </a:blip>
          <a:srcRect l="23300" t="2138" r="17020" b="-1"/>
          <a:stretch/>
        </p:blipFill>
        <p:spPr>
          <a:xfrm>
            <a:off x="10257009" y="2734645"/>
            <a:ext cx="1055803" cy="1731276"/>
          </a:xfrm>
          <a:prstGeom prst="rect">
            <a:avLst/>
          </a:prstGeom>
        </p:spPr>
      </p:pic>
      <p:pic>
        <p:nvPicPr>
          <p:cNvPr id="20" name="Obrázek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44029" y="4098303"/>
            <a:ext cx="588342" cy="2261663"/>
          </a:xfrm>
          <a:prstGeom prst="rect">
            <a:avLst/>
          </a:prstGeom>
        </p:spPr>
      </p:pic>
      <p:pic>
        <p:nvPicPr>
          <p:cNvPr id="21" name="Obrázek 20"/>
          <p:cNvPicPr>
            <a:picLocks noChangeAspect="1"/>
          </p:cNvPicPr>
          <p:nvPr/>
        </p:nvPicPr>
        <p:blipFill rotWithShape="1">
          <a:blip r:embed="rId20" cstate="print">
            <a:extLst>
              <a:ext uri="{28A0092B-C50C-407E-A947-70E740481C1C}">
                <a14:useLocalDpi xmlns:a14="http://schemas.microsoft.com/office/drawing/2010/main" val="0"/>
              </a:ext>
            </a:extLst>
          </a:blip>
          <a:srcRect l="14624" t="38" r="20307"/>
          <a:stretch/>
        </p:blipFill>
        <p:spPr>
          <a:xfrm>
            <a:off x="2381942" y="4623204"/>
            <a:ext cx="1049305" cy="1611996"/>
          </a:xfrm>
          <a:prstGeom prst="rect">
            <a:avLst/>
          </a:prstGeom>
        </p:spPr>
      </p:pic>
      <p:pic>
        <p:nvPicPr>
          <p:cNvPr id="22" name="Obrázek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54794" y="4551959"/>
            <a:ext cx="823991" cy="1956062"/>
          </a:xfrm>
          <a:prstGeom prst="rect">
            <a:avLst/>
          </a:prstGeom>
        </p:spPr>
      </p:pic>
      <p:pic>
        <p:nvPicPr>
          <p:cNvPr id="23" name="Obrázek 22"/>
          <p:cNvPicPr>
            <a:picLocks noChangeAspect="1"/>
          </p:cNvPicPr>
          <p:nvPr/>
        </p:nvPicPr>
        <p:blipFill rotWithShape="1">
          <a:blip r:embed="rId22" cstate="print">
            <a:extLst>
              <a:ext uri="{28A0092B-C50C-407E-A947-70E740481C1C}">
                <a14:useLocalDpi xmlns:a14="http://schemas.microsoft.com/office/drawing/2010/main" val="0"/>
              </a:ext>
            </a:extLst>
          </a:blip>
          <a:srcRect l="31081" t="-2139" r="30762"/>
          <a:stretch/>
        </p:blipFill>
        <p:spPr>
          <a:xfrm>
            <a:off x="5054232" y="4483013"/>
            <a:ext cx="1099378" cy="1950072"/>
          </a:xfrm>
          <a:prstGeom prst="rect">
            <a:avLst/>
          </a:prstGeom>
        </p:spPr>
      </p:pic>
      <p:pic>
        <p:nvPicPr>
          <p:cNvPr id="24" name="Obrázek 23"/>
          <p:cNvPicPr>
            <a:picLocks noChangeAspect="1"/>
          </p:cNvPicPr>
          <p:nvPr/>
        </p:nvPicPr>
        <p:blipFill rotWithShape="1">
          <a:blip r:embed="rId23" cstate="print">
            <a:extLst>
              <a:ext uri="{28A0092B-C50C-407E-A947-70E740481C1C}">
                <a14:useLocalDpi xmlns:a14="http://schemas.microsoft.com/office/drawing/2010/main" val="0"/>
              </a:ext>
            </a:extLst>
          </a:blip>
          <a:srcRect l="32596" t="11340" r="33907" b="10826"/>
          <a:stretch/>
        </p:blipFill>
        <p:spPr>
          <a:xfrm>
            <a:off x="6613704" y="4635361"/>
            <a:ext cx="839450" cy="1950488"/>
          </a:xfrm>
          <a:prstGeom prst="rect">
            <a:avLst/>
          </a:prstGeom>
        </p:spPr>
      </p:pic>
      <p:pic>
        <p:nvPicPr>
          <p:cNvPr id="25" name="Obrázek 2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4617" y="4814225"/>
            <a:ext cx="681945" cy="1618860"/>
          </a:xfrm>
          <a:prstGeom prst="rect">
            <a:avLst/>
          </a:prstGeom>
        </p:spPr>
      </p:pic>
      <p:pic>
        <p:nvPicPr>
          <p:cNvPr id="26" name="Obrázek 2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859802" y="4596337"/>
            <a:ext cx="1149587" cy="2015462"/>
          </a:xfrm>
          <a:prstGeom prst="rect">
            <a:avLst/>
          </a:prstGeom>
        </p:spPr>
      </p:pic>
      <p:pic>
        <p:nvPicPr>
          <p:cNvPr id="27" name="Obrázek 26"/>
          <p:cNvPicPr>
            <a:picLocks noChangeAspect="1"/>
          </p:cNvPicPr>
          <p:nvPr/>
        </p:nvPicPr>
        <p:blipFill rotWithShape="1">
          <a:blip r:embed="rId26" cstate="print">
            <a:extLst>
              <a:ext uri="{28A0092B-C50C-407E-A947-70E740481C1C}">
                <a14:useLocalDpi xmlns:a14="http://schemas.microsoft.com/office/drawing/2010/main" val="0"/>
              </a:ext>
            </a:extLst>
          </a:blip>
          <a:srcRect l="20972" t="-2432" r="15834" b="2545"/>
          <a:stretch/>
        </p:blipFill>
        <p:spPr>
          <a:xfrm>
            <a:off x="10257992" y="4623204"/>
            <a:ext cx="1158045" cy="1830436"/>
          </a:xfrm>
          <a:prstGeom prst="rect">
            <a:avLst/>
          </a:prstGeom>
        </p:spPr>
      </p:pic>
      <p:pic>
        <p:nvPicPr>
          <p:cNvPr id="29" name="Obrázek 28">
            <a:extLst>
              <a:ext uri="{FF2B5EF4-FFF2-40B4-BE49-F238E27FC236}">
                <a16:creationId xmlns:a16="http://schemas.microsoft.com/office/drawing/2014/main" xmlns="" id="{88AD1928-62EA-3F4E-A4EC-A52D6F419881}"/>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21546" t="-3976" r="19513" b="3976"/>
          <a:stretch/>
        </p:blipFill>
        <p:spPr>
          <a:xfrm>
            <a:off x="5789405" y="2411883"/>
            <a:ext cx="1156837" cy="2097630"/>
          </a:xfrm>
          <a:prstGeom prst="rect">
            <a:avLst/>
          </a:prstGeom>
        </p:spPr>
      </p:pic>
    </p:spTree>
    <p:extLst>
      <p:ext uri="{BB962C8B-B14F-4D97-AF65-F5344CB8AC3E}">
        <p14:creationId xmlns:p14="http://schemas.microsoft.com/office/powerpoint/2010/main" val="44007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Legislativa a hodnocení látek</a:t>
            </a:r>
            <a:endParaRPr lang="en-US" dirty="0"/>
          </a:p>
        </p:txBody>
      </p:sp>
      <p:sp>
        <p:nvSpPr>
          <p:cNvPr id="3" name="Zástupný symbol pro obsah 2"/>
          <p:cNvSpPr>
            <a:spLocks noGrp="1"/>
          </p:cNvSpPr>
          <p:nvPr>
            <p:ph idx="1"/>
          </p:nvPr>
        </p:nvSpPr>
        <p:spPr/>
        <p:txBody>
          <a:bodyPr>
            <a:normAutofit/>
          </a:bodyPr>
          <a:lstStyle/>
          <a:p>
            <a:pPr marL="342900" indent="-342900"/>
            <a:r>
              <a:rPr lang="cs-CZ" sz="2400" dirty="0"/>
              <a:t>Kosmetika musí na obalu mít podrobný výpis složení. </a:t>
            </a:r>
          </a:p>
          <a:p>
            <a:pPr marL="342900" indent="-342900"/>
            <a:r>
              <a:rPr lang="cs-CZ" sz="2400" dirty="0"/>
              <a:t>V EU kosmetika regulována Nařízením </a:t>
            </a:r>
            <a:r>
              <a:rPr lang="en-US" sz="2400" dirty="0"/>
              <a:t>1223/2009 </a:t>
            </a:r>
            <a:r>
              <a:rPr lang="cs-CZ" sz="2400" dirty="0"/>
              <a:t>EC s přílohami </a:t>
            </a:r>
            <a:r>
              <a:rPr lang="en-US" sz="2400" dirty="0"/>
              <a:t>II-VI.</a:t>
            </a:r>
            <a:endParaRPr lang="cs-CZ" sz="2400" dirty="0"/>
          </a:p>
          <a:p>
            <a:pPr marL="342900" indent="-342900"/>
            <a:r>
              <a:rPr lang="cs-CZ" sz="2400" dirty="0"/>
              <a:t>Žádná z látek zatím nebyla zakázána v kosmetice z důvodu narušování hormonálního systému, byť mnohé z nich jsou nyní posuzovány a je navržen jejich zákaz (např. </a:t>
            </a:r>
            <a:r>
              <a:rPr lang="cs-CZ" sz="2400" dirty="0" err="1"/>
              <a:t>recorcinol</a:t>
            </a:r>
            <a:r>
              <a:rPr lang="cs-CZ" sz="2400" dirty="0"/>
              <a:t> a </a:t>
            </a:r>
            <a:r>
              <a:rPr lang="en-US" sz="2400" dirty="0"/>
              <a:t>benzyl salicylate</a:t>
            </a:r>
            <a:r>
              <a:rPr lang="cs-CZ" sz="2400" dirty="0"/>
              <a:t>, </a:t>
            </a:r>
            <a:r>
              <a:rPr lang="en-US" sz="2400" dirty="0" err="1"/>
              <a:t>octocrylene</a:t>
            </a:r>
            <a:r>
              <a:rPr lang="cs-CZ" sz="2400" dirty="0"/>
              <a:t>, </a:t>
            </a:r>
            <a:r>
              <a:rPr lang="cs-CZ" sz="2400" dirty="0" err="1"/>
              <a:t>butylparaben</a:t>
            </a:r>
            <a:r>
              <a:rPr lang="cs-CZ" sz="2400" dirty="0"/>
              <a:t>)</a:t>
            </a:r>
          </a:p>
          <a:p>
            <a:pPr marL="342900" indent="-342900"/>
            <a:r>
              <a:rPr lang="cs-CZ" sz="2400" dirty="0"/>
              <a:t>EDC látky – oficiální seznam na </a:t>
            </a:r>
            <a:r>
              <a:rPr lang="cs-CZ" sz="2400" dirty="0">
                <a:hlinkClick r:id="rId2"/>
              </a:rPr>
              <a:t>www.edlists.org</a:t>
            </a:r>
            <a:r>
              <a:rPr lang="cs-CZ" sz="2400" dirty="0"/>
              <a:t> – některé evropské státní agentury sestavily seznam těchto látek včetně aktuálních návrhů na jejich zákaz</a:t>
            </a:r>
            <a:endParaRPr lang="en-US" sz="2400" dirty="0"/>
          </a:p>
        </p:txBody>
      </p:sp>
    </p:spTree>
    <p:extLst>
      <p:ext uri="{BB962C8B-B14F-4D97-AF65-F5344CB8AC3E}">
        <p14:creationId xmlns:p14="http://schemas.microsoft.com/office/powerpoint/2010/main" val="190017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Bezpečné výrobky</a:t>
            </a:r>
            <a:endParaRPr lang="en-US"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442" y="1581056"/>
            <a:ext cx="4351338" cy="4351338"/>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249" y="1832090"/>
            <a:ext cx="1304925" cy="3333750"/>
          </a:xfrm>
          <a:prstGeom prst="rect">
            <a:avLst/>
          </a:prstGeom>
        </p:spPr>
      </p:pic>
      <p:pic>
        <p:nvPicPr>
          <p:cNvPr id="6" name="Obrázek 5"/>
          <p:cNvPicPr>
            <a:picLocks noChangeAspect="1"/>
          </p:cNvPicPr>
          <p:nvPr/>
        </p:nvPicPr>
        <p:blipFill rotWithShape="1">
          <a:blip r:embed="rId4">
            <a:extLst>
              <a:ext uri="{28A0092B-C50C-407E-A947-70E740481C1C}">
                <a14:useLocalDpi xmlns:a14="http://schemas.microsoft.com/office/drawing/2010/main" val="0"/>
              </a:ext>
            </a:extLst>
          </a:blip>
          <a:srcRect l="22772" t="1628" r="21304" b="-3058"/>
          <a:stretch/>
        </p:blipFill>
        <p:spPr>
          <a:xfrm>
            <a:off x="6932629" y="546755"/>
            <a:ext cx="4421171" cy="5313714"/>
          </a:xfrm>
          <a:prstGeom prst="rect">
            <a:avLst/>
          </a:prstGeom>
        </p:spPr>
      </p:pic>
      <p:sp>
        <p:nvSpPr>
          <p:cNvPr id="7" name="TextovéPole 6"/>
          <p:cNvSpPr txBox="1"/>
          <p:nvPr/>
        </p:nvSpPr>
        <p:spPr>
          <a:xfrm>
            <a:off x="311085" y="5860469"/>
            <a:ext cx="11042715" cy="369332"/>
          </a:xfrm>
          <a:prstGeom prst="rect">
            <a:avLst/>
          </a:prstGeom>
          <a:noFill/>
        </p:spPr>
        <p:txBody>
          <a:bodyPr wrap="square" rtlCol="0">
            <a:spAutoFit/>
          </a:bodyPr>
          <a:lstStyle/>
          <a:p>
            <a:r>
              <a:rPr lang="cs-CZ" dirty="0"/>
              <a:t>Neobsahovaly žádné látky škodlivé pro lidské zdraví a životní prostředí, ani parfémy, u kterých neznáme složení</a:t>
            </a:r>
            <a:endParaRPr lang="en-US" dirty="0"/>
          </a:p>
        </p:txBody>
      </p:sp>
    </p:spTree>
    <p:extLst>
      <p:ext uri="{BB962C8B-B14F-4D97-AF65-F5344CB8AC3E}">
        <p14:creationId xmlns:p14="http://schemas.microsoft.com/office/powerpoint/2010/main" val="379407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413" y="365125"/>
            <a:ext cx="12198285" cy="1325563"/>
          </a:xfrm>
        </p:spPr>
        <p:txBody>
          <a:bodyPr>
            <a:normAutofit/>
          </a:bodyPr>
          <a:lstStyle/>
          <a:p>
            <a:pPr algn="ctr"/>
            <a:r>
              <a:rPr lang="cs-CZ" sz="3600" dirty="0"/>
              <a:t>Nejhorší: Výrobky s 4 a více hormonálními </a:t>
            </a:r>
            <a:r>
              <a:rPr lang="cs-CZ" sz="3600" dirty="0" err="1"/>
              <a:t>disruptory</a:t>
            </a:r>
            <a:endParaRPr lang="en-US" sz="36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8801" y="1429601"/>
            <a:ext cx="2690046" cy="3870571"/>
          </a:xfr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695" y="1979659"/>
            <a:ext cx="4190214" cy="4190214"/>
          </a:xfrm>
          <a:prstGeom prst="rect">
            <a:avLst/>
          </a:prstGeom>
        </p:spPr>
      </p:pic>
      <p:pic>
        <p:nvPicPr>
          <p:cNvPr id="5" name="Obrázek 4"/>
          <p:cNvPicPr>
            <a:picLocks noChangeAspect="1"/>
          </p:cNvPicPr>
          <p:nvPr/>
        </p:nvPicPr>
        <p:blipFill rotWithShape="1">
          <a:blip r:embed="rId4" cstate="print">
            <a:extLst>
              <a:ext uri="{28A0092B-C50C-407E-A947-70E740481C1C}">
                <a14:useLocalDpi xmlns:a14="http://schemas.microsoft.com/office/drawing/2010/main" val="0"/>
              </a:ext>
            </a:extLst>
          </a:blip>
          <a:srcRect l="18000" t="-2454" r="19714" b="1"/>
          <a:stretch/>
        </p:blipFill>
        <p:spPr>
          <a:xfrm>
            <a:off x="3775616" y="1627695"/>
            <a:ext cx="2073897" cy="3411390"/>
          </a:xfrm>
          <a:prstGeom prst="rect">
            <a:avLst/>
          </a:prstGeom>
        </p:spPr>
      </p:pic>
      <p:pic>
        <p:nvPicPr>
          <p:cNvPr id="7" name="Obrázek 6"/>
          <p:cNvPicPr>
            <a:picLocks noChangeAspect="1"/>
          </p:cNvPicPr>
          <p:nvPr/>
        </p:nvPicPr>
        <p:blipFill rotWithShape="1">
          <a:blip r:embed="rId5">
            <a:extLst>
              <a:ext uri="{28A0092B-C50C-407E-A947-70E740481C1C}">
                <a14:useLocalDpi xmlns:a14="http://schemas.microsoft.com/office/drawing/2010/main" val="0"/>
              </a:ext>
            </a:extLst>
          </a:blip>
          <a:srcRect l="4260" r="5389"/>
          <a:stretch/>
        </p:blipFill>
        <p:spPr>
          <a:xfrm>
            <a:off x="9116090" y="1247942"/>
            <a:ext cx="2685425" cy="5210902"/>
          </a:xfrm>
          <a:prstGeom prst="rect">
            <a:avLst/>
          </a:prstGeom>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342383" y="3069697"/>
            <a:ext cx="1482752" cy="5295542"/>
          </a:xfrm>
          <a:prstGeom prst="rect">
            <a:avLst/>
          </a:prstGeom>
        </p:spPr>
      </p:pic>
    </p:spTree>
    <p:extLst>
      <p:ext uri="{BB962C8B-B14F-4D97-AF65-F5344CB8AC3E}">
        <p14:creationId xmlns:p14="http://schemas.microsoft.com/office/powerpoint/2010/main" val="268957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1402" y="365125"/>
            <a:ext cx="11212398" cy="1325563"/>
          </a:xfrm>
        </p:spPr>
        <p:txBody>
          <a:bodyPr/>
          <a:lstStyle/>
          <a:p>
            <a:pPr algn="ctr"/>
            <a:r>
              <a:rPr lang="cs-CZ" dirty="0"/>
              <a:t>Nejvíce problematických látek – barvy na vlasy</a:t>
            </a:r>
            <a:endParaRPr lang="en-US" dirty="0"/>
          </a:p>
        </p:txBody>
      </p:sp>
      <p:sp>
        <p:nvSpPr>
          <p:cNvPr id="3" name="Zástupný symbol pro obsah 2"/>
          <p:cNvSpPr>
            <a:spLocks noGrp="1"/>
          </p:cNvSpPr>
          <p:nvPr>
            <p:ph idx="1"/>
          </p:nvPr>
        </p:nvSpPr>
        <p:spPr>
          <a:xfrm>
            <a:off x="838200" y="1825625"/>
            <a:ext cx="3281313" cy="3208288"/>
          </a:xfrm>
        </p:spPr>
        <p:txBody>
          <a:bodyPr>
            <a:normAutofit/>
          </a:bodyPr>
          <a:lstStyle/>
          <a:p>
            <a:r>
              <a:rPr lang="cs-CZ" dirty="0"/>
              <a:t>Obsahují hlavně alergenní látky </a:t>
            </a:r>
          </a:p>
          <a:p>
            <a:r>
              <a:rPr lang="cs-CZ" dirty="0" err="1"/>
              <a:t>Schwarzkopf</a:t>
            </a:r>
            <a:r>
              <a:rPr lang="cs-CZ" dirty="0"/>
              <a:t> 8 alergenních látek a hormonálních </a:t>
            </a:r>
            <a:r>
              <a:rPr lang="cs-CZ" dirty="0" err="1"/>
              <a:t>disruptorů</a:t>
            </a:r>
            <a:endParaRPr lang="cs-CZ" dirty="0"/>
          </a:p>
          <a:p>
            <a:endParaRPr lang="en-US"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21485" t="936" r="15337" b="-936"/>
          <a:stretch/>
        </p:blipFill>
        <p:spPr>
          <a:xfrm>
            <a:off x="8623495" y="1542821"/>
            <a:ext cx="3179300" cy="5032375"/>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758" y="1690688"/>
            <a:ext cx="2647984" cy="4642459"/>
          </a:xfrm>
          <a:prstGeom prst="rect">
            <a:avLst/>
          </a:prstGeom>
        </p:spPr>
      </p:pic>
    </p:spTree>
    <p:extLst>
      <p:ext uri="{BB962C8B-B14F-4D97-AF65-F5344CB8AC3E}">
        <p14:creationId xmlns:p14="http://schemas.microsoft.com/office/powerpoint/2010/main" val="289096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0"/>
            <a:ext cx="10972800" cy="1277611"/>
          </a:xfrm>
        </p:spPr>
        <p:txBody>
          <a:bodyPr>
            <a:normAutofit/>
          </a:bodyPr>
          <a:lstStyle/>
          <a:p>
            <a:pPr algn="ctr"/>
            <a:r>
              <a:rPr lang="cs-CZ" dirty="0"/>
              <a:t>Nová rizika – hormonální </a:t>
            </a:r>
            <a:r>
              <a:rPr lang="cs-CZ" dirty="0" err="1"/>
              <a:t>disruptory</a:t>
            </a:r>
            <a:endParaRPr lang="cs-CZ" dirty="0"/>
          </a:p>
        </p:txBody>
      </p:sp>
      <p:sp>
        <p:nvSpPr>
          <p:cNvPr id="3" name="Zástupný symbol pro obsah 2"/>
          <p:cNvSpPr>
            <a:spLocks noGrp="1"/>
          </p:cNvSpPr>
          <p:nvPr>
            <p:ph sz="half" idx="1"/>
          </p:nvPr>
        </p:nvSpPr>
        <p:spPr>
          <a:xfrm>
            <a:off x="609600" y="1147715"/>
            <a:ext cx="5932601" cy="4932410"/>
          </a:xfrm>
        </p:spPr>
        <p:txBody>
          <a:bodyPr>
            <a:noAutofit/>
          </a:bodyPr>
          <a:lstStyle/>
          <a:p>
            <a:endParaRPr lang="cs-CZ" sz="1800" dirty="0"/>
          </a:p>
          <a:p>
            <a:r>
              <a:rPr lang="cs-CZ" sz="1800" dirty="0"/>
              <a:t>Poruchy imunity, obezita, předčasné dospívání u dívek, poruchy vývoje mozku</a:t>
            </a:r>
          </a:p>
          <a:p>
            <a:r>
              <a:rPr lang="cs-CZ" sz="1800" dirty="0"/>
              <a:t>Poškozují zejména nenarozený plod v těle matky – </a:t>
            </a:r>
            <a:r>
              <a:rPr lang="cs-CZ" sz="1800" dirty="0">
                <a:solidFill>
                  <a:srgbClr val="92D050"/>
                </a:solidFill>
              </a:rPr>
              <a:t>„</a:t>
            </a:r>
            <a:r>
              <a:rPr lang="cs-CZ" sz="1800" dirty="0" err="1">
                <a:solidFill>
                  <a:srgbClr val="92D050"/>
                </a:solidFill>
              </a:rPr>
              <a:t>windows</a:t>
            </a:r>
            <a:r>
              <a:rPr lang="cs-CZ" sz="1800" dirty="0">
                <a:solidFill>
                  <a:srgbClr val="92D050"/>
                </a:solidFill>
              </a:rPr>
              <a:t> </a:t>
            </a:r>
            <a:r>
              <a:rPr lang="cs-CZ" sz="1800" dirty="0" err="1">
                <a:solidFill>
                  <a:srgbClr val="92D050"/>
                </a:solidFill>
              </a:rPr>
              <a:t>of</a:t>
            </a:r>
            <a:r>
              <a:rPr lang="cs-CZ" sz="1800" dirty="0">
                <a:solidFill>
                  <a:srgbClr val="92D050"/>
                </a:solidFill>
              </a:rPr>
              <a:t> vulnerability“. </a:t>
            </a:r>
          </a:p>
          <a:p>
            <a:r>
              <a:rPr lang="cs-CZ" sz="1800" dirty="0"/>
              <a:t>Jakákoli dávka je škodlivá, pokud je podána v určitý moment</a:t>
            </a:r>
          </a:p>
          <a:p>
            <a:r>
              <a:rPr lang="cs-CZ" sz="1800" dirty="0">
                <a:solidFill>
                  <a:srgbClr val="92D050"/>
                </a:solidFill>
              </a:rPr>
              <a:t>Endokrinní </a:t>
            </a:r>
            <a:r>
              <a:rPr lang="cs-CZ" sz="1800" dirty="0" err="1">
                <a:solidFill>
                  <a:srgbClr val="92D050"/>
                </a:solidFill>
              </a:rPr>
              <a:t>disruptory</a:t>
            </a:r>
            <a:r>
              <a:rPr lang="cs-CZ" sz="1800" dirty="0">
                <a:solidFill>
                  <a:srgbClr val="92D050"/>
                </a:solidFill>
              </a:rPr>
              <a:t> </a:t>
            </a:r>
            <a:r>
              <a:rPr lang="cs-CZ" sz="1800" dirty="0"/>
              <a:t>– mění, blokují či naopak působí jako hormony </a:t>
            </a:r>
          </a:p>
          <a:p>
            <a:r>
              <a:rPr lang="cs-CZ" sz="1800" i="1" dirty="0">
                <a:solidFill>
                  <a:schemeClr val="accent1"/>
                </a:solidFill>
              </a:rPr>
              <a:t>„Změny, které nastanou v prvních stadiích vývoje před a těsně po narození dítěte, jsou téměř nevratné na rozdíl od vlivů na dospělé jedince. Nemůžete to vrátit a přeprogramovat mozek.“ </a:t>
            </a:r>
            <a:r>
              <a:rPr lang="cs-CZ" sz="1800" i="1" dirty="0" err="1"/>
              <a:t>Theo</a:t>
            </a:r>
            <a:r>
              <a:rPr lang="cs-CZ" sz="1800" i="1" dirty="0"/>
              <a:t> </a:t>
            </a:r>
            <a:r>
              <a:rPr lang="cs-CZ" sz="1800" i="1" dirty="0" err="1"/>
              <a:t>Colburn</a:t>
            </a:r>
            <a:endParaRPr lang="cs-CZ" sz="1800" i="1" dirty="0"/>
          </a:p>
          <a:p>
            <a:r>
              <a:rPr lang="cs-CZ" sz="1800" dirty="0">
                <a:solidFill>
                  <a:srgbClr val="92D050"/>
                </a:solidFill>
              </a:rPr>
              <a:t>EDC – souvislost s výskytem cukrovky, obezity a imunitních poruch a onemocnění</a:t>
            </a:r>
            <a:endParaRPr lang="cs-CZ" sz="1800" dirty="0"/>
          </a:p>
        </p:txBody>
      </p:sp>
      <p:pic>
        <p:nvPicPr>
          <p:cNvPr id="6"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49976" y="2057400"/>
            <a:ext cx="3989510" cy="4022725"/>
          </a:xfrm>
          <a:prstGeom prst="rect">
            <a:avLst/>
          </a:prstGeom>
        </p:spPr>
      </p:pic>
    </p:spTree>
    <p:extLst>
      <p:ext uri="{BB962C8B-B14F-4D97-AF65-F5344CB8AC3E}">
        <p14:creationId xmlns:p14="http://schemas.microsoft.com/office/powerpoint/2010/main" val="133028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398" t="20154" r="11195" b="14991"/>
          <a:stretch/>
        </p:blipFill>
        <p:spPr bwMode="auto">
          <a:xfrm>
            <a:off x="2512534" y="1448803"/>
            <a:ext cx="7335755" cy="40279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vert="horz" lIns="91440" tIns="0" rIns="91440" bIns="45720" rtlCol="0" anchor="t" anchorCtr="1">
            <a:normAutofit/>
          </a:bodyPr>
          <a:lstStyle/>
          <a:p>
            <a:pPr marL="270000" indent="-270000">
              <a:spcBef>
                <a:spcPct val="20000"/>
              </a:spcBef>
              <a:buFont typeface="Arial" pitchFamily="34" charset="0"/>
            </a:pPr>
            <a:r>
              <a:rPr lang="cs-CZ" sz="3600" dirty="0">
                <a:solidFill>
                  <a:srgbClr val="00B050"/>
                </a:solidFill>
                <a:latin typeface="Georgia" panose="02040502050405020303" pitchFamily="18" charset="0"/>
                <a:ea typeface="+mn-ea"/>
                <a:cs typeface="Helvetica" panose="020B0604020202020204" pitchFamily="34" charset="0"/>
              </a:rPr>
              <a:t>Koktejlový efekt</a:t>
            </a:r>
            <a:endParaRPr lang="da-DK" dirty="0">
              <a:solidFill>
                <a:srgbClr val="00B050"/>
              </a:solidFill>
              <a:latin typeface="Georgia" pitchFamily="18" charset="0"/>
              <a:ea typeface="+mn-ea"/>
              <a:cs typeface="Helvetica" panose="020B0604020202020204" pitchFamily="34" charset="0"/>
            </a:endParaRPr>
          </a:p>
        </p:txBody>
      </p:sp>
      <p:pic>
        <p:nvPicPr>
          <p:cNvPr id="7" name="Picture 2"/>
          <p:cNvPicPr>
            <a:picLocks noGrp="1" noChangeAspect="1" noChangeArrowheads="1"/>
          </p:cNvPicPr>
          <p:nvPr>
            <p:ph idx="1"/>
          </p:nvPr>
        </p:nvPicPr>
        <p:blipFill>
          <a:blip r:embed="rId4" cstate="print"/>
          <a:stretch>
            <a:fillRect/>
          </a:stretch>
        </p:blipFill>
        <p:spPr bwMode="auto">
          <a:xfrm>
            <a:off x="5331150" y="3661043"/>
            <a:ext cx="1496363" cy="831313"/>
          </a:xfrm>
          <a:prstGeom prst="rect">
            <a:avLst/>
          </a:prstGeom>
          <a:noFill/>
          <a:ln w="9525">
            <a:noFill/>
            <a:miter lim="800000"/>
            <a:headEnd/>
            <a:tailEnd/>
          </a:ln>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398" t="20154" r="11195" b="14991"/>
          <a:stretch/>
        </p:blipFill>
        <p:spPr bwMode="auto">
          <a:xfrm>
            <a:off x="2511253" y="1433239"/>
            <a:ext cx="7335755" cy="40279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kstfelt 3"/>
          <p:cNvSpPr txBox="1"/>
          <p:nvPr/>
        </p:nvSpPr>
        <p:spPr>
          <a:xfrm>
            <a:off x="3129131" y="1766093"/>
            <a:ext cx="752129" cy="261610"/>
          </a:xfrm>
          <a:prstGeom prst="rect">
            <a:avLst/>
          </a:prstGeom>
          <a:solidFill>
            <a:srgbClr val="FFFFFF"/>
          </a:solidFill>
        </p:spPr>
        <p:txBody>
          <a:bodyPr wrap="none" rtlCol="0">
            <a:spAutoFit/>
          </a:bodyPr>
          <a:lstStyle/>
          <a:p>
            <a:r>
              <a:rPr lang="da-DK" sz="1100" dirty="0"/>
              <a:t>…</a:t>
            </a:r>
            <a:r>
              <a:rPr lang="cs-CZ" sz="1100" dirty="0"/>
              <a:t>ve sprše</a:t>
            </a:r>
            <a:endParaRPr lang="da-DK" sz="1100" dirty="0"/>
          </a:p>
        </p:txBody>
      </p:sp>
      <p:sp>
        <p:nvSpPr>
          <p:cNvPr id="8" name="Tekstfelt 7"/>
          <p:cNvSpPr txBox="1"/>
          <p:nvPr/>
        </p:nvSpPr>
        <p:spPr>
          <a:xfrm>
            <a:off x="2763374" y="1542045"/>
            <a:ext cx="2954655" cy="261610"/>
          </a:xfrm>
          <a:prstGeom prst="rect">
            <a:avLst/>
          </a:prstGeom>
          <a:solidFill>
            <a:srgbClr val="FFFFFF"/>
          </a:solidFill>
        </p:spPr>
        <p:txBody>
          <a:bodyPr wrap="none" rtlCol="0">
            <a:spAutoFit/>
          </a:bodyPr>
          <a:lstStyle/>
          <a:p>
            <a:r>
              <a:rPr lang="cs-CZ" sz="1100" dirty="0"/>
              <a:t>Jeden den v kontaktu s hormonálními </a:t>
            </a:r>
            <a:r>
              <a:rPr lang="cs-CZ" sz="1100" dirty="0" err="1"/>
              <a:t>disruptory</a:t>
            </a:r>
            <a:endParaRPr lang="en-US" sz="1100" dirty="0"/>
          </a:p>
        </p:txBody>
      </p:sp>
      <p:sp>
        <p:nvSpPr>
          <p:cNvPr id="9" name="Tekstfelt 8"/>
          <p:cNvSpPr txBox="1"/>
          <p:nvPr/>
        </p:nvSpPr>
        <p:spPr>
          <a:xfrm>
            <a:off x="8210843" y="1766093"/>
            <a:ext cx="1159292" cy="261610"/>
          </a:xfrm>
          <a:prstGeom prst="rect">
            <a:avLst/>
          </a:prstGeom>
          <a:solidFill>
            <a:srgbClr val="FFFFFF"/>
          </a:solidFill>
        </p:spPr>
        <p:txBody>
          <a:bodyPr wrap="none" rtlCol="0">
            <a:spAutoFit/>
          </a:bodyPr>
          <a:lstStyle/>
          <a:p>
            <a:r>
              <a:rPr lang="da-DK" sz="1100" dirty="0"/>
              <a:t>…</a:t>
            </a:r>
            <a:r>
              <a:rPr lang="cs-CZ" sz="1100" dirty="0"/>
              <a:t>na </a:t>
            </a:r>
            <a:r>
              <a:rPr lang="cs-CZ" sz="1100" dirty="0" err="1"/>
              <a:t>večení</a:t>
            </a:r>
            <a:r>
              <a:rPr lang="cs-CZ" sz="1100" dirty="0"/>
              <a:t> party</a:t>
            </a:r>
            <a:endParaRPr lang="da-DK" sz="1100" dirty="0"/>
          </a:p>
        </p:txBody>
      </p:sp>
      <p:sp>
        <p:nvSpPr>
          <p:cNvPr id="10" name="Tekstfelt 9"/>
          <p:cNvSpPr txBox="1"/>
          <p:nvPr/>
        </p:nvSpPr>
        <p:spPr>
          <a:xfrm>
            <a:off x="6911309" y="1766093"/>
            <a:ext cx="822661" cy="261610"/>
          </a:xfrm>
          <a:prstGeom prst="rect">
            <a:avLst/>
          </a:prstGeom>
          <a:solidFill>
            <a:srgbClr val="FFFFFF"/>
          </a:solidFill>
        </p:spPr>
        <p:txBody>
          <a:bodyPr wrap="none" rtlCol="0">
            <a:spAutoFit/>
          </a:bodyPr>
          <a:lstStyle/>
          <a:p>
            <a:r>
              <a:rPr lang="cs-CZ" sz="1100" dirty="0"/>
              <a:t>……na pláži</a:t>
            </a:r>
            <a:endParaRPr lang="da-DK" sz="1100" dirty="0"/>
          </a:p>
        </p:txBody>
      </p:sp>
      <p:sp>
        <p:nvSpPr>
          <p:cNvPr id="11" name="Tekstfelt 10"/>
          <p:cNvSpPr txBox="1"/>
          <p:nvPr/>
        </p:nvSpPr>
        <p:spPr>
          <a:xfrm>
            <a:off x="5139053" y="1766093"/>
            <a:ext cx="942887" cy="261610"/>
          </a:xfrm>
          <a:prstGeom prst="rect">
            <a:avLst/>
          </a:prstGeom>
          <a:solidFill>
            <a:srgbClr val="FFFFFF"/>
          </a:solidFill>
        </p:spPr>
        <p:txBody>
          <a:bodyPr wrap="none" rtlCol="0">
            <a:spAutoFit/>
          </a:bodyPr>
          <a:lstStyle/>
          <a:p>
            <a:r>
              <a:rPr lang="da-DK" sz="1100" dirty="0"/>
              <a:t>…</a:t>
            </a:r>
            <a:r>
              <a:rPr lang="cs-CZ" sz="1100" dirty="0"/>
              <a:t>v koupelně </a:t>
            </a:r>
            <a:endParaRPr lang="da-DK" sz="1100" dirty="0"/>
          </a:p>
        </p:txBody>
      </p:sp>
      <p:sp>
        <p:nvSpPr>
          <p:cNvPr id="12" name="Tekstfelt 11"/>
          <p:cNvSpPr txBox="1"/>
          <p:nvPr/>
        </p:nvSpPr>
        <p:spPr>
          <a:xfrm>
            <a:off x="4657454" y="2192716"/>
            <a:ext cx="822661" cy="230832"/>
          </a:xfrm>
          <a:prstGeom prst="rect">
            <a:avLst/>
          </a:prstGeom>
          <a:solidFill>
            <a:srgbClr val="FFFFFF"/>
          </a:solidFill>
        </p:spPr>
        <p:txBody>
          <a:bodyPr wrap="none" rtlCol="0">
            <a:spAutoFit/>
          </a:bodyPr>
          <a:lstStyle/>
          <a:p>
            <a:r>
              <a:rPr lang="cs-CZ" sz="900" dirty="0"/>
              <a:t>Pasta na zuby</a:t>
            </a:r>
            <a:endParaRPr lang="en-US" sz="900" dirty="0"/>
          </a:p>
        </p:txBody>
      </p:sp>
      <p:sp>
        <p:nvSpPr>
          <p:cNvPr id="13" name="Tekstfelt 12"/>
          <p:cNvSpPr txBox="1"/>
          <p:nvPr/>
        </p:nvSpPr>
        <p:spPr>
          <a:xfrm>
            <a:off x="2528962" y="2612386"/>
            <a:ext cx="563841" cy="230832"/>
          </a:xfrm>
          <a:prstGeom prst="rect">
            <a:avLst/>
          </a:prstGeom>
          <a:solidFill>
            <a:srgbClr val="FFFFFF"/>
          </a:solidFill>
        </p:spPr>
        <p:txBody>
          <a:bodyPr wrap="square" rtlCol="0">
            <a:spAutoFit/>
          </a:bodyPr>
          <a:lstStyle/>
          <a:p>
            <a:r>
              <a:rPr lang="cs-CZ" sz="900" dirty="0"/>
              <a:t>mýdlo</a:t>
            </a:r>
            <a:endParaRPr lang="en-US" sz="900" dirty="0"/>
          </a:p>
        </p:txBody>
      </p:sp>
      <p:sp>
        <p:nvSpPr>
          <p:cNvPr id="14" name="Tekstfelt 13"/>
          <p:cNvSpPr txBox="1"/>
          <p:nvPr/>
        </p:nvSpPr>
        <p:spPr>
          <a:xfrm>
            <a:off x="3864839" y="2734604"/>
            <a:ext cx="559769" cy="230832"/>
          </a:xfrm>
          <a:prstGeom prst="rect">
            <a:avLst/>
          </a:prstGeom>
          <a:solidFill>
            <a:srgbClr val="FFFFFF"/>
          </a:solidFill>
        </p:spPr>
        <p:txBody>
          <a:bodyPr wrap="none" rtlCol="0">
            <a:spAutoFit/>
          </a:bodyPr>
          <a:lstStyle/>
          <a:p>
            <a:r>
              <a:rPr lang="cs-CZ" sz="900" dirty="0"/>
              <a:t>šampon</a:t>
            </a:r>
            <a:endParaRPr lang="da-DK" sz="900" dirty="0"/>
          </a:p>
        </p:txBody>
      </p:sp>
      <p:sp>
        <p:nvSpPr>
          <p:cNvPr id="15" name="Tekstfelt 14"/>
          <p:cNvSpPr txBox="1"/>
          <p:nvPr/>
        </p:nvSpPr>
        <p:spPr>
          <a:xfrm>
            <a:off x="2479199" y="3626440"/>
            <a:ext cx="649931" cy="369332"/>
          </a:xfrm>
          <a:prstGeom prst="rect">
            <a:avLst/>
          </a:prstGeom>
          <a:solidFill>
            <a:srgbClr val="FFFFFF"/>
          </a:solidFill>
        </p:spPr>
        <p:txBody>
          <a:bodyPr wrap="square" rtlCol="0">
            <a:spAutoFit/>
          </a:bodyPr>
          <a:lstStyle/>
          <a:p>
            <a:r>
              <a:rPr lang="cs-CZ" sz="900" dirty="0"/>
              <a:t>Sprchový gel</a:t>
            </a:r>
            <a:endParaRPr lang="da-DK" sz="900" dirty="0"/>
          </a:p>
        </p:txBody>
      </p:sp>
      <p:sp>
        <p:nvSpPr>
          <p:cNvPr id="17" name="Tekstfelt 16"/>
          <p:cNvSpPr txBox="1"/>
          <p:nvPr/>
        </p:nvSpPr>
        <p:spPr>
          <a:xfrm>
            <a:off x="6180410" y="3698303"/>
            <a:ext cx="814647" cy="230832"/>
          </a:xfrm>
          <a:prstGeom prst="rect">
            <a:avLst/>
          </a:prstGeom>
          <a:solidFill>
            <a:srgbClr val="FFFFFF"/>
          </a:solidFill>
        </p:spPr>
        <p:txBody>
          <a:bodyPr wrap="none" rtlCol="0">
            <a:spAutoFit/>
          </a:bodyPr>
          <a:lstStyle/>
          <a:p>
            <a:r>
              <a:rPr lang="cs-CZ" sz="900" dirty="0"/>
              <a:t>Tělové mléko</a:t>
            </a:r>
            <a:endParaRPr lang="da-DK" sz="900" dirty="0"/>
          </a:p>
        </p:txBody>
      </p:sp>
      <p:sp>
        <p:nvSpPr>
          <p:cNvPr id="18" name="Tekstfelt 17"/>
          <p:cNvSpPr txBox="1"/>
          <p:nvPr/>
        </p:nvSpPr>
        <p:spPr>
          <a:xfrm>
            <a:off x="4765681" y="2978816"/>
            <a:ext cx="689612" cy="230832"/>
          </a:xfrm>
          <a:prstGeom prst="rect">
            <a:avLst/>
          </a:prstGeom>
          <a:solidFill>
            <a:srgbClr val="FFFFFF"/>
          </a:solidFill>
        </p:spPr>
        <p:txBody>
          <a:bodyPr wrap="none" rtlCol="0">
            <a:spAutoFit/>
          </a:bodyPr>
          <a:lstStyle/>
          <a:p>
            <a:r>
              <a:rPr lang="da-DK" sz="900" dirty="0"/>
              <a:t>Deodorant</a:t>
            </a:r>
          </a:p>
        </p:txBody>
      </p:sp>
      <p:sp>
        <p:nvSpPr>
          <p:cNvPr id="19" name="Tekstfelt 18"/>
          <p:cNvSpPr txBox="1"/>
          <p:nvPr/>
        </p:nvSpPr>
        <p:spPr>
          <a:xfrm>
            <a:off x="6205372" y="3050225"/>
            <a:ext cx="805029" cy="230832"/>
          </a:xfrm>
          <a:prstGeom prst="rect">
            <a:avLst/>
          </a:prstGeom>
          <a:solidFill>
            <a:srgbClr val="FFFFFF"/>
          </a:solidFill>
        </p:spPr>
        <p:txBody>
          <a:bodyPr wrap="none" rtlCol="0">
            <a:spAutoFit/>
          </a:bodyPr>
          <a:lstStyle/>
          <a:p>
            <a:r>
              <a:rPr lang="cs-CZ" sz="900" dirty="0"/>
              <a:t>Pleťový krém</a:t>
            </a:r>
            <a:endParaRPr lang="da-DK" sz="900" dirty="0"/>
          </a:p>
        </p:txBody>
      </p:sp>
      <p:sp>
        <p:nvSpPr>
          <p:cNvPr id="20" name="Tekstfelt 19"/>
          <p:cNvSpPr txBox="1"/>
          <p:nvPr/>
        </p:nvSpPr>
        <p:spPr>
          <a:xfrm>
            <a:off x="7896200" y="3995772"/>
            <a:ext cx="673582" cy="369332"/>
          </a:xfrm>
          <a:prstGeom prst="rect">
            <a:avLst/>
          </a:prstGeom>
          <a:solidFill>
            <a:srgbClr val="FFFFFF"/>
          </a:solidFill>
        </p:spPr>
        <p:txBody>
          <a:bodyPr wrap="none" rtlCol="0">
            <a:spAutoFit/>
          </a:bodyPr>
          <a:lstStyle/>
          <a:p>
            <a:r>
              <a:rPr lang="cs-CZ" sz="900" dirty="0"/>
              <a:t>Opalovací </a:t>
            </a:r>
          </a:p>
          <a:p>
            <a:r>
              <a:rPr lang="cs-CZ" sz="900" dirty="0"/>
              <a:t>krém</a:t>
            </a:r>
            <a:endParaRPr lang="da-DK" sz="900" dirty="0"/>
          </a:p>
        </p:txBody>
      </p:sp>
      <p:sp>
        <p:nvSpPr>
          <p:cNvPr id="21" name="Tekstfelt 20"/>
          <p:cNvSpPr txBox="1"/>
          <p:nvPr/>
        </p:nvSpPr>
        <p:spPr>
          <a:xfrm>
            <a:off x="7939391" y="2819393"/>
            <a:ext cx="596638" cy="230832"/>
          </a:xfrm>
          <a:prstGeom prst="rect">
            <a:avLst/>
          </a:prstGeom>
          <a:solidFill>
            <a:srgbClr val="FFFFFF"/>
          </a:solidFill>
        </p:spPr>
        <p:txBody>
          <a:bodyPr wrap="none" rtlCol="0">
            <a:spAutoFit/>
          </a:bodyPr>
          <a:lstStyle/>
          <a:p>
            <a:r>
              <a:rPr lang="da-DK" sz="900" dirty="0"/>
              <a:t>Make up</a:t>
            </a:r>
          </a:p>
        </p:txBody>
      </p:sp>
      <p:sp>
        <p:nvSpPr>
          <p:cNvPr id="23" name="Tekstfelt 22"/>
          <p:cNvSpPr txBox="1"/>
          <p:nvPr/>
        </p:nvSpPr>
        <p:spPr>
          <a:xfrm>
            <a:off x="8059917" y="3195937"/>
            <a:ext cx="537327" cy="230832"/>
          </a:xfrm>
          <a:prstGeom prst="rect">
            <a:avLst/>
          </a:prstGeom>
          <a:solidFill>
            <a:srgbClr val="FFFFFF"/>
          </a:solidFill>
        </p:spPr>
        <p:txBody>
          <a:bodyPr wrap="none" rtlCol="0">
            <a:spAutoFit/>
          </a:bodyPr>
          <a:lstStyle/>
          <a:p>
            <a:r>
              <a:rPr lang="cs-CZ" sz="900" dirty="0"/>
              <a:t>Rtěnka </a:t>
            </a:r>
            <a:endParaRPr lang="da-DK" sz="900" dirty="0"/>
          </a:p>
        </p:txBody>
      </p:sp>
      <p:sp>
        <p:nvSpPr>
          <p:cNvPr id="24" name="Tekstfelt 23"/>
          <p:cNvSpPr txBox="1"/>
          <p:nvPr/>
        </p:nvSpPr>
        <p:spPr>
          <a:xfrm>
            <a:off x="9244445" y="3050225"/>
            <a:ext cx="851206" cy="230832"/>
          </a:xfrm>
          <a:prstGeom prst="rect">
            <a:avLst/>
          </a:prstGeom>
          <a:solidFill>
            <a:srgbClr val="FFFFFF"/>
          </a:solidFill>
        </p:spPr>
        <p:txBody>
          <a:bodyPr wrap="square" rtlCol="0">
            <a:spAutoFit/>
          </a:bodyPr>
          <a:lstStyle/>
          <a:p>
            <a:r>
              <a:rPr lang="cs-CZ" sz="900" dirty="0" err="1"/>
              <a:t>Tvářenka</a:t>
            </a:r>
            <a:endParaRPr lang="da-DK" sz="900" dirty="0"/>
          </a:p>
        </p:txBody>
      </p:sp>
      <p:sp>
        <p:nvSpPr>
          <p:cNvPr id="25" name="Tekstfelt 24"/>
          <p:cNvSpPr txBox="1"/>
          <p:nvPr/>
        </p:nvSpPr>
        <p:spPr>
          <a:xfrm>
            <a:off x="9381494" y="4028089"/>
            <a:ext cx="777777" cy="230832"/>
          </a:xfrm>
          <a:prstGeom prst="rect">
            <a:avLst/>
          </a:prstGeom>
          <a:solidFill>
            <a:srgbClr val="FFFFFF"/>
          </a:solidFill>
        </p:spPr>
        <p:txBody>
          <a:bodyPr wrap="none" rtlCol="0">
            <a:spAutoFit/>
          </a:bodyPr>
          <a:lstStyle/>
          <a:p>
            <a:r>
              <a:rPr lang="cs-CZ" sz="900" dirty="0"/>
              <a:t>Lak na nehty</a:t>
            </a:r>
            <a:endParaRPr lang="da-DK" sz="900" dirty="0"/>
          </a:p>
        </p:txBody>
      </p:sp>
      <p:pic>
        <p:nvPicPr>
          <p:cNvPr id="6" name="Billede 5"/>
          <p:cNvPicPr>
            <a:picLocks noChangeAspect="1"/>
          </p:cNvPicPr>
          <p:nvPr/>
        </p:nvPicPr>
        <p:blipFill>
          <a:blip r:embed="rId5"/>
          <a:stretch>
            <a:fillRect/>
          </a:stretch>
        </p:blipFill>
        <p:spPr>
          <a:xfrm>
            <a:off x="3483329" y="3648153"/>
            <a:ext cx="352381" cy="695238"/>
          </a:xfrm>
          <a:prstGeom prst="rect">
            <a:avLst/>
          </a:prstGeom>
        </p:spPr>
      </p:pic>
    </p:spTree>
    <p:extLst>
      <p:ext uri="{BB962C8B-B14F-4D97-AF65-F5344CB8AC3E}">
        <p14:creationId xmlns:p14="http://schemas.microsoft.com/office/powerpoint/2010/main" val="1604993284"/>
      </p:ext>
    </p:extLst>
  </p:cSld>
  <p:clrMapOvr>
    <a:masterClrMapping/>
  </p:clrMapOvr>
</p:sld>
</file>

<file path=ppt/theme/theme1.xml><?xml version="1.0" encoding="utf-8"?>
<a:theme xmlns:a="http://schemas.openxmlformats.org/drawingml/2006/main" name="Základ">
  <a:themeElements>
    <a:clrScheme name="Zelená">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Zákla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ákla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TM03457444[[fn=Základ]]</Template>
  <TotalTime>466</TotalTime>
  <Words>674</Words>
  <Application>Microsoft Office PowerPoint</Application>
  <PresentationFormat>Širokoúhlá obrazovka</PresentationFormat>
  <Paragraphs>92</Paragraphs>
  <Slides>18</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Calibri</vt:lpstr>
      <vt:lpstr>Corbel</vt:lpstr>
      <vt:lpstr>Georgia</vt:lpstr>
      <vt:lpstr>Helvetica</vt:lpstr>
      <vt:lpstr>Základ</vt:lpstr>
      <vt:lpstr>Alergeny a hormonální disruptory v kosmetice na českém trhu</vt:lpstr>
      <vt:lpstr>Výsledky hodnocení kosmetiky na českém trhu</vt:lpstr>
      <vt:lpstr>Prezentace aplikace PowerPoint</vt:lpstr>
      <vt:lpstr>Legislativa a hodnocení látek</vt:lpstr>
      <vt:lpstr>Bezpečné výrobky</vt:lpstr>
      <vt:lpstr>Nejhorší: Výrobky s 4 a více hormonálními disruptory</vt:lpstr>
      <vt:lpstr>Nejvíce problematických látek – barvy na vlasy</vt:lpstr>
      <vt:lpstr>Nová rizika – hormonální disruptory</vt:lpstr>
      <vt:lpstr>Koktejlový efekt</vt:lpstr>
      <vt:lpstr>Produkty nebezpečné pro životní prostředí</vt:lpstr>
      <vt:lpstr>Látky poškozující životní prostředí</vt:lpstr>
      <vt:lpstr>Srovnání složení kosmetiky světových značek</vt:lpstr>
      <vt:lpstr>Ve 32 zemí z 35 – na trhu NIVEA</vt:lpstr>
      <vt:lpstr>Různá složení výrobků ve světě i v Evropě</vt:lpstr>
      <vt:lpstr>Prezentace aplikace PowerPoint</vt:lpstr>
      <vt:lpstr>Prezentace aplikace PowerPoint</vt:lpstr>
      <vt:lpstr>Rady pro spotřebitele</vt:lpstr>
      <vt:lpstr>Díky za pozornost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karolina.brabcova@arnika.org</dc:creator>
  <cp:lastModifiedBy>karolina.brabcova@arnika.org</cp:lastModifiedBy>
  <cp:revision>34</cp:revision>
  <dcterms:created xsi:type="dcterms:W3CDTF">2021-04-08T10:52:02Z</dcterms:created>
  <dcterms:modified xsi:type="dcterms:W3CDTF">2021-04-09T11:47:52Z</dcterms:modified>
</cp:coreProperties>
</file>