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47" r:id="rId2"/>
    <p:sldId id="348" r:id="rId3"/>
    <p:sldId id="332" r:id="rId4"/>
    <p:sldId id="334" r:id="rId5"/>
    <p:sldId id="335" r:id="rId6"/>
    <p:sldId id="336" r:id="rId7"/>
    <p:sldId id="337" r:id="rId8"/>
    <p:sldId id="340" r:id="rId9"/>
    <p:sldId id="346" r:id="rId10"/>
    <p:sldId id="349" r:id="rId11"/>
    <p:sldId id="341" r:id="rId12"/>
    <p:sldId id="35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2/12/2020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2/12/2020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2/12/2020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800" dirty="0"/>
              <a:t>Podle přílohy 1 oddílu 6 odst. 1 ke změně územního plánu Z 2832 je území </a:t>
            </a:r>
            <a:r>
              <a:rPr lang="cs-CZ" sz="2800" dirty="0" err="1"/>
              <a:t>hl.m</a:t>
            </a:r>
            <a:r>
              <a:rPr lang="cs-CZ" sz="2800" dirty="0"/>
              <a:t>. Prahy územním plánem děleno na zastavitelná a nezastavitelná území. Zastavitelná území </a:t>
            </a:r>
            <a:r>
              <a:rPr lang="cs-CZ" sz="2800" dirty="0" smtClean="0"/>
              <a:t>jsou: </a:t>
            </a:r>
          </a:p>
          <a:p>
            <a:pPr algn="just"/>
            <a:r>
              <a:rPr lang="cs-CZ" sz="2800" dirty="0" smtClean="0"/>
              <a:t>- </a:t>
            </a:r>
            <a:r>
              <a:rPr lang="cs-CZ" sz="2800" b="1" dirty="0" smtClean="0"/>
              <a:t>rozvojová</a:t>
            </a:r>
            <a:r>
              <a:rPr lang="cs-CZ" sz="2800" dirty="0"/>
              <a:t>, </a:t>
            </a:r>
            <a:endParaRPr lang="cs-CZ" sz="2800" dirty="0" smtClean="0"/>
          </a:p>
          <a:p>
            <a:pPr algn="just"/>
            <a:r>
              <a:rPr lang="cs-CZ" sz="2800" dirty="0" smtClean="0"/>
              <a:t>- </a:t>
            </a:r>
            <a:r>
              <a:rPr lang="cs-CZ" sz="2800" b="1" dirty="0" smtClean="0"/>
              <a:t>stabilizovaná</a:t>
            </a:r>
            <a:r>
              <a:rPr lang="cs-CZ" sz="2800" dirty="0"/>
              <a:t>, </a:t>
            </a:r>
            <a:endParaRPr lang="cs-CZ" sz="2800" dirty="0" smtClean="0"/>
          </a:p>
          <a:p>
            <a:pPr algn="just"/>
            <a:r>
              <a:rPr lang="cs-CZ" sz="2800" dirty="0" smtClean="0"/>
              <a:t>- transformační, </a:t>
            </a:r>
          </a:p>
          <a:p>
            <a:pPr algn="just"/>
            <a:r>
              <a:rPr lang="cs-CZ" sz="2800" dirty="0" smtClean="0"/>
              <a:t>- nerozvojová</a:t>
            </a:r>
            <a:r>
              <a:rPr lang="cs-CZ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47658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061" y="1531887"/>
            <a:ext cx="5205406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54" y="2039816"/>
            <a:ext cx="5167071" cy="315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351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618186"/>
            <a:ext cx="10972800" cy="5507978"/>
          </a:xfrm>
        </p:spPr>
        <p:txBody>
          <a:bodyPr>
            <a:noAutofit/>
          </a:bodyPr>
          <a:lstStyle/>
          <a:p>
            <a:pPr algn="just"/>
            <a:r>
              <a:rPr lang="cs-CZ" sz="2300" i="1" dirty="0"/>
              <a:t>„Úřad územního plánování dospěl k závěru, že navržený objem zástavby neodporuje zachování, dotvoření ani rehabilitaci stávající urbanistické struktury. Ta je v současné době tvořena převážně bytovými domy. Výšky atik objektů bytových domů v doplňkové linii </a:t>
            </a:r>
            <a:r>
              <a:rPr lang="cs-CZ" sz="2300" i="1" dirty="0" smtClean="0"/>
              <a:t>… jsou </a:t>
            </a:r>
            <a:r>
              <a:rPr lang="cs-CZ" sz="2300" i="1" dirty="0"/>
              <a:t>+ 328,8 </a:t>
            </a:r>
            <a:r>
              <a:rPr lang="cs-CZ" sz="2300" i="1" dirty="0" err="1"/>
              <a:t>m.n.m</a:t>
            </a:r>
            <a:r>
              <a:rPr lang="cs-CZ" sz="2300" i="1" dirty="0"/>
              <a:t>., + 332, 8 </a:t>
            </a:r>
            <a:r>
              <a:rPr lang="cs-CZ" sz="2300" i="1" dirty="0" err="1"/>
              <a:t>m.n.m</a:t>
            </a:r>
            <a:r>
              <a:rPr lang="cs-CZ" sz="2300" i="1" dirty="0"/>
              <a:t>., + 335,7 </a:t>
            </a:r>
            <a:r>
              <a:rPr lang="cs-CZ" sz="2300" i="1" dirty="0" err="1"/>
              <a:t>m.n.m</a:t>
            </a:r>
            <a:r>
              <a:rPr lang="cs-CZ" sz="2300" i="1" dirty="0"/>
              <a:t>. a + 337, 45 </a:t>
            </a:r>
            <a:r>
              <a:rPr lang="cs-CZ" sz="2300" i="1" dirty="0" err="1"/>
              <a:t>m.n.m</a:t>
            </a:r>
            <a:r>
              <a:rPr lang="cs-CZ" sz="2300" i="1" dirty="0"/>
              <a:t>., což daný stavební záměr významně nepřevyšuje svými nástavbami s výškou atik + 326,95 </a:t>
            </a:r>
            <a:r>
              <a:rPr lang="cs-CZ" sz="2300" i="1" dirty="0" err="1"/>
              <a:t>m.n.m</a:t>
            </a:r>
            <a:r>
              <a:rPr lang="cs-CZ" sz="2300" i="1" dirty="0"/>
              <a:t>. a +338,95 </a:t>
            </a:r>
            <a:r>
              <a:rPr lang="cs-CZ" sz="2300" i="1" dirty="0" err="1"/>
              <a:t>m.n.m</a:t>
            </a:r>
            <a:r>
              <a:rPr lang="cs-CZ" sz="2300" i="1" dirty="0"/>
              <a:t>. Záměr doplňuje a vytváří tak stejnorodou linii staveb </a:t>
            </a:r>
            <a:r>
              <a:rPr lang="cs-CZ" sz="2300" b="1" i="1" dirty="0"/>
              <a:t>s umístěním nárožní stavby, která vytvoří orientační bod v daném území a pohledovou dominantu </a:t>
            </a:r>
            <a:r>
              <a:rPr lang="cs-CZ" sz="2300" i="1" dirty="0" smtClean="0"/>
              <a:t>… . </a:t>
            </a:r>
            <a:r>
              <a:rPr lang="cs-CZ" sz="2300" i="1" dirty="0"/>
              <a:t>Přesto však nelze konstatovat razantní zásah do urbanistického a architektonického charakteru dané lokality a taktéž vzhledem ke skutečnosti, že obě věže svým půdorysným rozměrem a hmotou navazují na stávající linii 7 bytových domů lze konstatovat, že tuto linii doplňují a dotváří a rehabilitují stávající urbanistickou strukturu. Navrhovaný objekt svým rozsahem nepřekračuje míru využití stávajícího území ani hustotu bydlení v dané lokalitě</a:t>
            </a:r>
            <a:r>
              <a:rPr lang="cs-CZ" sz="2300" i="1" dirty="0" smtClean="0"/>
              <a:t>.“</a:t>
            </a:r>
          </a:p>
          <a:p>
            <a:pPr algn="just"/>
            <a:r>
              <a:rPr lang="cs-CZ" sz="2300" b="1" i="1" dirty="0" smtClean="0"/>
              <a:t>Jednu stavbu nelze považovat za rozsáhlou stavební činnost</a:t>
            </a:r>
            <a:endParaRPr lang="cs-CZ" sz="2300" b="1" dirty="0"/>
          </a:p>
        </p:txBody>
      </p:sp>
    </p:spTree>
    <p:extLst>
      <p:ext uri="{BB962C8B-B14F-4D97-AF65-F5344CB8AC3E}">
        <p14:creationId xmlns:p14="http://schemas.microsoft.com/office/powerpoint/2010/main" val="1474125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Změny a úpravy územního plánu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- Změna směrné části územního plánu – kódu míry využití území – je opatřením obecné povahy</a:t>
            </a:r>
          </a:p>
          <a:p>
            <a:r>
              <a:rPr lang="cs-CZ" sz="2400" dirty="0"/>
              <a:t>(viz Nejvyšší správní soud </a:t>
            </a:r>
            <a:r>
              <a:rPr lang="cs-CZ" sz="2400" dirty="0" smtClean="0"/>
              <a:t>č.j</a:t>
            </a:r>
            <a:r>
              <a:rPr lang="cs-CZ" sz="2400" dirty="0"/>
              <a:t>. 1 </a:t>
            </a:r>
            <a:r>
              <a:rPr lang="cs-CZ" sz="2400" dirty="0" err="1"/>
              <a:t>Aos</a:t>
            </a:r>
            <a:r>
              <a:rPr lang="cs-CZ" sz="2400" dirty="0"/>
              <a:t> 2/2013 – 116 ze dne 17. března </a:t>
            </a:r>
            <a:r>
              <a:rPr lang="cs-CZ" sz="2400" dirty="0" smtClean="0"/>
              <a:t>2013 nebo Městský soud </a:t>
            </a:r>
            <a:r>
              <a:rPr lang="cs-CZ" sz="2400" dirty="0"/>
              <a:t>v Praze č.j. 11A 41/2014-37 ze dne 2. června </a:t>
            </a:r>
            <a:r>
              <a:rPr lang="cs-CZ" sz="2400" dirty="0" smtClean="0"/>
              <a:t>2014)</a:t>
            </a:r>
          </a:p>
          <a:p>
            <a:r>
              <a:rPr lang="cs-CZ" sz="2400" dirty="0" smtClean="0"/>
              <a:t>- historicky změny a úpravy schvaloval pouze </a:t>
            </a:r>
            <a:r>
              <a:rPr lang="cs-CZ" sz="2400" dirty="0"/>
              <a:t>odbor výstavby Magistrátu hl. m. </a:t>
            </a:r>
            <a:r>
              <a:rPr lang="cs-CZ" sz="2400" dirty="0" smtClean="0"/>
              <a:t>Prahy x ke </a:t>
            </a:r>
            <a:r>
              <a:rPr lang="cs-CZ" sz="2400" dirty="0"/>
              <a:t>schválení opatření obecné povahy – změny územního plánu má však pravomoc pouze zastupitelstvo hl. m. </a:t>
            </a:r>
            <a:r>
              <a:rPr lang="cs-CZ" sz="2400" dirty="0" smtClean="0"/>
              <a:t>Prahy</a:t>
            </a:r>
          </a:p>
          <a:p>
            <a:r>
              <a:rPr lang="cs-CZ" sz="2400" dirty="0" smtClean="0"/>
              <a:t>- historické změny ke zrušení</a:t>
            </a:r>
          </a:p>
          <a:p>
            <a:pPr lvl="1"/>
            <a:r>
              <a:rPr lang="cs-CZ" sz="2400" dirty="0" smtClean="0"/>
              <a:t>bez lhůty v rámci územního řízení (NSS č.j. </a:t>
            </a:r>
            <a:r>
              <a:rPr lang="pl-PL" sz="2400" dirty="0" smtClean="0"/>
              <a:t>8 </a:t>
            </a:r>
            <a:r>
              <a:rPr lang="pl-PL" sz="2400" dirty="0"/>
              <a:t>As 63/2019-40 ze dne 15. října </a:t>
            </a:r>
            <a:r>
              <a:rPr lang="pl-PL" sz="2400" dirty="0" smtClean="0"/>
              <a:t>2019)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67706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230" y="1184683"/>
            <a:ext cx="7386027" cy="442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053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21" y="193182"/>
            <a:ext cx="8617488" cy="612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126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61" y="412123"/>
            <a:ext cx="9974919" cy="558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655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9" y="260648"/>
            <a:ext cx="9415457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320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260648"/>
            <a:ext cx="9494843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29"/>
          <a:stretch/>
        </p:blipFill>
        <p:spPr bwMode="auto">
          <a:xfrm>
            <a:off x="1417957" y="1899321"/>
            <a:ext cx="9670599" cy="4570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548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94" y="332657"/>
            <a:ext cx="8072008" cy="579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311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392" y="260648"/>
            <a:ext cx="10972800" cy="1143000"/>
          </a:xfrm>
        </p:spPr>
        <p:txBody>
          <a:bodyPr/>
          <a:lstStyle/>
          <a:p>
            <a:r>
              <a:rPr lang="cs-CZ" dirty="0" smtClean="0"/>
              <a:t>Stabilizované území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3392" y="1854558"/>
            <a:ext cx="10959008" cy="4288665"/>
          </a:xfrm>
        </p:spPr>
        <p:txBody>
          <a:bodyPr>
            <a:normAutofit/>
          </a:bodyPr>
          <a:lstStyle/>
          <a:p>
            <a:pPr algn="just"/>
            <a:r>
              <a:rPr lang="cs-CZ" dirty="0" smtClean="0"/>
              <a:t>Ve </a:t>
            </a:r>
            <a:r>
              <a:rPr lang="cs-CZ" b="1" dirty="0"/>
              <a:t>stabilizovaném území </a:t>
            </a:r>
            <a:r>
              <a:rPr lang="cs-CZ" dirty="0"/>
              <a:t>není uvedena míra využití ploch (platí vždy u ploch OB, OV, SV a SMJ); z hlediska limitů rozvoje je možné pouze </a:t>
            </a:r>
            <a:r>
              <a:rPr lang="cs-CZ" b="1" dirty="0"/>
              <a:t>zachování, dotvoření a rehabilitace</a:t>
            </a:r>
            <a:r>
              <a:rPr lang="cs-CZ" dirty="0"/>
              <a:t> stávající urbanistické struktury </a:t>
            </a:r>
            <a:r>
              <a:rPr lang="cs-CZ" b="1" dirty="0"/>
              <a:t>bez možnosti další rozsáhlé stavební činnosti</a:t>
            </a:r>
            <a:r>
              <a:rPr lang="cs-CZ" dirty="0"/>
              <a:t>. Přípustné řešení se v tomto případě stanoví v souladu s charakterem území s přihlédnutím ke stávající urbanistické struktuře a stávajícím hodnotám výškové hladiny uvedeným v Územně analytických podkladech hl. m. Prahy (dále ÚAP). </a:t>
            </a:r>
            <a:endParaRPr lang="cs-CZ" dirty="0" smtClean="0"/>
          </a:p>
          <a:p>
            <a:pPr algn="just"/>
            <a:r>
              <a:rPr lang="cs-CZ" dirty="0"/>
              <a:t>Tento výklad podporuje i rozsudek Nejvyššího správního soudu spis. zn. 5 As 122/2014 – 89: </a:t>
            </a:r>
            <a:r>
              <a:rPr lang="cs-CZ" i="1" dirty="0"/>
              <a:t>„Lze tedy konstatovat, že nestanovuje-li územní plán pro stabilizované území v čl. 41a Vyhlášky konkrétní limity prostorového využití území, je při umisťování nové stavby do stabilizovaného území nutné brát ohled na souvislosti a charakter okolní zástavby a regulaci odvozovat od ní. Limity využití území je přitom třeba vykládat v souladu s cíli a úkoly územního plánování.“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3599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52" y="1357234"/>
            <a:ext cx="4480004" cy="382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662" y="1552227"/>
            <a:ext cx="52959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117014" y="4044462"/>
            <a:ext cx="1038665" cy="1824632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618397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224</Words>
  <Application>Microsoft Office PowerPoint</Application>
  <PresentationFormat>Vlastní</PresentationFormat>
  <Paragraphs>16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Retrospektiva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Stabilizované území</vt:lpstr>
      <vt:lpstr>Prezentace aplikace PowerPoint</vt:lpstr>
      <vt:lpstr>Prezentace aplikace PowerPoint</vt:lpstr>
      <vt:lpstr>Prezentace aplikace PowerPoint</vt:lpstr>
      <vt:lpstr>Změny a úpravy územního plánu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na rozvoj území obce</dc:title>
  <dc:creator>Vendula Zahumenská</dc:creator>
  <cp:lastModifiedBy>User</cp:lastModifiedBy>
  <cp:revision>61</cp:revision>
  <dcterms:created xsi:type="dcterms:W3CDTF">2019-09-10T13:38:49Z</dcterms:created>
  <dcterms:modified xsi:type="dcterms:W3CDTF">2020-02-12T16:45:15Z</dcterms:modified>
</cp:coreProperties>
</file>