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0"/>
  </p:notesMasterIdLst>
  <p:sldIdLst>
    <p:sldId id="260" r:id="rId2"/>
    <p:sldId id="288" r:id="rId3"/>
    <p:sldId id="296" r:id="rId4"/>
    <p:sldId id="507" r:id="rId5"/>
    <p:sldId id="519" r:id="rId6"/>
    <p:sldId id="581" r:id="rId7"/>
    <p:sldId id="534" r:id="rId8"/>
    <p:sldId id="537" r:id="rId9"/>
    <p:sldId id="599" r:id="rId10"/>
    <p:sldId id="598" r:id="rId11"/>
    <p:sldId id="527" r:id="rId12"/>
    <p:sldId id="588" r:id="rId13"/>
    <p:sldId id="526" r:id="rId14"/>
    <p:sldId id="694" r:id="rId15"/>
    <p:sldId id="697" r:id="rId16"/>
    <p:sldId id="698" r:id="rId17"/>
    <p:sldId id="681" r:id="rId18"/>
    <p:sldId id="478" r:id="rId19"/>
  </p:sldIdLst>
  <p:sldSz cx="9144000" cy="6858000" type="screen4x3"/>
  <p:notesSz cx="9866313" cy="6735763"/>
  <p:defaultTextStyle>
    <a:defPPr>
      <a:defRPr lang="cs-CZ"/>
    </a:defPPr>
    <a:lvl1pPr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2"/>
        </a:solidFill>
        <a:latin typeface="Tahoma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2"/>
        </a:solidFill>
        <a:latin typeface="Tahoma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2"/>
        </a:solidFill>
        <a:latin typeface="Tahoma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2"/>
        </a:solidFill>
        <a:latin typeface="Tahoma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2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2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2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2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2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0066"/>
    <a:srgbClr val="BA0000"/>
    <a:srgbClr val="CC0000"/>
    <a:srgbClr val="FF0066"/>
    <a:srgbClr val="CC0066"/>
    <a:srgbClr val="6699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77" autoAdjust="0"/>
  </p:normalViewPr>
  <p:slideViewPr>
    <p:cSldViewPr>
      <p:cViewPr varScale="1">
        <p:scale>
          <a:sx n="69" d="100"/>
          <a:sy n="69" d="100"/>
        </p:scale>
        <p:origin x="62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28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275696" cy="337467"/>
          </a:xfrm>
          <a:prstGeom prst="rect">
            <a:avLst/>
          </a:prstGeom>
        </p:spPr>
        <p:txBody>
          <a:bodyPr vert="horz" lIns="87572" tIns="43786" rIns="87572" bIns="43786" rtlCol="0"/>
          <a:lstStyle>
            <a:lvl1pPr algn="l">
              <a:defRPr sz="11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588412" y="1"/>
            <a:ext cx="4275696" cy="337467"/>
          </a:xfrm>
          <a:prstGeom prst="rect">
            <a:avLst/>
          </a:prstGeom>
        </p:spPr>
        <p:txBody>
          <a:bodyPr vert="horz" lIns="87572" tIns="43786" rIns="87572" bIns="43786" rtlCol="0"/>
          <a:lstStyle>
            <a:lvl1pPr algn="r">
              <a:defRPr sz="1100"/>
            </a:lvl1pPr>
          </a:lstStyle>
          <a:p>
            <a:fld id="{3CA99B85-34E3-40A7-9FFD-01A76AB951BE}" type="datetimeFigureOut">
              <a:rPr lang="cs-CZ" smtClean="0"/>
              <a:t>12.02.2020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417888" y="841375"/>
            <a:ext cx="3030537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572" tIns="43786" rIns="87572" bIns="43786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86191" y="3241984"/>
            <a:ext cx="7893933" cy="2651678"/>
          </a:xfrm>
          <a:prstGeom prst="rect">
            <a:avLst/>
          </a:prstGeom>
        </p:spPr>
        <p:txBody>
          <a:bodyPr vert="horz" lIns="87572" tIns="43786" rIns="87572" bIns="43786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6398296"/>
            <a:ext cx="4275696" cy="337467"/>
          </a:xfrm>
          <a:prstGeom prst="rect">
            <a:avLst/>
          </a:prstGeom>
        </p:spPr>
        <p:txBody>
          <a:bodyPr vert="horz" lIns="87572" tIns="43786" rIns="87572" bIns="43786" rtlCol="0" anchor="b"/>
          <a:lstStyle>
            <a:lvl1pPr algn="l">
              <a:defRPr sz="11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588412" y="6398296"/>
            <a:ext cx="4275696" cy="337467"/>
          </a:xfrm>
          <a:prstGeom prst="rect">
            <a:avLst/>
          </a:prstGeom>
        </p:spPr>
        <p:txBody>
          <a:bodyPr vert="horz" lIns="87572" tIns="43786" rIns="87572" bIns="43786" rtlCol="0" anchor="b"/>
          <a:lstStyle>
            <a:lvl1pPr algn="r">
              <a:defRPr sz="1100"/>
            </a:lvl1pPr>
          </a:lstStyle>
          <a:p>
            <a:fld id="{AF172B12-3D38-4B1E-BB2D-7821400239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5129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>
            <a:extLst>
              <a:ext uri="{FF2B5EF4-FFF2-40B4-BE49-F238E27FC236}">
                <a16:creationId xmlns:a16="http://schemas.microsoft.com/office/drawing/2014/main" id="{85899432-89C7-4B64-8F79-E42901172D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Zástupný symbol pro poznámky 2">
            <a:extLst>
              <a:ext uri="{FF2B5EF4-FFF2-40B4-BE49-F238E27FC236}">
                <a16:creationId xmlns:a16="http://schemas.microsoft.com/office/drawing/2014/main" id="{3B2B7494-27DE-4358-AB87-F3CDAD03A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51204" name="Zástupný symbol pro číslo snímku 3">
            <a:extLst>
              <a:ext uri="{FF2B5EF4-FFF2-40B4-BE49-F238E27FC236}">
                <a16:creationId xmlns:a16="http://schemas.microsoft.com/office/drawing/2014/main" id="{0D8BA999-5050-4467-AB71-C1B6FDC38E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77242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16085" indent="-275184" defTabSz="877242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02253" indent="-220451" defTabSz="877242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43154" indent="-220451" defTabSz="877242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84056" indent="-220451" defTabSz="877242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21916" indent="-220451" defTabSz="87724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59776" indent="-220451" defTabSz="87724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297637" indent="-220451" defTabSz="87724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35497" indent="-220451" defTabSz="87724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264E4C7-6206-4E04-9464-B99EAB3B68EE}" type="slidenum">
              <a:rPr lang="cs-CZ" altLang="cs-CZ" smtClean="0">
                <a:latin typeface="Tahoma" panose="020B0604030504040204" pitchFamily="34" charset="0"/>
              </a:rPr>
              <a:pPr>
                <a:spcBef>
                  <a:spcPct val="0"/>
                </a:spcBef>
              </a:pPr>
              <a:t>11</a:t>
            </a:fld>
            <a:endParaRPr lang="cs-CZ" altLang="cs-CZ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260725" y="452438"/>
            <a:ext cx="3009900" cy="2257425"/>
          </a:xfrm>
          <a:ln/>
        </p:spPr>
      </p:sp>
      <p:sp>
        <p:nvSpPr>
          <p:cNvPr id="3789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38916" name="Zástupný symbol pro číslo snímku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7363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686422" indent="-264009" defTabSz="887363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056034" indent="-211207" defTabSz="887363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478447" indent="-211207" defTabSz="887363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900861" indent="-211207" defTabSz="887363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323274" indent="-211207" defTabSz="8873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745688" indent="-211207" defTabSz="8873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168100" indent="-211207" defTabSz="8873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590514" indent="-211207" defTabSz="8873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AEA3B41C-6B8D-4F0B-A3BA-EBD5D1D72E9A}" type="slidenum">
              <a:rPr lang="cs-CZ" sz="1100"/>
              <a:pPr eaLnBrk="1" hangingPunct="1">
                <a:defRPr/>
              </a:pPr>
              <a:t>15</a:t>
            </a:fld>
            <a:endParaRPr lang="cs-CZ" sz="1100"/>
          </a:p>
        </p:txBody>
      </p:sp>
    </p:spTree>
    <p:extLst>
      <p:ext uri="{BB962C8B-B14F-4D97-AF65-F5344CB8AC3E}">
        <p14:creationId xmlns:p14="http://schemas.microsoft.com/office/powerpoint/2010/main" val="2149147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Zástupný symbol pro obrázek snímku 1">
            <a:extLst>
              <a:ext uri="{FF2B5EF4-FFF2-40B4-BE49-F238E27FC236}">
                <a16:creationId xmlns:a16="http://schemas.microsoft.com/office/drawing/2014/main" id="{169D77F7-969A-427E-8CA9-5649D48F9E1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Zástupný symbol pro poznámky 2">
            <a:extLst>
              <a:ext uri="{FF2B5EF4-FFF2-40B4-BE49-F238E27FC236}">
                <a16:creationId xmlns:a16="http://schemas.microsoft.com/office/drawing/2014/main" id="{EA4FB7C2-A772-4AA7-8670-4A40CB167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cs-CZ"/>
          </a:p>
        </p:txBody>
      </p:sp>
      <p:sp>
        <p:nvSpPr>
          <p:cNvPr id="63492" name="Zástupný symbol pro číslo snímku 3">
            <a:extLst>
              <a:ext uri="{FF2B5EF4-FFF2-40B4-BE49-F238E27FC236}">
                <a16:creationId xmlns:a16="http://schemas.microsoft.com/office/drawing/2014/main" id="{E9B8700F-42B4-4763-93AE-9184ABB565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77242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13044" indent="-273663" defTabSz="877242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97692" indent="-218930" defTabSz="877242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5552" indent="-218930" defTabSz="877242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74934" indent="-218930" defTabSz="877242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12794" indent="-218930" defTabSz="87724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50654" indent="-218930" defTabSz="87724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288515" indent="-218930" defTabSz="87724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26375" indent="-218930" defTabSz="87724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3E5F493-2C0D-4CBC-9518-2628B24B0B96}" type="slidenum">
              <a:rPr lang="cs-CZ" altLang="cs-CZ" smtClean="0">
                <a:latin typeface="Tahoma" panose="020B0604030504040204" pitchFamily="34" charset="0"/>
              </a:rPr>
              <a:pPr>
                <a:spcBef>
                  <a:spcPct val="0"/>
                </a:spcBef>
              </a:pPr>
              <a:t>18</a:t>
            </a:fld>
            <a:endParaRPr lang="cs-CZ" altLang="cs-CZ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192657-27DC-4C7D-BE38-69674A6ED4CB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1984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4A1F7E-CAB5-4B73-A16D-C4104FE39DD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1757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ADEA3B-C6EE-4173-8A9D-43B06ABD4CD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3065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2A9ED85-0093-46D7-8190-05EA1031EB94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5236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Nadpis a 2 obsahy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1CC9227-5DCC-4713-B4C2-1B24705594D1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8693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43C97F8-0AA8-4BA6-8998-52F9CB2BC608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2957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Nadpis a text nad obsah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057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790575"/>
            <a:ext cx="7772400" cy="265271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85800" y="3595688"/>
            <a:ext cx="7772400" cy="2652712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F1CC977-BCC5-4FD9-9955-4E1DC3DC965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4683033-CADC-410B-8A70-2A7206F4AB6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C5192-60DF-4BD5-BC7B-F8620901E2C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4457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590D90-06C0-461F-86C4-ED6823CBB00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6089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508234-4806-4665-ACD3-B53A8FF6CF32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6201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3B3DC2-1B41-4E5B-98AA-3240D3D7109A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8813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611BC5-3286-4D66-AB48-FC47E2BE65B1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6424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C121AB-86CD-40FB-A2CC-DA5104B9A474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0601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7CDE0A-E21B-44A1-83F1-60A98495D3D4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8756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0026B4-C8D2-416C-AA6C-8B3D3E189165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0730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8EDC7F-7CD6-4F6A-A2A5-9C806BC5A6CD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3179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978A5FD3-C091-4E21-895B-C0790075C821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hyperlink" Target="mailto:maier@fa.cvut.cz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5" Type="http://schemas.openxmlformats.org/officeDocument/2006/relationships/oleObject" Target="../embeddings/oleObject10.bin"/><Relationship Id="rId4" Type="http://schemas.openxmlformats.org/officeDocument/2006/relationships/image" Target="../media/image4.png"/><Relationship Id="rId9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08720"/>
            <a:ext cx="9144000" cy="1371600"/>
          </a:xfrm>
          <a:solidFill>
            <a:srgbClr val="BA0000"/>
          </a:solidFill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sz="3200" b="1" dirty="0">
                <a:latin typeface="Tahoma" pitchFamily="34" charset="0"/>
              </a:rPr>
              <a:t>Plánování Prahy</a:t>
            </a:r>
            <a:br>
              <a:rPr lang="cs-CZ" sz="3200" b="1" dirty="0">
                <a:latin typeface="Tahoma" pitchFamily="34" charset="0"/>
              </a:rPr>
            </a:br>
            <a:r>
              <a:rPr lang="cs-CZ" sz="3200" b="1" dirty="0">
                <a:latin typeface="Tahoma" pitchFamily="34" charset="0"/>
              </a:rPr>
              <a:t>historie a současnost</a:t>
            </a:r>
            <a:endParaRPr lang="en-GB" sz="3200" b="1" dirty="0">
              <a:latin typeface="Tahoma" pitchFamily="34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75656" y="5960368"/>
            <a:ext cx="6400800" cy="576064"/>
          </a:xfrm>
        </p:spPr>
        <p:txBody>
          <a:bodyPr/>
          <a:lstStyle/>
          <a:p>
            <a:r>
              <a:rPr lang="cs-CZ" sz="1600" dirty="0">
                <a:latin typeface="Tahoma" pitchFamily="34" charset="0"/>
              </a:rPr>
              <a:t>Středy udržitelné Prahy </a:t>
            </a:r>
          </a:p>
          <a:p>
            <a:r>
              <a:rPr lang="cs-CZ" sz="1600" dirty="0">
                <a:latin typeface="Tahoma" pitchFamily="34" charset="0"/>
              </a:rPr>
              <a:t>Městská knihovna 12/2/2020</a:t>
            </a:r>
          </a:p>
          <a:p>
            <a:r>
              <a:rPr lang="en-GB" sz="1600" dirty="0">
                <a:latin typeface="Tahoma" pitchFamily="34" charset="0"/>
              </a:rPr>
              <a:t> 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C32E5D2-B0AA-453A-85C0-4192E32F4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fld id="{D5192657-27DC-4C7D-BE38-69674A6ED4CB}" type="slidenum">
              <a:rPr lang="cs-CZ" sz="12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</a:t>
            </a:fld>
            <a:endParaRPr lang="cs-CZ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57200"/>
          </a:xfrm>
          <a:solidFill>
            <a:srgbClr val="BA0000"/>
          </a:solidFill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sz="2400" dirty="0">
                <a:latin typeface="Tahoma" pitchFamily="34" charset="0"/>
              </a:rPr>
              <a:t>Praha = plánované město</a:t>
            </a:r>
            <a:endParaRPr lang="en-GB" sz="2400" dirty="0">
              <a:latin typeface="Tahoma" pitchFamily="34" charset="0"/>
            </a:endParaRPr>
          </a:p>
        </p:txBody>
      </p:sp>
      <p:pic>
        <p:nvPicPr>
          <p:cNvPr id="2" name="Obrázek 1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5969555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8D02B77-F74F-4375-A2D9-C507E9489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121AB-86CD-40FB-A2CC-DA5104B9A474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AB58C833-0B71-47A8-9188-4EC1A437D382}"/>
              </a:ext>
            </a:extLst>
          </p:cNvPr>
          <p:cNvSpPr/>
          <p:nvPr/>
        </p:nvSpPr>
        <p:spPr>
          <a:xfrm>
            <a:off x="323528" y="620688"/>
            <a:ext cx="36568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C00000"/>
                </a:solidFill>
              </a:rPr>
              <a:t>Územní plán hl. m. Prahy 1975</a:t>
            </a:r>
          </a:p>
        </p:txBody>
      </p:sp>
    </p:spTree>
    <p:extLst>
      <p:ext uri="{BB962C8B-B14F-4D97-AF65-F5344CB8AC3E}">
        <p14:creationId xmlns:p14="http://schemas.microsoft.com/office/powerpoint/2010/main" val="1236148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symbol pro číslo snímku 8">
            <a:extLst>
              <a:ext uri="{FF2B5EF4-FFF2-40B4-BE49-F238E27FC236}">
                <a16:creationId xmlns:a16="http://schemas.microsoft.com/office/drawing/2014/main" id="{8C88787E-7181-4B8A-AE5E-CCCFD97A9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SzPct val="60000"/>
              <a:buChar char="o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730A9A2-2904-4CD4-83A7-9518B5B1BB43}" type="slidenum">
              <a:rPr lang="cs-CZ" altLang="cs-CZ" sz="1000" smtClean="0"/>
              <a:pPr>
                <a:spcBef>
                  <a:spcPct val="0"/>
                </a:spcBef>
              </a:pPr>
              <a:t>11</a:t>
            </a:fld>
            <a:endParaRPr lang="cs-CZ" altLang="cs-CZ" sz="1000"/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2EB65A98-BFE6-4ADD-9EC8-EA01560E6D11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0" y="0"/>
            <a:ext cx="9144000" cy="476250"/>
          </a:xfrm>
          <a:solidFill>
            <a:srgbClr val="BA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cs-CZ" altLang="cs-CZ" sz="2400" dirty="0">
                <a:latin typeface="Tahoma" pitchFamily="34" charset="0"/>
              </a:rPr>
              <a:t>ZÚR Praha – prostorové uspořádání města 2014</a:t>
            </a:r>
          </a:p>
        </p:txBody>
      </p:sp>
      <p:pic>
        <p:nvPicPr>
          <p:cNvPr id="50180" name="Obrázek 7" descr="Piloha_odvodnni__1e_vkresy.pdf - Mozilla Firefox">
            <a:extLst>
              <a:ext uri="{FF2B5EF4-FFF2-40B4-BE49-F238E27FC236}">
                <a16:creationId xmlns:a16="http://schemas.microsoft.com/office/drawing/2014/main" id="{B38DA4FE-78ED-4EF9-8B6C-1E84EDD99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04825"/>
            <a:ext cx="8529638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Obrázek 10" descr="Piloha_odvodnni__1e_vkresy.pdf - Mozilla Firefox">
            <a:extLst>
              <a:ext uri="{FF2B5EF4-FFF2-40B4-BE49-F238E27FC236}">
                <a16:creationId xmlns:a16="http://schemas.microsoft.com/office/drawing/2014/main" id="{63137D76-A11A-4030-A529-4CEFF41768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5283200"/>
            <a:ext cx="26797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548680"/>
          </a:xfrm>
          <a:solidFill>
            <a:srgbClr val="BA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cs-CZ" sz="2400" dirty="0">
                <a:latin typeface="Tahoma" pitchFamily="34" charset="0"/>
              </a:rPr>
              <a:t>Strategie </a:t>
            </a:r>
            <a:r>
              <a:rPr lang="en-GB" sz="2400" dirty="0">
                <a:latin typeface="Tahoma" pitchFamily="34" charset="0"/>
              </a:rPr>
              <a:t>1999 </a:t>
            </a:r>
            <a:r>
              <a:rPr lang="en-GB" sz="2400" dirty="0">
                <a:latin typeface="Tahoma" pitchFamily="34" charset="0"/>
                <a:sym typeface="Wingdings" panose="05000000000000000000" pitchFamily="2" charset="2"/>
              </a:rPr>
              <a:t> </a:t>
            </a:r>
            <a:r>
              <a:rPr lang="en-GB" sz="2400" dirty="0" err="1">
                <a:latin typeface="Tahoma" pitchFamily="34" charset="0"/>
                <a:sym typeface="Wingdings" panose="05000000000000000000" pitchFamily="2" charset="2"/>
              </a:rPr>
              <a:t>realit</a:t>
            </a:r>
            <a:r>
              <a:rPr lang="cs-CZ" sz="2400" dirty="0">
                <a:latin typeface="Tahoma" pitchFamily="34" charset="0"/>
                <a:sym typeface="Wingdings" panose="05000000000000000000" pitchFamily="2" charset="2"/>
              </a:rPr>
              <a:t>a</a:t>
            </a:r>
            <a:r>
              <a:rPr lang="en-GB" sz="2400" dirty="0">
                <a:latin typeface="Tahoma" pitchFamily="34" charset="0"/>
                <a:sym typeface="Wingdings" panose="05000000000000000000" pitchFamily="2" charset="2"/>
              </a:rPr>
              <a:t> </a:t>
            </a:r>
            <a:endParaRPr lang="en-GB" sz="2400" dirty="0">
              <a:latin typeface="Tahoma" pitchFamily="34" charset="0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3"/>
          </p:nvPr>
        </p:nvSpPr>
        <p:spPr>
          <a:xfrm>
            <a:off x="107505" y="692696"/>
            <a:ext cx="8820980" cy="864096"/>
          </a:xfrm>
        </p:spPr>
        <p:txBody>
          <a:bodyPr/>
          <a:lstStyle/>
          <a:p>
            <a:r>
              <a:rPr lang="en-GB" sz="1600" i="1" dirty="0">
                <a:solidFill>
                  <a:schemeClr val="tx2"/>
                </a:solidFill>
              </a:rPr>
              <a:t>spatial development – from monocentric to polycentric city </a:t>
            </a: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en-GB" sz="1600" i="1" dirty="0">
                <a:solidFill>
                  <a:schemeClr val="tx2"/>
                </a:solidFill>
              </a:rPr>
              <a:t>a more balanced use of town space – access to centres, facilities and services; completion and development of district centres </a:t>
            </a:r>
          </a:p>
          <a:p>
            <a:endParaRPr lang="cs-CZ" sz="16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</a:t>
            </a:r>
          </a:p>
        </p:txBody>
      </p:sp>
      <p:pic>
        <p:nvPicPr>
          <p:cNvPr id="202" name="Picture 3" descr="rozvPlochySirsiVztahy"/>
          <p:cNvPicPr>
            <a:picLocks noChangeAspect="1" noChangeArrowheads="1"/>
          </p:cNvPicPr>
          <p:nvPr/>
        </p:nvPicPr>
        <p:blipFill>
          <a:blip r:embed="rId2" cstate="print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473019"/>
            <a:ext cx="2916324" cy="228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3" name="Group 85"/>
          <p:cNvGrpSpPr>
            <a:grpSpLocks/>
          </p:cNvGrpSpPr>
          <p:nvPr/>
        </p:nvGrpSpPr>
        <p:grpSpPr bwMode="auto">
          <a:xfrm>
            <a:off x="3401733" y="1484784"/>
            <a:ext cx="5562755" cy="4320480"/>
            <a:chOff x="170" y="11"/>
            <a:chExt cx="5420" cy="4213"/>
          </a:xfrm>
        </p:grpSpPr>
        <p:grpSp>
          <p:nvGrpSpPr>
            <p:cNvPr id="204" name="Group 69"/>
            <p:cNvGrpSpPr>
              <a:grpSpLocks/>
            </p:cNvGrpSpPr>
            <p:nvPr/>
          </p:nvGrpSpPr>
          <p:grpSpPr bwMode="auto">
            <a:xfrm>
              <a:off x="170" y="11"/>
              <a:ext cx="5420" cy="4213"/>
              <a:chOff x="170" y="11"/>
              <a:chExt cx="5420" cy="4213"/>
            </a:xfrm>
          </p:grpSpPr>
          <p:grpSp>
            <p:nvGrpSpPr>
              <p:cNvPr id="214" name="Group 68"/>
              <p:cNvGrpSpPr>
                <a:grpSpLocks/>
              </p:cNvGrpSpPr>
              <p:nvPr/>
            </p:nvGrpSpPr>
            <p:grpSpPr bwMode="auto">
              <a:xfrm>
                <a:off x="170" y="11"/>
                <a:ext cx="5420" cy="4213"/>
                <a:chOff x="170" y="11"/>
                <a:chExt cx="5420" cy="4213"/>
              </a:xfrm>
            </p:grpSpPr>
            <p:pic>
              <p:nvPicPr>
                <p:cNvPr id="243" name="Picture 2" descr="C:\Documents and Settings\Vlastnik\Dokumenty\Text\Rektorat\Singapore\PragueAglDef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0" y="11"/>
                  <a:ext cx="5420" cy="40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244" name="Group 67"/>
                <p:cNvGrpSpPr>
                  <a:grpSpLocks/>
                </p:cNvGrpSpPr>
                <p:nvPr/>
              </p:nvGrpSpPr>
              <p:grpSpPr bwMode="auto">
                <a:xfrm>
                  <a:off x="240" y="2976"/>
                  <a:ext cx="288" cy="1248"/>
                  <a:chOff x="240" y="2976"/>
                  <a:chExt cx="288" cy="1248"/>
                </a:xfrm>
              </p:grpSpPr>
              <p:sp>
                <p:nvSpPr>
                  <p:cNvPr id="255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240" y="3226"/>
                    <a:ext cx="288" cy="124"/>
                  </a:xfrm>
                  <a:prstGeom prst="rect">
                    <a:avLst/>
                  </a:prstGeom>
                  <a:solidFill>
                    <a:srgbClr val="FFFF99">
                      <a:alpha val="50195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cs-CZ" sz="1050"/>
                  </a:p>
                </p:txBody>
              </p:sp>
              <p:sp>
                <p:nvSpPr>
                  <p:cNvPr id="256" name="Rectangle 6"/>
                  <p:cNvSpPr>
                    <a:spLocks noChangeArrowheads="1"/>
                  </p:cNvSpPr>
                  <p:nvPr/>
                </p:nvSpPr>
                <p:spPr bwMode="auto">
                  <a:xfrm>
                    <a:off x="240" y="3350"/>
                    <a:ext cx="288" cy="125"/>
                  </a:xfrm>
                  <a:prstGeom prst="rect">
                    <a:avLst/>
                  </a:prstGeom>
                  <a:solidFill>
                    <a:srgbClr val="FFD07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cs-CZ" sz="1050"/>
                  </a:p>
                </p:txBody>
              </p:sp>
              <p:sp>
                <p:nvSpPr>
                  <p:cNvPr id="257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240" y="3475"/>
                    <a:ext cx="288" cy="125"/>
                  </a:xfrm>
                  <a:prstGeom prst="rect">
                    <a:avLst/>
                  </a:prstGeom>
                  <a:solidFill>
                    <a:srgbClr val="FF9966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cs-CZ" sz="1050"/>
                  </a:p>
                </p:txBody>
              </p:sp>
              <p:sp>
                <p:nvSpPr>
                  <p:cNvPr id="258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240" y="3600"/>
                    <a:ext cx="288" cy="125"/>
                  </a:xfrm>
                  <a:prstGeom prst="rect">
                    <a:avLst/>
                  </a:prstGeom>
                  <a:solidFill>
                    <a:srgbClr val="FF7C8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cs-CZ" sz="1050"/>
                  </a:p>
                </p:txBody>
              </p:sp>
              <p:sp>
                <p:nvSpPr>
                  <p:cNvPr id="259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240" y="3725"/>
                    <a:ext cx="288" cy="125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cs-CZ" sz="1050"/>
                  </a:p>
                </p:txBody>
              </p:sp>
              <p:sp>
                <p:nvSpPr>
                  <p:cNvPr id="260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240" y="3850"/>
                    <a:ext cx="288" cy="124"/>
                  </a:xfrm>
                  <a:prstGeom prst="rect">
                    <a:avLst/>
                  </a:prstGeom>
                  <a:solidFill>
                    <a:srgbClr val="CC0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cs-CZ" sz="1050"/>
                  </a:p>
                </p:txBody>
              </p:sp>
              <p:sp>
                <p:nvSpPr>
                  <p:cNvPr id="261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240" y="3974"/>
                    <a:ext cx="288" cy="125"/>
                  </a:xfrm>
                  <a:prstGeom prst="rect">
                    <a:avLst/>
                  </a:prstGeom>
                  <a:solidFill>
                    <a:srgbClr val="CA044B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cs-CZ" sz="1050"/>
                  </a:p>
                </p:txBody>
              </p:sp>
              <p:sp>
                <p:nvSpPr>
                  <p:cNvPr id="262" name="Rectangle 12"/>
                  <p:cNvSpPr>
                    <a:spLocks noChangeArrowheads="1"/>
                  </p:cNvSpPr>
                  <p:nvPr/>
                </p:nvSpPr>
                <p:spPr bwMode="auto">
                  <a:xfrm>
                    <a:off x="240" y="4099"/>
                    <a:ext cx="288" cy="125"/>
                  </a:xfrm>
                  <a:prstGeom prst="rect">
                    <a:avLst/>
                  </a:prstGeom>
                  <a:solidFill>
                    <a:srgbClr val="A70148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cs-CZ" sz="1050"/>
                  </a:p>
                </p:txBody>
              </p:sp>
              <p:sp>
                <p:nvSpPr>
                  <p:cNvPr id="263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240" y="3101"/>
                    <a:ext cx="288" cy="125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cs-CZ" sz="1050"/>
                  </a:p>
                </p:txBody>
              </p:sp>
              <p:sp>
                <p:nvSpPr>
                  <p:cNvPr id="264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240" y="2976"/>
                    <a:ext cx="288" cy="125"/>
                  </a:xfrm>
                  <a:prstGeom prst="rect">
                    <a:avLst/>
                  </a:prstGeom>
                  <a:solidFill>
                    <a:srgbClr val="0066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cs-CZ" sz="1050"/>
                  </a:p>
                </p:txBody>
              </p:sp>
            </p:grpSp>
            <p:grpSp>
              <p:nvGrpSpPr>
                <p:cNvPr id="245" name="Group 25"/>
                <p:cNvGrpSpPr>
                  <a:grpSpLocks/>
                </p:cNvGrpSpPr>
                <p:nvPr/>
              </p:nvGrpSpPr>
              <p:grpSpPr bwMode="auto">
                <a:xfrm>
                  <a:off x="532" y="3028"/>
                  <a:ext cx="309" cy="1107"/>
                  <a:chOff x="532" y="3028"/>
                  <a:chExt cx="309" cy="1107"/>
                </a:xfrm>
              </p:grpSpPr>
              <p:sp>
                <p:nvSpPr>
                  <p:cNvPr id="246" name="Text Box 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40" y="3028"/>
                    <a:ext cx="263" cy="9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4000" tIns="10800" rIns="54000" bIns="10800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cs-CZ" sz="400">
                        <a:latin typeface="Tahoma" pitchFamily="34" charset="0"/>
                      </a:rPr>
                      <a:t>-3,5%</a:t>
                    </a:r>
                  </a:p>
                </p:txBody>
              </p:sp>
              <p:sp>
                <p:nvSpPr>
                  <p:cNvPr id="247" name="Text Box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49" y="3164"/>
                    <a:ext cx="292" cy="9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4000" tIns="10800" rIns="54000" bIns="10800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cs-CZ" sz="400">
                        <a:latin typeface="Tahoma" pitchFamily="34" charset="0"/>
                      </a:rPr>
                      <a:t>-0,65%</a:t>
                    </a:r>
                  </a:p>
                </p:txBody>
              </p:sp>
              <p:sp>
                <p:nvSpPr>
                  <p:cNvPr id="248" name="Text Box 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2" y="3298"/>
                    <a:ext cx="231" cy="9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4000" tIns="10800" rIns="54000" bIns="10800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cs-CZ" sz="400">
                        <a:latin typeface="Tahoma" pitchFamily="34" charset="0"/>
                      </a:rPr>
                      <a:t>  0%</a:t>
                    </a:r>
                  </a:p>
                </p:txBody>
              </p:sp>
              <p:sp>
                <p:nvSpPr>
                  <p:cNvPr id="249" name="Text Box 1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47" y="3408"/>
                    <a:ext cx="282" cy="9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4000" tIns="10800" rIns="54000" bIns="10800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cs-CZ" sz="400">
                        <a:latin typeface="Tahoma" pitchFamily="34" charset="0"/>
                      </a:rPr>
                      <a:t>+1,5%</a:t>
                    </a:r>
                  </a:p>
                </p:txBody>
              </p:sp>
              <p:sp>
                <p:nvSpPr>
                  <p:cNvPr id="250" name="Text Box 1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4" y="3536"/>
                    <a:ext cx="236" cy="9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4000" tIns="10800" rIns="54000" bIns="10800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cs-CZ" sz="400">
                        <a:latin typeface="Tahoma" pitchFamily="34" charset="0"/>
                      </a:rPr>
                      <a:t>+4%</a:t>
                    </a:r>
                  </a:p>
                </p:txBody>
              </p:sp>
              <p:sp>
                <p:nvSpPr>
                  <p:cNvPr id="251" name="Text Box 2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47" y="3662"/>
                    <a:ext cx="282" cy="9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4000" tIns="10800" rIns="54000" bIns="10800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cs-CZ" sz="400">
                        <a:latin typeface="Tahoma" pitchFamily="34" charset="0"/>
                      </a:rPr>
                      <a:t>+7,5%</a:t>
                    </a:r>
                  </a:p>
                </p:txBody>
              </p:sp>
              <p:sp>
                <p:nvSpPr>
                  <p:cNvPr id="252" name="Text Box 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47" y="3788"/>
                    <a:ext cx="282" cy="9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4000" tIns="10800" rIns="54000" bIns="10800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cs-CZ" sz="400">
                        <a:latin typeface="Tahoma" pitchFamily="34" charset="0"/>
                      </a:rPr>
                      <a:t>+8,5%</a:t>
                    </a:r>
                  </a:p>
                </p:txBody>
              </p:sp>
              <p:sp>
                <p:nvSpPr>
                  <p:cNvPr id="253" name="Text Box 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41" y="3914"/>
                    <a:ext cx="265" cy="9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4000" tIns="10800" rIns="54000" bIns="10800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cs-CZ" sz="400">
                        <a:latin typeface="Tahoma" pitchFamily="34" charset="0"/>
                      </a:rPr>
                      <a:t>+20%</a:t>
                    </a:r>
                  </a:p>
                </p:txBody>
              </p:sp>
              <p:sp>
                <p:nvSpPr>
                  <p:cNvPr id="254" name="Text Box 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41" y="4042"/>
                    <a:ext cx="265" cy="9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4000" tIns="10800" rIns="54000" bIns="10800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cs-CZ" sz="400">
                        <a:latin typeface="Tahoma" pitchFamily="34" charset="0"/>
                      </a:rPr>
                      <a:t>+25%</a:t>
                    </a:r>
                  </a:p>
                </p:txBody>
              </p:sp>
            </p:grpSp>
          </p:grpSp>
          <p:grpSp>
            <p:nvGrpSpPr>
              <p:cNvPr id="215" name="Group 31"/>
              <p:cNvGrpSpPr>
                <a:grpSpLocks/>
              </p:cNvGrpSpPr>
              <p:nvPr/>
            </p:nvGrpSpPr>
            <p:grpSpPr bwMode="auto">
              <a:xfrm>
                <a:off x="2874" y="1586"/>
                <a:ext cx="718" cy="718"/>
                <a:chOff x="2919" y="1631"/>
                <a:chExt cx="628" cy="628"/>
              </a:xfrm>
            </p:grpSpPr>
            <p:sp>
              <p:nvSpPr>
                <p:cNvPr id="241" name="Oval 28"/>
                <p:cNvSpPr>
                  <a:spLocks noChangeArrowheads="1"/>
                </p:cNvSpPr>
                <p:nvPr/>
              </p:nvSpPr>
              <p:spPr bwMode="auto">
                <a:xfrm>
                  <a:off x="2919" y="1631"/>
                  <a:ext cx="628" cy="628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 sz="1050"/>
                </a:p>
              </p:txBody>
            </p:sp>
            <p:sp>
              <p:nvSpPr>
                <p:cNvPr id="242" name="Oval 30"/>
                <p:cNvSpPr>
                  <a:spLocks noChangeArrowheads="1"/>
                </p:cNvSpPr>
                <p:nvPr/>
              </p:nvSpPr>
              <p:spPr bwMode="auto">
                <a:xfrm>
                  <a:off x="3078" y="1771"/>
                  <a:ext cx="332" cy="332"/>
                </a:xfrm>
                <a:prstGeom prst="ellipse">
                  <a:avLst/>
                </a:prstGeom>
                <a:solidFill>
                  <a:srgbClr val="000000">
                    <a:alpha val="50195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 sz="1050"/>
                </a:p>
              </p:txBody>
            </p:sp>
          </p:grpSp>
          <p:grpSp>
            <p:nvGrpSpPr>
              <p:cNvPr id="216" name="Group 41"/>
              <p:cNvGrpSpPr>
                <a:grpSpLocks/>
              </p:cNvGrpSpPr>
              <p:nvPr/>
            </p:nvGrpSpPr>
            <p:grpSpPr bwMode="auto">
              <a:xfrm>
                <a:off x="1767" y="1156"/>
                <a:ext cx="188" cy="188"/>
                <a:chOff x="2919" y="1631"/>
                <a:chExt cx="628" cy="628"/>
              </a:xfrm>
            </p:grpSpPr>
            <p:sp>
              <p:nvSpPr>
                <p:cNvPr id="239" name="Oval 42"/>
                <p:cNvSpPr>
                  <a:spLocks noChangeArrowheads="1"/>
                </p:cNvSpPr>
                <p:nvPr/>
              </p:nvSpPr>
              <p:spPr bwMode="auto">
                <a:xfrm>
                  <a:off x="2919" y="1631"/>
                  <a:ext cx="628" cy="628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 sz="1050"/>
                </a:p>
              </p:txBody>
            </p:sp>
            <p:sp>
              <p:nvSpPr>
                <p:cNvPr id="240" name="Oval 43"/>
                <p:cNvSpPr>
                  <a:spLocks noChangeArrowheads="1"/>
                </p:cNvSpPr>
                <p:nvPr/>
              </p:nvSpPr>
              <p:spPr bwMode="auto">
                <a:xfrm>
                  <a:off x="3078" y="1771"/>
                  <a:ext cx="332" cy="332"/>
                </a:xfrm>
                <a:prstGeom prst="ellipse">
                  <a:avLst/>
                </a:prstGeom>
                <a:solidFill>
                  <a:srgbClr val="000000">
                    <a:alpha val="50195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 sz="1050"/>
                </a:p>
              </p:txBody>
            </p:sp>
          </p:grpSp>
          <p:grpSp>
            <p:nvGrpSpPr>
              <p:cNvPr id="217" name="Group 44"/>
              <p:cNvGrpSpPr>
                <a:grpSpLocks/>
              </p:cNvGrpSpPr>
              <p:nvPr/>
            </p:nvGrpSpPr>
            <p:grpSpPr bwMode="auto">
              <a:xfrm>
                <a:off x="1195" y="2548"/>
                <a:ext cx="154" cy="154"/>
                <a:chOff x="2919" y="1631"/>
                <a:chExt cx="628" cy="628"/>
              </a:xfrm>
            </p:grpSpPr>
            <p:sp>
              <p:nvSpPr>
                <p:cNvPr id="237" name="Oval 45"/>
                <p:cNvSpPr>
                  <a:spLocks noChangeArrowheads="1"/>
                </p:cNvSpPr>
                <p:nvPr/>
              </p:nvSpPr>
              <p:spPr bwMode="auto">
                <a:xfrm>
                  <a:off x="2919" y="1631"/>
                  <a:ext cx="628" cy="628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 sz="1050"/>
                </a:p>
              </p:txBody>
            </p:sp>
            <p:sp>
              <p:nvSpPr>
                <p:cNvPr id="238" name="Oval 46"/>
                <p:cNvSpPr>
                  <a:spLocks noChangeArrowheads="1"/>
                </p:cNvSpPr>
                <p:nvPr/>
              </p:nvSpPr>
              <p:spPr bwMode="auto">
                <a:xfrm>
                  <a:off x="3078" y="1771"/>
                  <a:ext cx="332" cy="332"/>
                </a:xfrm>
                <a:prstGeom prst="ellipse">
                  <a:avLst/>
                </a:prstGeom>
                <a:solidFill>
                  <a:srgbClr val="000000">
                    <a:alpha val="50195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 sz="1050"/>
                </a:p>
              </p:txBody>
            </p:sp>
          </p:grpSp>
          <p:grpSp>
            <p:nvGrpSpPr>
              <p:cNvPr id="218" name="Group 47"/>
              <p:cNvGrpSpPr>
                <a:grpSpLocks/>
              </p:cNvGrpSpPr>
              <p:nvPr/>
            </p:nvGrpSpPr>
            <p:grpSpPr bwMode="auto">
              <a:xfrm>
                <a:off x="3816" y="696"/>
                <a:ext cx="120" cy="120"/>
                <a:chOff x="2919" y="1631"/>
                <a:chExt cx="628" cy="628"/>
              </a:xfrm>
            </p:grpSpPr>
            <p:sp>
              <p:nvSpPr>
                <p:cNvPr id="235" name="Oval 48"/>
                <p:cNvSpPr>
                  <a:spLocks noChangeArrowheads="1"/>
                </p:cNvSpPr>
                <p:nvPr/>
              </p:nvSpPr>
              <p:spPr bwMode="auto">
                <a:xfrm>
                  <a:off x="2919" y="1631"/>
                  <a:ext cx="628" cy="628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 sz="1050"/>
                </a:p>
              </p:txBody>
            </p:sp>
            <p:sp>
              <p:nvSpPr>
                <p:cNvPr id="236" name="Oval 49"/>
                <p:cNvSpPr>
                  <a:spLocks noChangeArrowheads="1"/>
                </p:cNvSpPr>
                <p:nvPr/>
              </p:nvSpPr>
              <p:spPr bwMode="auto">
                <a:xfrm>
                  <a:off x="3078" y="1771"/>
                  <a:ext cx="332" cy="332"/>
                </a:xfrm>
                <a:prstGeom prst="ellipse">
                  <a:avLst/>
                </a:prstGeom>
                <a:solidFill>
                  <a:srgbClr val="000000">
                    <a:alpha val="50195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 sz="1050"/>
                </a:p>
              </p:txBody>
            </p:sp>
          </p:grpSp>
          <p:grpSp>
            <p:nvGrpSpPr>
              <p:cNvPr id="219" name="Group 50"/>
              <p:cNvGrpSpPr>
                <a:grpSpLocks/>
              </p:cNvGrpSpPr>
              <p:nvPr/>
            </p:nvGrpSpPr>
            <p:grpSpPr bwMode="auto">
              <a:xfrm>
                <a:off x="4313" y="1238"/>
                <a:ext cx="120" cy="120"/>
                <a:chOff x="2919" y="1631"/>
                <a:chExt cx="628" cy="628"/>
              </a:xfrm>
            </p:grpSpPr>
            <p:sp>
              <p:nvSpPr>
                <p:cNvPr id="233" name="Oval 51"/>
                <p:cNvSpPr>
                  <a:spLocks noChangeArrowheads="1"/>
                </p:cNvSpPr>
                <p:nvPr/>
              </p:nvSpPr>
              <p:spPr bwMode="auto">
                <a:xfrm>
                  <a:off x="2919" y="1631"/>
                  <a:ext cx="628" cy="628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 sz="1050"/>
                </a:p>
              </p:txBody>
            </p:sp>
            <p:sp>
              <p:nvSpPr>
                <p:cNvPr id="234" name="Oval 52"/>
                <p:cNvSpPr>
                  <a:spLocks noChangeArrowheads="1"/>
                </p:cNvSpPr>
                <p:nvPr/>
              </p:nvSpPr>
              <p:spPr bwMode="auto">
                <a:xfrm>
                  <a:off x="3078" y="1771"/>
                  <a:ext cx="332" cy="332"/>
                </a:xfrm>
                <a:prstGeom prst="ellipse">
                  <a:avLst/>
                </a:prstGeom>
                <a:solidFill>
                  <a:srgbClr val="000000">
                    <a:alpha val="50195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 sz="1050"/>
                </a:p>
              </p:txBody>
            </p:sp>
          </p:grpSp>
          <p:grpSp>
            <p:nvGrpSpPr>
              <p:cNvPr id="220" name="Group 53"/>
              <p:cNvGrpSpPr>
                <a:grpSpLocks/>
              </p:cNvGrpSpPr>
              <p:nvPr/>
            </p:nvGrpSpPr>
            <p:grpSpPr bwMode="auto">
              <a:xfrm>
                <a:off x="4273" y="2633"/>
                <a:ext cx="120" cy="120"/>
                <a:chOff x="2919" y="1631"/>
                <a:chExt cx="628" cy="628"/>
              </a:xfrm>
            </p:grpSpPr>
            <p:sp>
              <p:nvSpPr>
                <p:cNvPr id="231" name="Oval 54"/>
                <p:cNvSpPr>
                  <a:spLocks noChangeArrowheads="1"/>
                </p:cNvSpPr>
                <p:nvPr/>
              </p:nvSpPr>
              <p:spPr bwMode="auto">
                <a:xfrm>
                  <a:off x="2919" y="1631"/>
                  <a:ext cx="628" cy="628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 sz="1050"/>
                </a:p>
              </p:txBody>
            </p:sp>
            <p:sp>
              <p:nvSpPr>
                <p:cNvPr id="232" name="Oval 55"/>
                <p:cNvSpPr>
                  <a:spLocks noChangeArrowheads="1"/>
                </p:cNvSpPr>
                <p:nvPr/>
              </p:nvSpPr>
              <p:spPr bwMode="auto">
                <a:xfrm>
                  <a:off x="3078" y="1771"/>
                  <a:ext cx="332" cy="332"/>
                </a:xfrm>
                <a:prstGeom prst="ellipse">
                  <a:avLst/>
                </a:prstGeom>
                <a:solidFill>
                  <a:srgbClr val="000000">
                    <a:alpha val="50195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 sz="1050"/>
                </a:p>
              </p:txBody>
            </p:sp>
          </p:grpSp>
          <p:grpSp>
            <p:nvGrpSpPr>
              <p:cNvPr id="221" name="Group 56"/>
              <p:cNvGrpSpPr>
                <a:grpSpLocks/>
              </p:cNvGrpSpPr>
              <p:nvPr/>
            </p:nvGrpSpPr>
            <p:grpSpPr bwMode="auto">
              <a:xfrm>
                <a:off x="4567" y="1458"/>
                <a:ext cx="120" cy="120"/>
                <a:chOff x="2919" y="1631"/>
                <a:chExt cx="628" cy="628"/>
              </a:xfrm>
            </p:grpSpPr>
            <p:sp>
              <p:nvSpPr>
                <p:cNvPr id="229" name="Oval 57"/>
                <p:cNvSpPr>
                  <a:spLocks noChangeArrowheads="1"/>
                </p:cNvSpPr>
                <p:nvPr/>
              </p:nvSpPr>
              <p:spPr bwMode="auto">
                <a:xfrm>
                  <a:off x="2919" y="1631"/>
                  <a:ext cx="628" cy="628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 sz="1050"/>
                </a:p>
              </p:txBody>
            </p:sp>
            <p:sp>
              <p:nvSpPr>
                <p:cNvPr id="230" name="Oval 58"/>
                <p:cNvSpPr>
                  <a:spLocks noChangeArrowheads="1"/>
                </p:cNvSpPr>
                <p:nvPr/>
              </p:nvSpPr>
              <p:spPr bwMode="auto">
                <a:xfrm>
                  <a:off x="3078" y="1771"/>
                  <a:ext cx="332" cy="332"/>
                </a:xfrm>
                <a:prstGeom prst="ellipse">
                  <a:avLst/>
                </a:prstGeom>
                <a:solidFill>
                  <a:srgbClr val="000000">
                    <a:alpha val="50195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 sz="1050"/>
                </a:p>
              </p:txBody>
            </p:sp>
          </p:grpSp>
          <p:sp>
            <p:nvSpPr>
              <p:cNvPr id="222" name="Text Box 59"/>
              <p:cNvSpPr txBox="1">
                <a:spLocks noChangeArrowheads="1"/>
              </p:cNvSpPr>
              <p:nvPr/>
            </p:nvSpPr>
            <p:spPr bwMode="auto">
              <a:xfrm>
                <a:off x="3557" y="1808"/>
                <a:ext cx="488" cy="1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000" tIns="10800" rIns="54000" bIns="1080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cs-CZ" sz="900">
                    <a:latin typeface="Tahoma" pitchFamily="34" charset="0"/>
                  </a:rPr>
                  <a:t>PRAHA</a:t>
                </a:r>
              </a:p>
            </p:txBody>
          </p:sp>
          <p:sp>
            <p:nvSpPr>
              <p:cNvPr id="223" name="Text Box 60"/>
              <p:cNvSpPr txBox="1">
                <a:spLocks noChangeArrowheads="1"/>
              </p:cNvSpPr>
              <p:nvPr/>
            </p:nvSpPr>
            <p:spPr bwMode="auto">
              <a:xfrm>
                <a:off x="1347" y="1097"/>
                <a:ext cx="443" cy="1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000" tIns="10800" rIns="54000" bIns="1080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cs-CZ" sz="800">
                    <a:latin typeface="Tahoma" pitchFamily="34" charset="0"/>
                  </a:rPr>
                  <a:t>Kladno</a:t>
                </a:r>
              </a:p>
            </p:txBody>
          </p:sp>
          <p:sp>
            <p:nvSpPr>
              <p:cNvPr id="224" name="Text Box 61"/>
              <p:cNvSpPr txBox="1">
                <a:spLocks noChangeArrowheads="1"/>
              </p:cNvSpPr>
              <p:nvPr/>
            </p:nvSpPr>
            <p:spPr bwMode="auto">
              <a:xfrm>
                <a:off x="782" y="2443"/>
                <a:ext cx="458" cy="1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000" tIns="10800" rIns="54000" bIns="1080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cs-CZ" sz="800">
                    <a:latin typeface="Tahoma" pitchFamily="34" charset="0"/>
                  </a:rPr>
                  <a:t>Beroun</a:t>
                </a:r>
              </a:p>
            </p:txBody>
          </p:sp>
          <p:sp>
            <p:nvSpPr>
              <p:cNvPr id="225" name="Text Box 62"/>
              <p:cNvSpPr txBox="1">
                <a:spLocks noChangeArrowheads="1"/>
              </p:cNvSpPr>
              <p:nvPr/>
            </p:nvSpPr>
            <p:spPr bwMode="auto">
              <a:xfrm>
                <a:off x="3951" y="634"/>
                <a:ext cx="606" cy="2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4000" tIns="10800" rIns="54000" bIns="1080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cs-CZ" sz="800">
                    <a:latin typeface="Tahoma" pitchFamily="34" charset="0"/>
                  </a:rPr>
                  <a:t>Neratovice</a:t>
                </a:r>
              </a:p>
            </p:txBody>
          </p:sp>
          <p:sp>
            <p:nvSpPr>
              <p:cNvPr id="226" name="Text Box 63"/>
              <p:cNvSpPr txBox="1">
                <a:spLocks noChangeArrowheads="1"/>
              </p:cNvSpPr>
              <p:nvPr/>
            </p:nvSpPr>
            <p:spPr bwMode="auto">
              <a:xfrm>
                <a:off x="4092" y="1076"/>
                <a:ext cx="1275" cy="1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000" tIns="10800" rIns="54000" bIns="1080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cs-CZ" sz="800">
                    <a:latin typeface="Tahoma" pitchFamily="34" charset="0"/>
                  </a:rPr>
                  <a:t>Brandýs n.L.-St.Boleslav</a:t>
                </a:r>
              </a:p>
            </p:txBody>
          </p:sp>
          <p:sp>
            <p:nvSpPr>
              <p:cNvPr id="227" name="Text Box 64"/>
              <p:cNvSpPr txBox="1">
                <a:spLocks noChangeArrowheads="1"/>
              </p:cNvSpPr>
              <p:nvPr/>
            </p:nvSpPr>
            <p:spPr bwMode="auto">
              <a:xfrm>
                <a:off x="4620" y="1556"/>
                <a:ext cx="622" cy="1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000" tIns="10800" rIns="54000" bIns="1080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cs-CZ" sz="800">
                    <a:latin typeface="Tahoma" pitchFamily="34" charset="0"/>
                  </a:rPr>
                  <a:t>Čelákovice</a:t>
                </a:r>
              </a:p>
            </p:txBody>
          </p:sp>
          <p:sp>
            <p:nvSpPr>
              <p:cNvPr id="228" name="Text Box 65"/>
              <p:cNvSpPr txBox="1">
                <a:spLocks noChangeArrowheads="1"/>
              </p:cNvSpPr>
              <p:nvPr/>
            </p:nvSpPr>
            <p:spPr bwMode="auto">
              <a:xfrm>
                <a:off x="4369" y="2661"/>
                <a:ext cx="432" cy="1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000" tIns="10800" rIns="54000" bIns="1080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cs-CZ" sz="800">
                    <a:latin typeface="Tahoma" pitchFamily="34" charset="0"/>
                  </a:rPr>
                  <a:t>Říčany</a:t>
                </a:r>
              </a:p>
            </p:txBody>
          </p:sp>
        </p:grpSp>
        <p:grpSp>
          <p:nvGrpSpPr>
            <p:cNvPr id="205" name="Group 84"/>
            <p:cNvGrpSpPr>
              <a:grpSpLocks/>
            </p:cNvGrpSpPr>
            <p:nvPr/>
          </p:nvGrpSpPr>
          <p:grpSpPr bwMode="auto">
            <a:xfrm>
              <a:off x="3656" y="3912"/>
              <a:ext cx="1633" cy="198"/>
              <a:chOff x="3656" y="3912"/>
              <a:chExt cx="1633" cy="198"/>
            </a:xfrm>
          </p:grpSpPr>
          <p:grpSp>
            <p:nvGrpSpPr>
              <p:cNvPr id="206" name="Group 80"/>
              <p:cNvGrpSpPr>
                <a:grpSpLocks/>
              </p:cNvGrpSpPr>
              <p:nvPr/>
            </p:nvGrpSpPr>
            <p:grpSpPr bwMode="auto">
              <a:xfrm>
                <a:off x="3764" y="4048"/>
                <a:ext cx="1294" cy="62"/>
                <a:chOff x="3507" y="3903"/>
                <a:chExt cx="1294" cy="62"/>
              </a:xfrm>
            </p:grpSpPr>
            <p:sp>
              <p:nvSpPr>
                <p:cNvPr id="210" name="Line 74"/>
                <p:cNvSpPr>
                  <a:spLocks noChangeShapeType="1"/>
                </p:cNvSpPr>
                <p:nvPr/>
              </p:nvSpPr>
              <p:spPr bwMode="auto">
                <a:xfrm>
                  <a:off x="3507" y="3935"/>
                  <a:ext cx="12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050"/>
                </a:p>
              </p:txBody>
            </p:sp>
            <p:sp>
              <p:nvSpPr>
                <p:cNvPr id="211" name="Line 75"/>
                <p:cNvSpPr>
                  <a:spLocks noChangeShapeType="1"/>
                </p:cNvSpPr>
                <p:nvPr/>
              </p:nvSpPr>
              <p:spPr bwMode="auto">
                <a:xfrm>
                  <a:off x="3507" y="3905"/>
                  <a:ext cx="0" cy="5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050"/>
                </a:p>
              </p:txBody>
            </p:sp>
            <p:sp>
              <p:nvSpPr>
                <p:cNvPr id="212" name="Line 76"/>
                <p:cNvSpPr>
                  <a:spLocks noChangeShapeType="1"/>
                </p:cNvSpPr>
                <p:nvPr/>
              </p:nvSpPr>
              <p:spPr bwMode="auto">
                <a:xfrm>
                  <a:off x="4797" y="3903"/>
                  <a:ext cx="0" cy="6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050"/>
                </a:p>
              </p:txBody>
            </p:sp>
            <p:sp>
              <p:nvSpPr>
                <p:cNvPr id="213" name="Line 77"/>
                <p:cNvSpPr>
                  <a:spLocks noChangeShapeType="1"/>
                </p:cNvSpPr>
                <p:nvPr/>
              </p:nvSpPr>
              <p:spPr bwMode="auto">
                <a:xfrm>
                  <a:off x="4155" y="3903"/>
                  <a:ext cx="0" cy="6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050"/>
                </a:p>
              </p:txBody>
            </p:sp>
          </p:grpSp>
          <p:sp>
            <p:nvSpPr>
              <p:cNvPr id="207" name="Text Box 81"/>
              <p:cNvSpPr txBox="1">
                <a:spLocks noChangeArrowheads="1"/>
              </p:cNvSpPr>
              <p:nvPr/>
            </p:nvSpPr>
            <p:spPr bwMode="auto">
              <a:xfrm>
                <a:off x="3656" y="3912"/>
                <a:ext cx="224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cs-CZ" sz="400">
                    <a:latin typeface="Tahoma" pitchFamily="34" charset="0"/>
                  </a:rPr>
                  <a:t>0</a:t>
                </a:r>
              </a:p>
            </p:txBody>
          </p:sp>
          <p:sp>
            <p:nvSpPr>
              <p:cNvPr id="208" name="Text Box 82"/>
              <p:cNvSpPr txBox="1">
                <a:spLocks noChangeArrowheads="1"/>
              </p:cNvSpPr>
              <p:nvPr/>
            </p:nvSpPr>
            <p:spPr bwMode="auto">
              <a:xfrm>
                <a:off x="4946" y="3917"/>
                <a:ext cx="343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cs-CZ" sz="400">
                    <a:latin typeface="Tahoma" pitchFamily="34" charset="0"/>
                  </a:rPr>
                  <a:t>20 km</a:t>
                </a:r>
              </a:p>
            </p:txBody>
          </p:sp>
          <p:sp>
            <p:nvSpPr>
              <p:cNvPr id="209" name="Text Box 83"/>
              <p:cNvSpPr txBox="1">
                <a:spLocks noChangeArrowheads="1"/>
              </p:cNvSpPr>
              <p:nvPr/>
            </p:nvSpPr>
            <p:spPr bwMode="auto">
              <a:xfrm>
                <a:off x="4288" y="3913"/>
                <a:ext cx="253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cs-CZ" sz="400">
                    <a:latin typeface="Tahoma" pitchFamily="34" charset="0"/>
                  </a:rPr>
                  <a:t>10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04480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Nadpis 1">
            <a:extLst>
              <a:ext uri="{FF2B5EF4-FFF2-40B4-BE49-F238E27FC236}">
                <a16:creationId xmlns:a16="http://schemas.microsoft.com/office/drawing/2014/main" id="{AF55AF2B-712E-4710-ABDE-895B76875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solidFill>
            <a:srgbClr val="BA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cs-CZ" sz="2400" dirty="0">
                <a:latin typeface="Tahoma" pitchFamily="34" charset="0"/>
              </a:rPr>
              <a:t>Praha = plánované město</a:t>
            </a:r>
            <a:endParaRPr lang="cs-CZ" altLang="cs-CZ" sz="2400" dirty="0">
              <a:latin typeface="Tahoma" pitchFamily="34" charset="0"/>
            </a:endParaRPr>
          </a:p>
        </p:txBody>
      </p:sp>
      <p:pic>
        <p:nvPicPr>
          <p:cNvPr id="58371" name="Zástupný symbol pro obsah 4" descr="Z02B_Hlavni_vykres_10000_vyrezy_00-7.pdf - Adobe Acrobat Reader DC">
            <a:extLst>
              <a:ext uri="{FF2B5EF4-FFF2-40B4-BE49-F238E27FC236}">
                <a16:creationId xmlns:a16="http://schemas.microsoft.com/office/drawing/2014/main" id="{02C6A6D8-0F52-49B8-9C5B-41664A3DAF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8063" y="1608038"/>
            <a:ext cx="4162425" cy="4413250"/>
          </a:xfrm>
        </p:spPr>
      </p:pic>
      <p:sp>
        <p:nvSpPr>
          <p:cNvPr id="58372" name="Zástupný symbol pro číslo snímku 3">
            <a:extLst>
              <a:ext uri="{FF2B5EF4-FFF2-40B4-BE49-F238E27FC236}">
                <a16:creationId xmlns:a16="http://schemas.microsoft.com/office/drawing/2014/main" id="{45A19700-4430-48CA-9DF8-91A59C670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SzPct val="60000"/>
              <a:buChar char="o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336931-C2FD-4E73-8317-818EDA024EBE}" type="slidenum">
              <a:rPr lang="en-GB" altLang="cs-CZ" sz="1000" smtClean="0"/>
              <a:pPr>
                <a:spcBef>
                  <a:spcPct val="0"/>
                </a:spcBef>
              </a:pPr>
              <a:t>13</a:t>
            </a:fld>
            <a:endParaRPr lang="en-GB" altLang="cs-CZ" sz="1000"/>
          </a:p>
        </p:txBody>
      </p:sp>
      <p:pic>
        <p:nvPicPr>
          <p:cNvPr id="58373" name="Zástupný symbol pro obsah 4" descr="Výkresy územního plánu - Mozilla Firefox">
            <a:extLst>
              <a:ext uri="{FF2B5EF4-FFF2-40B4-BE49-F238E27FC236}">
                <a16:creationId xmlns:a16="http://schemas.microsoft.com/office/drawing/2014/main" id="{3DB5575B-459C-4DE9-8DF9-9857C5343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608038"/>
            <a:ext cx="4616450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11C5B84-2071-4F2C-AA3C-0CDCF86C6ED1}"/>
              </a:ext>
            </a:extLst>
          </p:cNvPr>
          <p:cNvSpPr/>
          <p:nvPr/>
        </p:nvSpPr>
        <p:spPr>
          <a:xfrm>
            <a:off x="298450" y="827286"/>
            <a:ext cx="81597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dirty="0">
                <a:solidFill>
                  <a:srgbClr val="C00000"/>
                </a:solidFill>
              </a:rPr>
              <a:t>Územní plán 1999 a Metropolitní plán (návrh) 2017</a:t>
            </a:r>
          </a:p>
        </p:txBody>
      </p:sp>
    </p:spTree>
    <p:extLst>
      <p:ext uri="{BB962C8B-B14F-4D97-AF65-F5344CB8AC3E}">
        <p14:creationId xmlns:p14="http://schemas.microsoft.com/office/powerpoint/2010/main" val="1793284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57200"/>
          </a:xfrm>
          <a:solidFill>
            <a:srgbClr val="BA0000"/>
          </a:solidFill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sz="2400" dirty="0">
                <a:latin typeface="Tahoma" pitchFamily="34" charset="0"/>
              </a:rPr>
              <a:t>K čemu je územní plánování?</a:t>
            </a:r>
            <a:endParaRPr lang="en-GB" sz="2400" dirty="0">
              <a:latin typeface="Tahoma" pitchFamily="34" charset="0"/>
            </a:endParaRPr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E9A3627B-F537-454D-9D4E-5526A70AA4D1}"/>
              </a:ext>
            </a:extLst>
          </p:cNvPr>
          <p:cNvGraphicFramePr>
            <a:graphicFrameLocks noGrp="1"/>
          </p:cNvGraphicFramePr>
          <p:nvPr/>
        </p:nvGraphicFramePr>
        <p:xfrm>
          <a:off x="323528" y="620688"/>
          <a:ext cx="8547898" cy="1330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24336">
                  <a:extLst>
                    <a:ext uri="{9D8B030D-6E8A-4147-A177-3AD203B41FA5}">
                      <a16:colId xmlns:a16="http://schemas.microsoft.com/office/drawing/2014/main" val="3634250635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2676644697"/>
                    </a:ext>
                  </a:extLst>
                </a:gridCol>
                <a:gridCol w="3075290">
                  <a:extLst>
                    <a:ext uri="{9D8B030D-6E8A-4147-A177-3AD203B41FA5}">
                      <a16:colId xmlns:a16="http://schemas.microsoft.com/office/drawing/2014/main" val="17347315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1600" b="1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před 1989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b="1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1990-1998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b="1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 1998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394437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16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všestranný rozvoj socialistické společnosti a ekonomiky</a:t>
                      </a:r>
                    </a:p>
                    <a:p>
                      <a:pPr marL="0" algn="l" defTabSz="914400" rtl="0" eaLnBrk="1" latinLnBrk="0" hangingPunct="1"/>
                      <a:endParaRPr lang="cs-CZ" sz="11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algn="l" defTabSz="914400" rtl="0" eaLnBrk="1" latinLnBrk="0" hangingPunct="1"/>
                      <a:r>
                        <a:rPr lang="cs-CZ" sz="1400" i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Stavební zákon 50/1976 Sb.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?????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vytvářet předpoklady pro výstavbu a pro udržitelný rozvoj území </a:t>
                      </a:r>
                    </a:p>
                    <a:p>
                      <a:endParaRPr lang="cs-CZ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cs-CZ" sz="1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Stavební zákon 183/2006 Sb.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27892454"/>
                  </a:ext>
                </a:extLst>
              </a:tr>
            </a:tbl>
          </a:graphicData>
        </a:graphic>
      </p:graphicFrame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338C1A6-FFF1-499E-A4CA-82AE0026E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CBB8-2A9B-424A-BC90-48387210CA6B}" type="slidenum">
              <a:rPr lang="cs-CZ" sz="1200" smtClean="0">
                <a:latin typeface="Calibri" panose="020F0502020204030204" pitchFamily="34" charset="0"/>
                <a:cs typeface="Calibri" panose="020F0502020204030204" pitchFamily="34" charset="0"/>
              </a:rPr>
              <a:t>14</a:t>
            </a:fld>
            <a:endParaRPr lang="cs-CZ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45BA1F1-CAD5-410C-A4E4-F87CC272AD2B}"/>
              </a:ext>
            </a:extLst>
          </p:cNvPr>
          <p:cNvSpPr txBox="1"/>
          <p:nvPr/>
        </p:nvSpPr>
        <p:spPr>
          <a:xfrm>
            <a:off x="323528" y="2043867"/>
            <a:ext cx="5529784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3525" indent="-263525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/>
                </a:solidFill>
              </a:rPr>
              <a:t>co to znamená pro plánování využití konkrétního území?</a:t>
            </a:r>
          </a:p>
          <a:p>
            <a:pPr marL="263525" indent="-263525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/>
                </a:solidFill>
              </a:rPr>
              <a:t>jaké jsou zdroje, pomocí lze cíle dosáhnout? </a:t>
            </a:r>
          </a:p>
          <a:p>
            <a:pPr marL="263525" indent="-263525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/>
                </a:solidFill>
              </a:rPr>
              <a:t>jaké má plánování nástroje k prosazení cílů? </a:t>
            </a:r>
          </a:p>
        </p:txBody>
      </p:sp>
      <p:grpSp>
        <p:nvGrpSpPr>
          <p:cNvPr id="7" name="Skupina 8">
            <a:extLst>
              <a:ext uri="{FF2B5EF4-FFF2-40B4-BE49-F238E27FC236}">
                <a16:creationId xmlns:a16="http://schemas.microsoft.com/office/drawing/2014/main" id="{A4EA50E6-FF7C-4401-B6EA-85EDF31444D4}"/>
              </a:ext>
            </a:extLst>
          </p:cNvPr>
          <p:cNvGrpSpPr>
            <a:grpSpLocks/>
          </p:cNvGrpSpPr>
          <p:nvPr/>
        </p:nvGrpSpPr>
        <p:grpSpPr bwMode="auto">
          <a:xfrm>
            <a:off x="-131839" y="3841622"/>
            <a:ext cx="3230427" cy="3059167"/>
            <a:chOff x="292798" y="1674865"/>
            <a:chExt cx="4055638" cy="3819590"/>
          </a:xfrm>
        </p:grpSpPr>
        <p:sp>
          <p:nvSpPr>
            <p:cNvPr id="8" name="Ovál 7">
              <a:extLst>
                <a:ext uri="{FF2B5EF4-FFF2-40B4-BE49-F238E27FC236}">
                  <a16:creationId xmlns:a16="http://schemas.microsoft.com/office/drawing/2014/main" id="{7D01FC9A-8A2A-43F8-BEDA-C108DB7DFCD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83220" y="1674865"/>
              <a:ext cx="1116070" cy="1079670"/>
            </a:xfrm>
            <a:prstGeom prst="ellips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8000" tIns="10800" rIns="18000" bIns="10800">
              <a:noAutofit/>
            </a:bodyPr>
            <a:lstStyle/>
            <a:p>
              <a:pPr algn="r" eaLnBrk="0" hangingPunct="0">
                <a:defRPr/>
              </a:pPr>
              <a:endParaRPr lang="cs-CZ" sz="1800" dirty="0">
                <a:ea typeface="ＭＳ Ｐゴシック" pitchFamily="20" charset="-128"/>
              </a:endParaRPr>
            </a:p>
          </p:txBody>
        </p:sp>
        <p:cxnSp>
          <p:nvCxnSpPr>
            <p:cNvPr id="9" name="Přímá spojnice 8">
              <a:extLst>
                <a:ext uri="{FF2B5EF4-FFF2-40B4-BE49-F238E27FC236}">
                  <a16:creationId xmlns:a16="http://schemas.microsoft.com/office/drawing/2014/main" id="{EF6E7F8C-4B82-41C3-8230-37DD47D2A1CD}"/>
                </a:ext>
              </a:extLst>
            </p:cNvPr>
            <p:cNvCxnSpPr/>
            <p:nvPr/>
          </p:nvCxnSpPr>
          <p:spPr bwMode="auto">
            <a:xfrm flipH="1">
              <a:off x="2330937" y="2790200"/>
              <a:ext cx="6644" cy="1107173"/>
            </a:xfrm>
            <a:prstGeom prst="line">
              <a:avLst/>
            </a:prstGeom>
            <a:solidFill>
              <a:schemeClr val="bg1"/>
            </a:solidFill>
            <a:ln w="762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Přímá spojnice 9">
              <a:extLst>
                <a:ext uri="{FF2B5EF4-FFF2-40B4-BE49-F238E27FC236}">
                  <a16:creationId xmlns:a16="http://schemas.microsoft.com/office/drawing/2014/main" id="{74B498B4-D270-43E8-8050-148D0B078030}"/>
                </a:ext>
              </a:extLst>
            </p:cNvPr>
            <p:cNvCxnSpPr/>
            <p:nvPr/>
          </p:nvCxnSpPr>
          <p:spPr bwMode="auto">
            <a:xfrm flipH="1">
              <a:off x="2068985" y="3897373"/>
              <a:ext cx="261951" cy="0"/>
            </a:xfrm>
            <a:prstGeom prst="line">
              <a:avLst/>
            </a:prstGeom>
            <a:solidFill>
              <a:schemeClr val="bg1"/>
            </a:solidFill>
            <a:ln w="762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4FF53A05-3512-4508-BFAE-7C4F05EE4F1E}"/>
                </a:ext>
              </a:extLst>
            </p:cNvPr>
            <p:cNvCxnSpPr/>
            <p:nvPr/>
          </p:nvCxnSpPr>
          <p:spPr bwMode="auto">
            <a:xfrm flipH="1">
              <a:off x="2330936" y="3897373"/>
              <a:ext cx="274652" cy="0"/>
            </a:xfrm>
            <a:prstGeom prst="line">
              <a:avLst/>
            </a:prstGeom>
            <a:solidFill>
              <a:schemeClr val="bg1"/>
            </a:solidFill>
            <a:ln w="762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38F8DD61-D1DD-4287-9991-8A620BE9B232}"/>
                </a:ext>
              </a:extLst>
            </p:cNvPr>
            <p:cNvCxnSpPr/>
            <p:nvPr/>
          </p:nvCxnSpPr>
          <p:spPr bwMode="auto">
            <a:xfrm>
              <a:off x="2605589" y="3897373"/>
              <a:ext cx="0" cy="1223996"/>
            </a:xfrm>
            <a:prstGeom prst="line">
              <a:avLst/>
            </a:prstGeom>
            <a:solidFill>
              <a:schemeClr val="bg1"/>
            </a:solidFill>
            <a:ln w="762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Přímá spojnice 12">
              <a:extLst>
                <a:ext uri="{FF2B5EF4-FFF2-40B4-BE49-F238E27FC236}">
                  <a16:creationId xmlns:a16="http://schemas.microsoft.com/office/drawing/2014/main" id="{9221261C-9CA1-42EF-B80E-F421BDAC2484}"/>
                </a:ext>
              </a:extLst>
            </p:cNvPr>
            <p:cNvCxnSpPr/>
            <p:nvPr/>
          </p:nvCxnSpPr>
          <p:spPr bwMode="auto">
            <a:xfrm>
              <a:off x="2068985" y="3897373"/>
              <a:ext cx="0" cy="1223996"/>
            </a:xfrm>
            <a:prstGeom prst="line">
              <a:avLst/>
            </a:prstGeom>
            <a:solidFill>
              <a:schemeClr val="bg1"/>
            </a:solidFill>
            <a:ln w="762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ECF9E5BF-457C-4985-9B2D-AC8BF11A44D3}"/>
                </a:ext>
              </a:extLst>
            </p:cNvPr>
            <p:cNvSpPr/>
            <p:nvPr/>
          </p:nvSpPr>
          <p:spPr bwMode="auto">
            <a:xfrm>
              <a:off x="1143424" y="5121369"/>
              <a:ext cx="2354386" cy="373086"/>
            </a:xfrm>
            <a:prstGeom prst="rect">
              <a:avLst/>
            </a:prstGeom>
            <a:pattFill prst="dkUpDiag">
              <a:fgClr>
                <a:schemeClr val="tx1">
                  <a:lumMod val="50000"/>
                </a:schemeClr>
              </a:fgClr>
              <a:bgClr>
                <a:schemeClr val="bg1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8000" tIns="10800" rIns="18000" bIns="10800">
              <a:spAutoFit/>
            </a:bodyPr>
            <a:lstStyle/>
            <a:p>
              <a:pPr algn="r" eaLnBrk="0" hangingPunct="0">
                <a:defRPr/>
              </a:pPr>
              <a:endParaRPr lang="cs-CZ" sz="1800" dirty="0">
                <a:ea typeface="ＭＳ Ｐゴシック" pitchFamily="20" charset="-128"/>
              </a:endParaRPr>
            </a:p>
          </p:txBody>
        </p:sp>
        <p:sp>
          <p:nvSpPr>
            <p:cNvPr id="15" name="TextovéPole 16">
              <a:extLst>
                <a:ext uri="{FF2B5EF4-FFF2-40B4-BE49-F238E27FC236}">
                  <a16:creationId xmlns:a16="http://schemas.microsoft.com/office/drawing/2014/main" id="{903432A5-FA4B-47D9-B781-69DFF634C6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1756" y="1747898"/>
              <a:ext cx="1298998" cy="806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cs-CZ" altLang="cs-CZ" sz="1200" dirty="0"/>
                <a:t>„vědecké řízení společnosti“</a:t>
              </a:r>
            </a:p>
          </p:txBody>
        </p:sp>
        <p:cxnSp>
          <p:nvCxnSpPr>
            <p:cNvPr id="16" name="Přímá spojnice 15">
              <a:extLst>
                <a:ext uri="{FF2B5EF4-FFF2-40B4-BE49-F238E27FC236}">
                  <a16:creationId xmlns:a16="http://schemas.microsoft.com/office/drawing/2014/main" id="{5E28EEEA-A94D-45BE-845B-CCBD5E6BF50D}"/>
                </a:ext>
              </a:extLst>
            </p:cNvPr>
            <p:cNvCxnSpPr/>
            <p:nvPr/>
          </p:nvCxnSpPr>
          <p:spPr bwMode="auto">
            <a:xfrm>
              <a:off x="1360923" y="3051211"/>
              <a:ext cx="1919387" cy="0"/>
            </a:xfrm>
            <a:prstGeom prst="line">
              <a:avLst/>
            </a:prstGeom>
            <a:solidFill>
              <a:schemeClr val="bg1"/>
            </a:solidFill>
            <a:ln w="762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17" name="TextovéPole 18">
              <a:extLst>
                <a:ext uri="{FF2B5EF4-FFF2-40B4-BE49-F238E27FC236}">
                  <a16:creationId xmlns:a16="http://schemas.microsoft.com/office/drawing/2014/main" id="{F47E28C4-7F65-47FE-8CB8-425FC77CC3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798" y="2830543"/>
              <a:ext cx="1095057" cy="537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cs-CZ" altLang="cs-CZ" sz="1100" dirty="0"/>
                <a:t>územní plánování</a:t>
              </a:r>
            </a:p>
          </p:txBody>
        </p:sp>
        <p:sp>
          <p:nvSpPr>
            <p:cNvPr id="18" name="TextovéPole 19">
              <a:extLst>
                <a:ext uri="{FF2B5EF4-FFF2-40B4-BE49-F238E27FC236}">
                  <a16:creationId xmlns:a16="http://schemas.microsoft.com/office/drawing/2014/main" id="{B3691C5C-3525-470B-842B-A3D3EE38E4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5249" y="2790201"/>
              <a:ext cx="1133187" cy="576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cs-CZ" altLang="cs-CZ" sz="1200" dirty="0"/>
                <a:t>regionální plánování</a:t>
              </a:r>
            </a:p>
          </p:txBody>
        </p:sp>
        <p:sp>
          <p:nvSpPr>
            <p:cNvPr id="19" name="TextovéPole 20">
              <a:extLst>
                <a:ext uri="{FF2B5EF4-FFF2-40B4-BE49-F238E27FC236}">
                  <a16:creationId xmlns:a16="http://schemas.microsoft.com/office/drawing/2014/main" id="{05949CCF-CC52-417C-ACF7-F21E4E4C3A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068108" y="4205933"/>
              <a:ext cx="1522309" cy="347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cs-CZ" altLang="cs-CZ" sz="1200" dirty="0"/>
                <a:t>státní podniky</a:t>
              </a:r>
            </a:p>
          </p:txBody>
        </p:sp>
        <p:sp>
          <p:nvSpPr>
            <p:cNvPr id="20" name="TextovéPole 21">
              <a:extLst>
                <a:ext uri="{FF2B5EF4-FFF2-40B4-BE49-F238E27FC236}">
                  <a16:creationId xmlns:a16="http://schemas.microsoft.com/office/drawing/2014/main" id="{A7FA3E47-9AFA-4FD6-94B4-16C75BB51A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988804" y="4272324"/>
              <a:ext cx="1499499" cy="347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/>
              <a:r>
                <a:rPr lang="cs-CZ" altLang="cs-CZ" sz="1200" dirty="0"/>
                <a:t>státní investice</a:t>
              </a:r>
            </a:p>
          </p:txBody>
        </p:sp>
      </p:grp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D9F916AD-C6EF-4610-8FEA-58E4F84F0178}"/>
              </a:ext>
            </a:extLst>
          </p:cNvPr>
          <p:cNvGrpSpPr/>
          <p:nvPr/>
        </p:nvGrpSpPr>
        <p:grpSpPr>
          <a:xfrm>
            <a:off x="3059832" y="3067770"/>
            <a:ext cx="2900221" cy="3867660"/>
            <a:chOff x="5090734" y="1273299"/>
            <a:chExt cx="3594175" cy="4733110"/>
          </a:xfrm>
        </p:grpSpPr>
        <p:grpSp>
          <p:nvGrpSpPr>
            <p:cNvPr id="22" name="Skupina 22">
              <a:extLst>
                <a:ext uri="{FF2B5EF4-FFF2-40B4-BE49-F238E27FC236}">
                  <a16:creationId xmlns:a16="http://schemas.microsoft.com/office/drawing/2014/main" id="{E3FE2E20-D6E0-4804-8298-8289C05AD5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0734" y="2233959"/>
              <a:ext cx="3594175" cy="3772450"/>
              <a:chOff x="5306758" y="1722436"/>
              <a:chExt cx="3594175" cy="3772451"/>
            </a:xfrm>
          </p:grpSpPr>
          <p:sp>
            <p:nvSpPr>
              <p:cNvPr id="35" name="Ovál 34">
                <a:extLst>
                  <a:ext uri="{FF2B5EF4-FFF2-40B4-BE49-F238E27FC236}">
                    <a16:creationId xmlns:a16="http://schemas.microsoft.com/office/drawing/2014/main" id="{29B8BEDA-6BF9-40DD-9121-269D2C6D19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0025" y="1722436"/>
                <a:ext cx="1084263" cy="1070551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>
                    <a:lumMod val="60000"/>
                    <a:lumOff val="40000"/>
                  </a:schemeClr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lIns="18000" tIns="10800" rIns="18000" bIns="10800">
                <a:spAutoFit/>
              </a:bodyPr>
              <a:lstStyle/>
              <a:p>
                <a:pPr algn="r" eaLnBrk="0" hangingPunct="0">
                  <a:defRPr/>
                </a:pPr>
                <a:endParaRPr lang="en-GB" sz="1800">
                  <a:ea typeface="ＭＳ Ｐゴシック" pitchFamily="20" charset="-128"/>
                </a:endParaRPr>
              </a:p>
            </p:txBody>
          </p:sp>
          <p:cxnSp>
            <p:nvCxnSpPr>
              <p:cNvPr id="36" name="Přímá spojnice 35">
                <a:extLst>
                  <a:ext uri="{FF2B5EF4-FFF2-40B4-BE49-F238E27FC236}">
                    <a16:creationId xmlns:a16="http://schemas.microsoft.com/office/drawing/2014/main" id="{5480FA94-ADEC-4E21-BBDE-11DD3D0A8B0F}"/>
                  </a:ext>
                </a:extLst>
              </p:cNvPr>
              <p:cNvCxnSpPr>
                <a:cxnSpLocks/>
                <a:stCxn id="35" idx="4"/>
              </p:cNvCxnSpPr>
              <p:nvPr/>
            </p:nvCxnSpPr>
            <p:spPr bwMode="auto">
              <a:xfrm>
                <a:off x="7092156" y="2792987"/>
                <a:ext cx="7144" cy="1112263"/>
              </a:xfrm>
              <a:prstGeom prst="line">
                <a:avLst/>
              </a:prstGeom>
              <a:solidFill>
                <a:schemeClr val="bg1"/>
              </a:solidFill>
              <a:ln w="762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" name="Přímá spojnice 36">
                <a:extLst>
                  <a:ext uri="{FF2B5EF4-FFF2-40B4-BE49-F238E27FC236}">
                    <a16:creationId xmlns:a16="http://schemas.microsoft.com/office/drawing/2014/main" id="{4B712E17-EBF3-4F36-ACDE-63147DB8AA73}"/>
                  </a:ext>
                </a:extLst>
              </p:cNvPr>
              <p:cNvCxnSpPr/>
              <p:nvPr/>
            </p:nvCxnSpPr>
            <p:spPr bwMode="auto">
              <a:xfrm flipH="1">
                <a:off x="6835775" y="3905250"/>
                <a:ext cx="263525" cy="0"/>
              </a:xfrm>
              <a:prstGeom prst="lin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>
                    <a:lumMod val="60000"/>
                    <a:lumOff val="40000"/>
                  </a:schemeClr>
                </a:solidFill>
                <a:prstDash val="sysDash"/>
                <a:round/>
                <a:headEnd type="none" w="med" len="med"/>
                <a:tailEnd type="none" w="lg" len="med"/>
              </a:ln>
              <a:effectLst/>
            </p:spPr>
          </p:cxnSp>
          <p:cxnSp>
            <p:nvCxnSpPr>
              <p:cNvPr id="38" name="Přímá spojnice 37">
                <a:extLst>
                  <a:ext uri="{FF2B5EF4-FFF2-40B4-BE49-F238E27FC236}">
                    <a16:creationId xmlns:a16="http://schemas.microsoft.com/office/drawing/2014/main" id="{1B6D7AEA-3F5C-4D00-9DBB-3F5DCB1888DC}"/>
                  </a:ext>
                </a:extLst>
              </p:cNvPr>
              <p:cNvCxnSpPr/>
              <p:nvPr/>
            </p:nvCxnSpPr>
            <p:spPr bwMode="auto">
              <a:xfrm flipH="1">
                <a:off x="7099300" y="3905250"/>
                <a:ext cx="273050" cy="0"/>
              </a:xfrm>
              <a:prstGeom prst="line">
                <a:avLst/>
              </a:prstGeom>
              <a:solidFill>
                <a:schemeClr val="bg1"/>
              </a:solidFill>
              <a:ln w="76200" cap="flat" cmpd="sng" algn="ctr">
                <a:solidFill>
                  <a:schemeClr val="tx1">
                    <a:lumMod val="40000"/>
                    <a:lumOff val="60000"/>
                  </a:schemeClr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" name="Přímá spojnice 38">
                <a:extLst>
                  <a:ext uri="{FF2B5EF4-FFF2-40B4-BE49-F238E27FC236}">
                    <a16:creationId xmlns:a16="http://schemas.microsoft.com/office/drawing/2014/main" id="{B9AACAB7-E1C5-49B4-923D-2575AFE0F8EB}"/>
                  </a:ext>
                </a:extLst>
              </p:cNvPr>
              <p:cNvCxnSpPr/>
              <p:nvPr/>
            </p:nvCxnSpPr>
            <p:spPr bwMode="auto">
              <a:xfrm>
                <a:off x="7372350" y="3905250"/>
                <a:ext cx="0" cy="1223963"/>
              </a:xfrm>
              <a:prstGeom prst="line">
                <a:avLst/>
              </a:prstGeom>
              <a:solidFill>
                <a:schemeClr val="bg1"/>
              </a:solidFill>
              <a:ln w="76200" cap="flat" cmpd="sng" algn="ctr">
                <a:solidFill>
                  <a:schemeClr val="tx1">
                    <a:lumMod val="40000"/>
                    <a:lumOff val="60000"/>
                  </a:schemeClr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" name="Přímá spojnice 39">
                <a:extLst>
                  <a:ext uri="{FF2B5EF4-FFF2-40B4-BE49-F238E27FC236}">
                    <a16:creationId xmlns:a16="http://schemas.microsoft.com/office/drawing/2014/main" id="{F458EA9D-2D2D-4B35-880B-219279C420C5}"/>
                  </a:ext>
                </a:extLst>
              </p:cNvPr>
              <p:cNvCxnSpPr/>
              <p:nvPr/>
            </p:nvCxnSpPr>
            <p:spPr bwMode="auto">
              <a:xfrm>
                <a:off x="6835775" y="3905250"/>
                <a:ext cx="0" cy="1223963"/>
              </a:xfrm>
              <a:prstGeom prst="lin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>
                    <a:lumMod val="60000"/>
                    <a:lumOff val="40000"/>
                  </a:schemeClr>
                </a:solidFill>
                <a:prstDash val="sysDash"/>
                <a:round/>
                <a:headEnd type="none" w="med" len="med"/>
                <a:tailEnd type="none" w="lg" len="med"/>
              </a:ln>
              <a:effectLst/>
            </p:spPr>
          </p:cxnSp>
          <p:sp>
            <p:nvSpPr>
              <p:cNvPr id="41" name="Obdélník 40">
                <a:extLst>
                  <a:ext uri="{FF2B5EF4-FFF2-40B4-BE49-F238E27FC236}">
                    <a16:creationId xmlns:a16="http://schemas.microsoft.com/office/drawing/2014/main" id="{677283ED-2B69-4023-ABBE-2426A125E434}"/>
                  </a:ext>
                </a:extLst>
              </p:cNvPr>
              <p:cNvSpPr/>
              <p:nvPr/>
            </p:nvSpPr>
            <p:spPr bwMode="auto">
              <a:xfrm>
                <a:off x="5908675" y="5129213"/>
                <a:ext cx="2355850" cy="365674"/>
              </a:xfrm>
              <a:prstGeom prst="rect">
                <a:avLst/>
              </a:prstGeom>
              <a:pattFill prst="dkUpDiag">
                <a:fgClr>
                  <a:schemeClr val="tx1">
                    <a:lumMod val="50000"/>
                  </a:schemeClr>
                </a:fgClr>
                <a:bgClr>
                  <a:schemeClr val="bg1"/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8000" tIns="10800" rIns="18000" bIns="10800">
                <a:spAutoFit/>
              </a:bodyPr>
              <a:lstStyle/>
              <a:p>
                <a:pPr algn="r" eaLnBrk="0" hangingPunct="0">
                  <a:defRPr/>
                </a:pPr>
                <a:endParaRPr lang="en-GB" sz="1800">
                  <a:ea typeface="ＭＳ Ｐゴシック" pitchFamily="20" charset="-128"/>
                </a:endParaRPr>
              </a:p>
            </p:txBody>
          </p:sp>
          <p:sp>
            <p:nvSpPr>
              <p:cNvPr id="42" name="TextovéPole 41">
                <a:extLst>
                  <a:ext uri="{FF2B5EF4-FFF2-40B4-BE49-F238E27FC236}">
                    <a16:creationId xmlns:a16="http://schemas.microsoft.com/office/drawing/2014/main" id="{F8E28E9E-CB37-4859-8DE3-0A22BBAFE624}"/>
                  </a:ext>
                </a:extLst>
              </p:cNvPr>
              <p:cNvSpPr txBox="1"/>
              <p:nvPr/>
            </p:nvSpPr>
            <p:spPr bwMode="auto">
              <a:xfrm>
                <a:off x="6512032" y="2030887"/>
                <a:ext cx="1096963" cy="45197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eaLnBrk="0" hangingPunct="0">
                  <a:defRPr/>
                </a:pPr>
                <a:r>
                  <a:rPr lang="cs-CZ" sz="18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???</a:t>
                </a:r>
                <a:endParaRPr lang="en-GB" sz="1800" i="1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  <p:cxnSp>
            <p:nvCxnSpPr>
              <p:cNvPr id="43" name="Přímá spojnice 42">
                <a:extLst>
                  <a:ext uri="{FF2B5EF4-FFF2-40B4-BE49-F238E27FC236}">
                    <a16:creationId xmlns:a16="http://schemas.microsoft.com/office/drawing/2014/main" id="{20644ACF-35CA-4654-B406-DD3677341346}"/>
                  </a:ext>
                </a:extLst>
              </p:cNvPr>
              <p:cNvCxnSpPr/>
              <p:nvPr/>
            </p:nvCxnSpPr>
            <p:spPr bwMode="auto">
              <a:xfrm>
                <a:off x="6126163" y="3059112"/>
                <a:ext cx="973137" cy="0"/>
              </a:xfrm>
              <a:prstGeom prst="line">
                <a:avLst/>
              </a:prstGeom>
              <a:solidFill>
                <a:schemeClr val="bg1"/>
              </a:solidFill>
              <a:ln w="762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</p:cxnSp>
          <p:sp>
            <p:nvSpPr>
              <p:cNvPr id="44" name="TextovéPole 16">
                <a:extLst>
                  <a:ext uri="{FF2B5EF4-FFF2-40B4-BE49-F238E27FC236}">
                    <a16:creationId xmlns:a16="http://schemas.microsoft.com/office/drawing/2014/main" id="{9FE1B9BA-63BE-4904-A2E0-0BFD6F326A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06758" y="2765408"/>
                <a:ext cx="978099" cy="7909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r>
                  <a:rPr lang="cs-CZ" altLang="cs-CZ" sz="1200" dirty="0"/>
                  <a:t>závazné</a:t>
                </a:r>
              </a:p>
              <a:p>
                <a:r>
                  <a:rPr lang="cs-CZ" altLang="cs-CZ" sz="1200" dirty="0"/>
                  <a:t>územní  plány</a:t>
                </a:r>
                <a:endParaRPr lang="en-GB" altLang="cs-CZ" sz="1200" dirty="0"/>
              </a:p>
            </p:txBody>
          </p:sp>
          <p:sp>
            <p:nvSpPr>
              <p:cNvPr id="45" name="TextovéPole 17">
                <a:extLst>
                  <a:ext uri="{FF2B5EF4-FFF2-40B4-BE49-F238E27FC236}">
                    <a16:creationId xmlns:a16="http://schemas.microsoft.com/office/drawing/2014/main" id="{6E13BABA-CD50-4962-A34F-6FF790D23D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84086" y="2796841"/>
                <a:ext cx="1116847" cy="5649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r>
                  <a:rPr lang="cs-CZ" altLang="cs-CZ" sz="1200" dirty="0"/>
                  <a:t>soukromé </a:t>
                </a:r>
              </a:p>
              <a:p>
                <a:r>
                  <a:rPr lang="cs-CZ" altLang="cs-CZ" sz="1200" dirty="0"/>
                  <a:t>podniky</a:t>
                </a:r>
                <a:endParaRPr lang="en-GB" altLang="cs-CZ" sz="1200" dirty="0"/>
              </a:p>
            </p:txBody>
          </p:sp>
          <p:sp>
            <p:nvSpPr>
              <p:cNvPr id="46" name="TextovéPole 18">
                <a:extLst>
                  <a:ext uri="{FF2B5EF4-FFF2-40B4-BE49-F238E27FC236}">
                    <a16:creationId xmlns:a16="http://schemas.microsoft.com/office/drawing/2014/main" id="{D9DFF6D5-587A-4F24-A494-B8515DF179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5913527" y="4116739"/>
                <a:ext cx="1223963" cy="8009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r>
                  <a:rPr lang="cs-CZ" altLang="cs-CZ" sz="1200" dirty="0"/>
                  <a:t>(neexistuje) regionální politika</a:t>
                </a:r>
                <a:endParaRPr lang="en-GB" altLang="cs-CZ" sz="1200" dirty="0"/>
              </a:p>
            </p:txBody>
          </p:sp>
          <p:sp>
            <p:nvSpPr>
              <p:cNvPr id="47" name="TextovéPole 19">
                <a:extLst>
                  <a:ext uri="{FF2B5EF4-FFF2-40B4-BE49-F238E27FC236}">
                    <a16:creationId xmlns:a16="http://schemas.microsoft.com/office/drawing/2014/main" id="{0645FB9E-CEDC-4E25-B8EF-7874FC80C0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7143422" y="4201304"/>
                <a:ext cx="1055301" cy="8009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r>
                  <a:rPr lang="cs-CZ" altLang="cs-CZ" sz="1200" dirty="0"/>
                  <a:t>chabé veřejné </a:t>
                </a:r>
                <a:endParaRPr lang="en-GB" altLang="cs-CZ" sz="1200" dirty="0"/>
              </a:p>
              <a:p>
                <a:r>
                  <a:rPr lang="en-GB" altLang="cs-CZ" sz="1200" dirty="0"/>
                  <a:t>invest</a:t>
                </a:r>
                <a:r>
                  <a:rPr lang="cs-CZ" altLang="cs-CZ" sz="1200" dirty="0" err="1"/>
                  <a:t>ice</a:t>
                </a:r>
                <a:endParaRPr lang="en-GB" altLang="cs-CZ" sz="1200" dirty="0"/>
              </a:p>
            </p:txBody>
          </p:sp>
          <p:cxnSp>
            <p:nvCxnSpPr>
              <p:cNvPr id="48" name="Přímá spojnice 47">
                <a:extLst>
                  <a:ext uri="{FF2B5EF4-FFF2-40B4-BE49-F238E27FC236}">
                    <a16:creationId xmlns:a16="http://schemas.microsoft.com/office/drawing/2014/main" id="{226373AA-CC47-429F-8765-C6FB6176306B}"/>
                  </a:ext>
                </a:extLst>
              </p:cNvPr>
              <p:cNvCxnSpPr/>
              <p:nvPr/>
            </p:nvCxnSpPr>
            <p:spPr bwMode="auto">
              <a:xfrm>
                <a:off x="7113588" y="3059112"/>
                <a:ext cx="769937" cy="0"/>
              </a:xfrm>
              <a:prstGeom prst="line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>
                    <a:lumMod val="60000"/>
                    <a:lumOff val="40000"/>
                  </a:schemeClr>
                </a:solidFill>
                <a:prstDash val="sysDash"/>
                <a:round/>
                <a:headEnd type="none" w="med" len="med"/>
                <a:tailEnd type="triangle" w="lg" len="med"/>
              </a:ln>
              <a:effectLst/>
            </p:spPr>
          </p:cxnSp>
        </p:grpSp>
        <p:grpSp>
          <p:nvGrpSpPr>
            <p:cNvPr id="23" name="Skupina 22">
              <a:extLst>
                <a:ext uri="{FF2B5EF4-FFF2-40B4-BE49-F238E27FC236}">
                  <a16:creationId xmlns:a16="http://schemas.microsoft.com/office/drawing/2014/main" id="{84228D77-6F4F-4652-8304-A7A7BF7F994A}"/>
                </a:ext>
              </a:extLst>
            </p:cNvPr>
            <p:cNvGrpSpPr/>
            <p:nvPr/>
          </p:nvGrpSpPr>
          <p:grpSpPr>
            <a:xfrm rot="2323420">
              <a:off x="5457032" y="2071033"/>
              <a:ext cx="993948" cy="373318"/>
              <a:chOff x="5513319" y="1349120"/>
              <a:chExt cx="1099414" cy="373318"/>
            </a:xfrm>
            <a:solidFill>
              <a:srgbClr val="FFFF00">
                <a:alpha val="79000"/>
              </a:srgbClr>
            </a:solidFill>
          </p:grpSpPr>
          <p:sp>
            <p:nvSpPr>
              <p:cNvPr id="33" name="Popisek se šipkou dolů 40">
                <a:extLst>
                  <a:ext uri="{FF2B5EF4-FFF2-40B4-BE49-F238E27FC236}">
                    <a16:creationId xmlns:a16="http://schemas.microsoft.com/office/drawing/2014/main" id="{CF169EED-1C93-4E29-A0B4-6B66D74D0D55}"/>
                  </a:ext>
                </a:extLst>
              </p:cNvPr>
              <p:cNvSpPr/>
              <p:nvPr/>
            </p:nvSpPr>
            <p:spPr bwMode="auto">
              <a:xfrm rot="16200000">
                <a:off x="5876367" y="986072"/>
                <a:ext cx="373318" cy="1099414"/>
              </a:xfrm>
              <a:prstGeom prst="downArrowCallout">
                <a:avLst>
                  <a:gd name="adj1" fmla="val 25000"/>
                  <a:gd name="adj2" fmla="val 25000"/>
                  <a:gd name="adj3" fmla="val 25000"/>
                  <a:gd name="adj4" fmla="val 81860"/>
                </a:avLst>
              </a:prstGeom>
              <a:grpFill/>
              <a:ln w="9525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8000" tIns="10800" rIns="18000" bIns="10800"/>
              <a:lstStyle/>
              <a:p>
                <a:pPr algn="r" eaLnBrk="0" hangingPunct="0">
                  <a:defRPr/>
                </a:pPr>
                <a:endParaRPr lang="en-GB" sz="1800">
                  <a:ea typeface="ＭＳ Ｐゴシック" pitchFamily="20" charset="-128"/>
                  <a:cs typeface="Arial" charset="0"/>
                </a:endParaRPr>
              </a:p>
            </p:txBody>
          </p:sp>
          <p:sp>
            <p:nvSpPr>
              <p:cNvPr id="34" name="TextovéPole 33">
                <a:extLst>
                  <a:ext uri="{FF2B5EF4-FFF2-40B4-BE49-F238E27FC236}">
                    <a16:creationId xmlns:a16="http://schemas.microsoft.com/office/drawing/2014/main" id="{5EEABC55-9040-4021-BD99-D0111CECA52A}"/>
                  </a:ext>
                </a:extLst>
              </p:cNvPr>
              <p:cNvSpPr txBox="1"/>
              <p:nvPr/>
            </p:nvSpPr>
            <p:spPr>
              <a:xfrm>
                <a:off x="5513319" y="1398897"/>
                <a:ext cx="862461" cy="282484"/>
              </a:xfrm>
              <a:prstGeom prst="rect">
                <a:avLst/>
              </a:prstGeom>
              <a:grpFill/>
            </p:spPr>
            <p:txBody>
              <a:bodyPr lIns="36000" rIns="36000">
                <a:spAutoFit/>
              </a:bodyPr>
              <a:lstStyle/>
              <a:p>
                <a:pPr>
                  <a:defRPr/>
                </a:pPr>
                <a:r>
                  <a:rPr lang="en-GB" sz="900" dirty="0" err="1">
                    <a:solidFill>
                      <a:schemeClr val="tx1"/>
                    </a:solidFill>
                    <a:cs typeface="Arial" charset="0"/>
                  </a:rPr>
                  <a:t>develope</a:t>
                </a:r>
                <a:r>
                  <a:rPr lang="cs-CZ" sz="900" dirty="0" err="1">
                    <a:solidFill>
                      <a:schemeClr val="tx1"/>
                    </a:solidFill>
                    <a:cs typeface="Arial" charset="0"/>
                  </a:rPr>
                  <a:t>ři</a:t>
                </a:r>
                <a:endParaRPr lang="en-GB" sz="900" dirty="0">
                  <a:solidFill>
                    <a:schemeClr val="tx1"/>
                  </a:solidFill>
                  <a:cs typeface="Arial" charset="0"/>
                </a:endParaRPr>
              </a:p>
            </p:txBody>
          </p:sp>
        </p:grpSp>
        <p:grpSp>
          <p:nvGrpSpPr>
            <p:cNvPr id="24" name="Skupina 23">
              <a:extLst>
                <a:ext uri="{FF2B5EF4-FFF2-40B4-BE49-F238E27FC236}">
                  <a16:creationId xmlns:a16="http://schemas.microsoft.com/office/drawing/2014/main" id="{D1597978-7940-45CF-914A-FEB6787039F9}"/>
                </a:ext>
              </a:extLst>
            </p:cNvPr>
            <p:cNvGrpSpPr/>
            <p:nvPr/>
          </p:nvGrpSpPr>
          <p:grpSpPr>
            <a:xfrm rot="5400000">
              <a:off x="6364838" y="1524802"/>
              <a:ext cx="960710" cy="457704"/>
              <a:chOff x="5513319" y="1337057"/>
              <a:chExt cx="1099414" cy="406166"/>
            </a:xfrm>
            <a:solidFill>
              <a:srgbClr val="FFFF00">
                <a:alpha val="79000"/>
              </a:srgbClr>
            </a:solidFill>
          </p:grpSpPr>
          <p:sp>
            <p:nvSpPr>
              <p:cNvPr id="31" name="Popisek se šipkou dolů 43">
                <a:extLst>
                  <a:ext uri="{FF2B5EF4-FFF2-40B4-BE49-F238E27FC236}">
                    <a16:creationId xmlns:a16="http://schemas.microsoft.com/office/drawing/2014/main" id="{D35062C1-C02D-4CF4-BDE2-B97236132837}"/>
                  </a:ext>
                </a:extLst>
              </p:cNvPr>
              <p:cNvSpPr/>
              <p:nvPr/>
            </p:nvSpPr>
            <p:spPr bwMode="auto">
              <a:xfrm rot="16200000">
                <a:off x="5876367" y="986072"/>
                <a:ext cx="373318" cy="1099414"/>
              </a:xfrm>
              <a:prstGeom prst="downArrowCallout">
                <a:avLst>
                  <a:gd name="adj1" fmla="val 25000"/>
                  <a:gd name="adj2" fmla="val 25000"/>
                  <a:gd name="adj3" fmla="val 25000"/>
                  <a:gd name="adj4" fmla="val 81860"/>
                </a:avLst>
              </a:prstGeom>
              <a:grpFill/>
              <a:ln w="9525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8000" tIns="10800" rIns="18000" bIns="10800"/>
              <a:lstStyle/>
              <a:p>
                <a:pPr algn="r" eaLnBrk="0" hangingPunct="0">
                  <a:defRPr/>
                </a:pPr>
                <a:endParaRPr lang="en-GB" sz="1800">
                  <a:ea typeface="ＭＳ Ｐゴシック" pitchFamily="20" charset="-128"/>
                  <a:cs typeface="Arial" charset="0"/>
                </a:endParaRPr>
              </a:p>
            </p:txBody>
          </p:sp>
          <p:sp>
            <p:nvSpPr>
              <p:cNvPr id="32" name="TextovéPole 31">
                <a:extLst>
                  <a:ext uri="{FF2B5EF4-FFF2-40B4-BE49-F238E27FC236}">
                    <a16:creationId xmlns:a16="http://schemas.microsoft.com/office/drawing/2014/main" id="{04619F28-9181-4B65-B8C5-679B6A841CD2}"/>
                  </a:ext>
                </a:extLst>
              </p:cNvPr>
              <p:cNvSpPr txBox="1"/>
              <p:nvPr/>
            </p:nvSpPr>
            <p:spPr>
              <a:xfrm>
                <a:off x="5513320" y="1337057"/>
                <a:ext cx="932931" cy="406166"/>
              </a:xfrm>
              <a:prstGeom prst="rect">
                <a:avLst/>
              </a:prstGeom>
              <a:grpFill/>
            </p:spPr>
            <p:txBody>
              <a:bodyPr wrap="square" lIns="36000" rIns="36000">
                <a:spAutoFit/>
              </a:bodyPr>
              <a:lstStyle/>
              <a:p>
                <a:pPr>
                  <a:defRPr/>
                </a:pPr>
                <a:r>
                  <a:rPr lang="cs-CZ" sz="900" dirty="0">
                    <a:solidFill>
                      <a:schemeClr val="tx1"/>
                    </a:solidFill>
                    <a:cs typeface="Arial" charset="0"/>
                  </a:rPr>
                  <a:t>majitelé nemovitostí</a:t>
                </a:r>
                <a:endParaRPr lang="en-GB" sz="900" dirty="0">
                  <a:solidFill>
                    <a:schemeClr val="tx1"/>
                  </a:solidFill>
                  <a:cs typeface="Arial" charset="0"/>
                </a:endParaRPr>
              </a:p>
            </p:txBody>
          </p:sp>
        </p:grpSp>
        <p:grpSp>
          <p:nvGrpSpPr>
            <p:cNvPr id="25" name="Skupina 24">
              <a:extLst>
                <a:ext uri="{FF2B5EF4-FFF2-40B4-BE49-F238E27FC236}">
                  <a16:creationId xmlns:a16="http://schemas.microsoft.com/office/drawing/2014/main" id="{D23E1EE2-94FA-4036-8031-B02B2E5B4A94}"/>
                </a:ext>
              </a:extLst>
            </p:cNvPr>
            <p:cNvGrpSpPr/>
            <p:nvPr/>
          </p:nvGrpSpPr>
          <p:grpSpPr>
            <a:xfrm rot="11316849">
              <a:off x="7410385" y="2749644"/>
              <a:ext cx="1099414" cy="451976"/>
              <a:chOff x="5513319" y="1319190"/>
              <a:chExt cx="1099414" cy="451976"/>
            </a:xfrm>
            <a:solidFill>
              <a:srgbClr val="FFFF00">
                <a:alpha val="79000"/>
              </a:srgbClr>
            </a:solidFill>
          </p:grpSpPr>
          <p:sp>
            <p:nvSpPr>
              <p:cNvPr id="29" name="Popisek se šipkou dolů 46">
                <a:extLst>
                  <a:ext uri="{FF2B5EF4-FFF2-40B4-BE49-F238E27FC236}">
                    <a16:creationId xmlns:a16="http://schemas.microsoft.com/office/drawing/2014/main" id="{2DC742F8-D36F-4CA7-802B-9FC786BDA8AA}"/>
                  </a:ext>
                </a:extLst>
              </p:cNvPr>
              <p:cNvSpPr/>
              <p:nvPr/>
            </p:nvSpPr>
            <p:spPr bwMode="auto">
              <a:xfrm rot="16200000">
                <a:off x="5876367" y="986072"/>
                <a:ext cx="373318" cy="1099414"/>
              </a:xfrm>
              <a:prstGeom prst="downArrowCallout">
                <a:avLst>
                  <a:gd name="adj1" fmla="val 25000"/>
                  <a:gd name="adj2" fmla="val 25000"/>
                  <a:gd name="adj3" fmla="val 25000"/>
                  <a:gd name="adj4" fmla="val 81860"/>
                </a:avLst>
              </a:prstGeom>
              <a:grpFill/>
              <a:ln w="9525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8000" tIns="10800" rIns="18000" bIns="10800"/>
              <a:lstStyle/>
              <a:p>
                <a:pPr algn="r" eaLnBrk="0" hangingPunct="0">
                  <a:defRPr/>
                </a:pPr>
                <a:endParaRPr lang="en-GB" sz="1800">
                  <a:ea typeface="ＭＳ Ｐゴシック" pitchFamily="20" charset="-128"/>
                  <a:cs typeface="Arial" charset="0"/>
                </a:endParaRPr>
              </a:p>
            </p:txBody>
          </p:sp>
          <p:sp>
            <p:nvSpPr>
              <p:cNvPr id="30" name="TextovéPole 29">
                <a:extLst>
                  <a:ext uri="{FF2B5EF4-FFF2-40B4-BE49-F238E27FC236}">
                    <a16:creationId xmlns:a16="http://schemas.microsoft.com/office/drawing/2014/main" id="{016B52B7-9FE7-4B88-B73B-FC62314E09B0}"/>
                  </a:ext>
                </a:extLst>
              </p:cNvPr>
              <p:cNvSpPr txBox="1"/>
              <p:nvPr/>
            </p:nvSpPr>
            <p:spPr>
              <a:xfrm rot="10811163">
                <a:off x="5545105" y="1319190"/>
                <a:ext cx="862459" cy="451976"/>
              </a:xfrm>
              <a:prstGeom prst="rect">
                <a:avLst/>
              </a:prstGeom>
              <a:grpFill/>
            </p:spPr>
            <p:txBody>
              <a:bodyPr lIns="36000" rIns="36000">
                <a:spAutoFit/>
              </a:bodyPr>
              <a:lstStyle/>
              <a:p>
                <a:pPr>
                  <a:defRPr/>
                </a:pPr>
                <a:r>
                  <a:rPr lang="cs-CZ" sz="900" dirty="0">
                    <a:solidFill>
                      <a:schemeClr val="tx1"/>
                    </a:solidFill>
                    <a:cs typeface="Arial" charset="0"/>
                  </a:rPr>
                  <a:t>dotčené orgány</a:t>
                </a:r>
                <a:endParaRPr lang="en-GB" sz="900" dirty="0">
                  <a:solidFill>
                    <a:schemeClr val="tx1"/>
                  </a:solidFill>
                  <a:cs typeface="Arial" charset="0"/>
                </a:endParaRPr>
              </a:p>
            </p:txBody>
          </p:sp>
        </p:grpSp>
        <p:grpSp>
          <p:nvGrpSpPr>
            <p:cNvPr id="26" name="Skupina 25">
              <a:extLst>
                <a:ext uri="{FF2B5EF4-FFF2-40B4-BE49-F238E27FC236}">
                  <a16:creationId xmlns:a16="http://schemas.microsoft.com/office/drawing/2014/main" id="{C5EC44A7-9C19-431B-8529-3BADBCCB0560}"/>
                </a:ext>
              </a:extLst>
            </p:cNvPr>
            <p:cNvGrpSpPr/>
            <p:nvPr/>
          </p:nvGrpSpPr>
          <p:grpSpPr>
            <a:xfrm rot="9249406">
              <a:off x="7288336" y="2039848"/>
              <a:ext cx="1099417" cy="373318"/>
              <a:chOff x="5513316" y="1349120"/>
              <a:chExt cx="1099417" cy="373318"/>
            </a:xfrm>
            <a:solidFill>
              <a:srgbClr val="FFFF00">
                <a:alpha val="79000"/>
              </a:srgbClr>
            </a:solidFill>
          </p:grpSpPr>
          <p:sp>
            <p:nvSpPr>
              <p:cNvPr id="27" name="Popisek se šipkou dolů 49">
                <a:extLst>
                  <a:ext uri="{FF2B5EF4-FFF2-40B4-BE49-F238E27FC236}">
                    <a16:creationId xmlns:a16="http://schemas.microsoft.com/office/drawing/2014/main" id="{34D0B7B6-6B7D-4700-AB1C-3A71396235CF}"/>
                  </a:ext>
                </a:extLst>
              </p:cNvPr>
              <p:cNvSpPr/>
              <p:nvPr/>
            </p:nvSpPr>
            <p:spPr bwMode="auto">
              <a:xfrm rot="16200000">
                <a:off x="5876367" y="986072"/>
                <a:ext cx="373318" cy="1099414"/>
              </a:xfrm>
              <a:prstGeom prst="downArrowCallout">
                <a:avLst>
                  <a:gd name="adj1" fmla="val 25000"/>
                  <a:gd name="adj2" fmla="val 25000"/>
                  <a:gd name="adj3" fmla="val 25000"/>
                  <a:gd name="adj4" fmla="val 81860"/>
                </a:avLst>
              </a:prstGeom>
              <a:grpFill/>
              <a:ln w="9525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8000" tIns="10800" rIns="18000" bIns="10800"/>
              <a:lstStyle/>
              <a:p>
                <a:pPr algn="r" eaLnBrk="0" hangingPunct="0">
                  <a:defRPr/>
                </a:pPr>
                <a:endParaRPr lang="en-GB" sz="1800">
                  <a:ea typeface="ＭＳ Ｐゴシック" pitchFamily="20" charset="-128"/>
                  <a:cs typeface="Arial" charset="0"/>
                </a:endParaRPr>
              </a:p>
            </p:txBody>
          </p:sp>
          <p:sp>
            <p:nvSpPr>
              <p:cNvPr id="28" name="TextovéPole 27">
                <a:extLst>
                  <a:ext uri="{FF2B5EF4-FFF2-40B4-BE49-F238E27FC236}">
                    <a16:creationId xmlns:a16="http://schemas.microsoft.com/office/drawing/2014/main" id="{DB114542-16B2-4942-82DC-CF841C284391}"/>
                  </a:ext>
                </a:extLst>
              </p:cNvPr>
              <p:cNvSpPr txBox="1"/>
              <p:nvPr/>
            </p:nvSpPr>
            <p:spPr>
              <a:xfrm rot="10768096">
                <a:off x="5513316" y="1386950"/>
                <a:ext cx="862460" cy="244820"/>
              </a:xfrm>
              <a:prstGeom prst="rect">
                <a:avLst/>
              </a:prstGeom>
              <a:grpFill/>
            </p:spPr>
            <p:txBody>
              <a:bodyPr lIns="36000" rIns="36000">
                <a:spAutoFit/>
              </a:bodyPr>
              <a:lstStyle/>
              <a:p>
                <a:pPr>
                  <a:defRPr/>
                </a:pPr>
                <a:r>
                  <a:rPr lang="cs-CZ" sz="700" dirty="0">
                    <a:solidFill>
                      <a:schemeClr val="tx1"/>
                    </a:solidFill>
                    <a:cs typeface="Arial" charset="0"/>
                  </a:rPr>
                  <a:t>zájmy investorů</a:t>
                </a:r>
                <a:endParaRPr lang="en-GB" sz="700" dirty="0">
                  <a:solidFill>
                    <a:schemeClr val="tx1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51" name="Skupina 50">
            <a:extLst>
              <a:ext uri="{FF2B5EF4-FFF2-40B4-BE49-F238E27FC236}">
                <a16:creationId xmlns:a16="http://schemas.microsoft.com/office/drawing/2014/main" id="{B618D8B8-7111-41B4-815D-D86B99B0F2BB}"/>
              </a:ext>
            </a:extLst>
          </p:cNvPr>
          <p:cNvGrpSpPr/>
          <p:nvPr/>
        </p:nvGrpSpPr>
        <p:grpSpPr>
          <a:xfrm>
            <a:off x="5885902" y="3033470"/>
            <a:ext cx="3323344" cy="3923922"/>
            <a:chOff x="4932040" y="1273300"/>
            <a:chExt cx="3785440" cy="4727433"/>
          </a:xfrm>
        </p:grpSpPr>
        <p:grpSp>
          <p:nvGrpSpPr>
            <p:cNvPr id="52" name="Skupina 22">
              <a:extLst>
                <a:ext uri="{FF2B5EF4-FFF2-40B4-BE49-F238E27FC236}">
                  <a16:creationId xmlns:a16="http://schemas.microsoft.com/office/drawing/2014/main" id="{74D043D1-58B2-4C96-A630-CE48357528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32040" y="2233959"/>
              <a:ext cx="3785440" cy="3766774"/>
              <a:chOff x="5148064" y="1722436"/>
              <a:chExt cx="3785440" cy="3766775"/>
            </a:xfrm>
          </p:grpSpPr>
          <p:sp>
            <p:nvSpPr>
              <p:cNvPr id="65" name="Ovál 64">
                <a:extLst>
                  <a:ext uri="{FF2B5EF4-FFF2-40B4-BE49-F238E27FC236}">
                    <a16:creationId xmlns:a16="http://schemas.microsoft.com/office/drawing/2014/main" id="{09421295-FF21-4A59-BF06-5A02FD55B2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0025" y="1722436"/>
                <a:ext cx="1025141" cy="1084295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>
                    <a:lumMod val="60000"/>
                    <a:lumOff val="40000"/>
                  </a:schemeClr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lIns="18000" tIns="10800" rIns="18000" bIns="10800">
                <a:spAutoFit/>
              </a:bodyPr>
              <a:lstStyle/>
              <a:p>
                <a:pPr algn="r" eaLnBrk="0" hangingPunct="0">
                  <a:defRPr/>
                </a:pPr>
                <a:endParaRPr lang="en-GB" sz="1800">
                  <a:ea typeface="ＭＳ Ｐゴシック" pitchFamily="20" charset="-128"/>
                </a:endParaRPr>
              </a:p>
            </p:txBody>
          </p:sp>
          <p:cxnSp>
            <p:nvCxnSpPr>
              <p:cNvPr id="66" name="Přímá spojnice 65">
                <a:extLst>
                  <a:ext uri="{FF2B5EF4-FFF2-40B4-BE49-F238E27FC236}">
                    <a16:creationId xmlns:a16="http://schemas.microsoft.com/office/drawing/2014/main" id="{93206B42-F849-405C-A7B5-581507B10D67}"/>
                  </a:ext>
                </a:extLst>
              </p:cNvPr>
              <p:cNvCxnSpPr>
                <a:stCxn id="65" idx="4"/>
              </p:cNvCxnSpPr>
              <p:nvPr/>
            </p:nvCxnSpPr>
            <p:spPr bwMode="auto">
              <a:xfrm>
                <a:off x="7062596" y="2806731"/>
                <a:ext cx="36705" cy="1098518"/>
              </a:xfrm>
              <a:prstGeom prst="line">
                <a:avLst/>
              </a:prstGeom>
              <a:solidFill>
                <a:schemeClr val="bg1"/>
              </a:solidFill>
              <a:ln w="762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7" name="Přímá spojnice 66">
                <a:extLst>
                  <a:ext uri="{FF2B5EF4-FFF2-40B4-BE49-F238E27FC236}">
                    <a16:creationId xmlns:a16="http://schemas.microsoft.com/office/drawing/2014/main" id="{6B44D74E-971E-461B-903A-5099BDB8F23F}"/>
                  </a:ext>
                </a:extLst>
              </p:cNvPr>
              <p:cNvCxnSpPr/>
              <p:nvPr/>
            </p:nvCxnSpPr>
            <p:spPr bwMode="auto">
              <a:xfrm flipH="1">
                <a:off x="6835775" y="3905250"/>
                <a:ext cx="263525" cy="0"/>
              </a:xfrm>
              <a:prstGeom prst="line">
                <a:avLst/>
              </a:prstGeom>
              <a:solidFill>
                <a:schemeClr val="bg1"/>
              </a:solidFill>
              <a:ln w="762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8" name="Přímá spojnice 67">
                <a:extLst>
                  <a:ext uri="{FF2B5EF4-FFF2-40B4-BE49-F238E27FC236}">
                    <a16:creationId xmlns:a16="http://schemas.microsoft.com/office/drawing/2014/main" id="{6BFB2ED4-1DD8-45C2-9B70-530D930D4258}"/>
                  </a:ext>
                </a:extLst>
              </p:cNvPr>
              <p:cNvCxnSpPr/>
              <p:nvPr/>
            </p:nvCxnSpPr>
            <p:spPr bwMode="auto">
              <a:xfrm flipH="1">
                <a:off x="7099300" y="3905250"/>
                <a:ext cx="273050" cy="0"/>
              </a:xfrm>
              <a:prstGeom prst="line">
                <a:avLst/>
              </a:prstGeom>
              <a:solidFill>
                <a:schemeClr val="bg1"/>
              </a:solidFill>
              <a:ln w="762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9" name="Přímá spojnice 68">
                <a:extLst>
                  <a:ext uri="{FF2B5EF4-FFF2-40B4-BE49-F238E27FC236}">
                    <a16:creationId xmlns:a16="http://schemas.microsoft.com/office/drawing/2014/main" id="{6E81E78A-805B-450A-BE5A-E631B1645DD5}"/>
                  </a:ext>
                </a:extLst>
              </p:cNvPr>
              <p:cNvCxnSpPr/>
              <p:nvPr/>
            </p:nvCxnSpPr>
            <p:spPr bwMode="auto">
              <a:xfrm>
                <a:off x="7372350" y="3905250"/>
                <a:ext cx="0" cy="1223963"/>
              </a:xfrm>
              <a:prstGeom prst="line">
                <a:avLst/>
              </a:prstGeom>
              <a:solidFill>
                <a:schemeClr val="bg1"/>
              </a:solidFill>
              <a:ln w="762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0" name="Přímá spojnice 69">
                <a:extLst>
                  <a:ext uri="{FF2B5EF4-FFF2-40B4-BE49-F238E27FC236}">
                    <a16:creationId xmlns:a16="http://schemas.microsoft.com/office/drawing/2014/main" id="{449CAC98-E428-4CE5-8083-F6F7EA0BE022}"/>
                  </a:ext>
                </a:extLst>
              </p:cNvPr>
              <p:cNvCxnSpPr/>
              <p:nvPr/>
            </p:nvCxnSpPr>
            <p:spPr bwMode="auto">
              <a:xfrm>
                <a:off x="6835775" y="3905250"/>
                <a:ext cx="0" cy="1223963"/>
              </a:xfrm>
              <a:prstGeom prst="line">
                <a:avLst/>
              </a:prstGeom>
              <a:solidFill>
                <a:schemeClr val="bg1"/>
              </a:solidFill>
              <a:ln w="762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71" name="Obdélník 70">
                <a:extLst>
                  <a:ext uri="{FF2B5EF4-FFF2-40B4-BE49-F238E27FC236}">
                    <a16:creationId xmlns:a16="http://schemas.microsoft.com/office/drawing/2014/main" id="{341E14E5-DE13-4B23-9715-D0BC99CF61BC}"/>
                  </a:ext>
                </a:extLst>
              </p:cNvPr>
              <p:cNvSpPr/>
              <p:nvPr/>
            </p:nvSpPr>
            <p:spPr bwMode="auto">
              <a:xfrm>
                <a:off x="5908675" y="5129213"/>
                <a:ext cx="2355850" cy="359998"/>
              </a:xfrm>
              <a:prstGeom prst="rect">
                <a:avLst/>
              </a:prstGeom>
              <a:pattFill prst="dkUpDiag">
                <a:fgClr>
                  <a:schemeClr val="tx1">
                    <a:lumMod val="50000"/>
                  </a:schemeClr>
                </a:fgClr>
                <a:bgClr>
                  <a:schemeClr val="bg1"/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8000" tIns="10800" rIns="18000" bIns="10800">
                <a:spAutoFit/>
              </a:bodyPr>
              <a:lstStyle/>
              <a:p>
                <a:pPr algn="r" eaLnBrk="0" hangingPunct="0">
                  <a:defRPr/>
                </a:pPr>
                <a:endParaRPr lang="en-GB" sz="1800">
                  <a:ea typeface="ＭＳ Ｐゴシック" pitchFamily="20" charset="-128"/>
                </a:endParaRPr>
              </a:p>
            </p:txBody>
          </p:sp>
          <p:sp>
            <p:nvSpPr>
              <p:cNvPr id="72" name="TextovéPole 71">
                <a:extLst>
                  <a:ext uri="{FF2B5EF4-FFF2-40B4-BE49-F238E27FC236}">
                    <a16:creationId xmlns:a16="http://schemas.microsoft.com/office/drawing/2014/main" id="{382C3776-5CA3-4167-B850-CB299AD1F20D}"/>
                  </a:ext>
                </a:extLst>
              </p:cNvPr>
              <p:cNvSpPr txBox="1"/>
              <p:nvPr/>
            </p:nvSpPr>
            <p:spPr bwMode="auto">
              <a:xfrm>
                <a:off x="6495863" y="2042103"/>
                <a:ext cx="1096963" cy="44496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eaLnBrk="0" hangingPunct="0">
                  <a:defRPr/>
                </a:pPr>
                <a:r>
                  <a:rPr lang="cs-CZ" sz="18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???</a:t>
                </a:r>
                <a:endParaRPr lang="en-GB" sz="1800" i="1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  <p:cxnSp>
            <p:nvCxnSpPr>
              <p:cNvPr id="73" name="Přímá spojnice 72">
                <a:extLst>
                  <a:ext uri="{FF2B5EF4-FFF2-40B4-BE49-F238E27FC236}">
                    <a16:creationId xmlns:a16="http://schemas.microsoft.com/office/drawing/2014/main" id="{D4CB2667-B6BB-4C95-B5B3-32E5AF73DB10}"/>
                  </a:ext>
                </a:extLst>
              </p:cNvPr>
              <p:cNvCxnSpPr/>
              <p:nvPr/>
            </p:nvCxnSpPr>
            <p:spPr bwMode="auto">
              <a:xfrm>
                <a:off x="6126163" y="3059112"/>
                <a:ext cx="973137" cy="0"/>
              </a:xfrm>
              <a:prstGeom prst="line">
                <a:avLst/>
              </a:prstGeom>
              <a:solidFill>
                <a:schemeClr val="bg1"/>
              </a:solidFill>
              <a:ln w="762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</p:cxnSp>
          <p:sp>
            <p:nvSpPr>
              <p:cNvPr id="74" name="TextovéPole 16">
                <a:extLst>
                  <a:ext uri="{FF2B5EF4-FFF2-40B4-BE49-F238E27FC236}">
                    <a16:creationId xmlns:a16="http://schemas.microsoft.com/office/drawing/2014/main" id="{83DBE789-7A75-42F2-BC00-2C8C583705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48064" y="2785943"/>
                <a:ext cx="978100" cy="7786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r>
                  <a:rPr lang="cs-CZ" altLang="cs-CZ" sz="1200" dirty="0"/>
                  <a:t>závazné</a:t>
                </a:r>
              </a:p>
              <a:p>
                <a:r>
                  <a:rPr lang="cs-CZ" altLang="cs-CZ" sz="1200" dirty="0"/>
                  <a:t>územní  plánování</a:t>
                </a:r>
                <a:endParaRPr lang="en-GB" altLang="cs-CZ" sz="1200" dirty="0"/>
              </a:p>
            </p:txBody>
          </p:sp>
          <p:sp>
            <p:nvSpPr>
              <p:cNvPr id="75" name="TextovéPole 17">
                <a:extLst>
                  <a:ext uri="{FF2B5EF4-FFF2-40B4-BE49-F238E27FC236}">
                    <a16:creationId xmlns:a16="http://schemas.microsoft.com/office/drawing/2014/main" id="{D6CCAB34-7AE1-496C-BAA6-5B50FFB8AB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06986" y="2798108"/>
                <a:ext cx="1026518" cy="5562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r>
                  <a:rPr lang="cs-CZ" altLang="cs-CZ" sz="1200" dirty="0"/>
                  <a:t>soukromé </a:t>
                </a:r>
              </a:p>
              <a:p>
                <a:r>
                  <a:rPr lang="cs-CZ" altLang="cs-CZ" sz="1200" dirty="0"/>
                  <a:t>podniky</a:t>
                </a:r>
                <a:endParaRPr lang="en-GB" altLang="cs-CZ" sz="1200" dirty="0"/>
              </a:p>
            </p:txBody>
          </p:sp>
          <p:sp>
            <p:nvSpPr>
              <p:cNvPr id="76" name="TextovéPole 18">
                <a:extLst>
                  <a:ext uri="{FF2B5EF4-FFF2-40B4-BE49-F238E27FC236}">
                    <a16:creationId xmlns:a16="http://schemas.microsoft.com/office/drawing/2014/main" id="{C61C9087-72BE-4974-A271-34405B84DF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5913527" y="4255621"/>
                <a:ext cx="1223963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r>
                  <a:rPr lang="cs-CZ" altLang="cs-CZ" sz="1200" dirty="0"/>
                  <a:t>regionální politika</a:t>
                </a:r>
                <a:endParaRPr lang="en-GB" altLang="cs-CZ" sz="1200" dirty="0"/>
              </a:p>
            </p:txBody>
          </p:sp>
          <p:sp>
            <p:nvSpPr>
              <p:cNvPr id="77" name="TextovéPole 19">
                <a:extLst>
                  <a:ext uri="{FF2B5EF4-FFF2-40B4-BE49-F238E27FC236}">
                    <a16:creationId xmlns:a16="http://schemas.microsoft.com/office/drawing/2014/main" id="{84DE0CCF-E6B4-4AB6-9A27-2554DFE7690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7175831" y="4026167"/>
                <a:ext cx="1409534" cy="981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r>
                  <a:rPr lang="cs-CZ" altLang="cs-CZ" sz="1200" dirty="0"/>
                  <a:t>strukturální fondy EU </a:t>
                </a:r>
                <a:r>
                  <a:rPr lang="cs-CZ" altLang="cs-CZ" sz="1200" dirty="0">
                    <a:sym typeface="Wingdings" panose="05000000000000000000" pitchFamily="2" charset="2"/>
                  </a:rPr>
                  <a:t> </a:t>
                </a:r>
                <a:r>
                  <a:rPr lang="cs-CZ" altLang="cs-CZ" sz="1200" dirty="0"/>
                  <a:t>veřejné </a:t>
                </a:r>
                <a:endParaRPr lang="en-GB" altLang="cs-CZ" sz="1200" dirty="0"/>
              </a:p>
              <a:p>
                <a:r>
                  <a:rPr lang="en-GB" altLang="cs-CZ" sz="1200" dirty="0"/>
                  <a:t>invest</a:t>
                </a:r>
                <a:r>
                  <a:rPr lang="cs-CZ" altLang="cs-CZ" sz="1200" dirty="0" err="1"/>
                  <a:t>ice</a:t>
                </a:r>
                <a:endParaRPr lang="en-GB" altLang="cs-CZ" sz="1200" dirty="0"/>
              </a:p>
            </p:txBody>
          </p:sp>
          <p:cxnSp>
            <p:nvCxnSpPr>
              <p:cNvPr id="78" name="Přímá spojnice 77">
                <a:extLst>
                  <a:ext uri="{FF2B5EF4-FFF2-40B4-BE49-F238E27FC236}">
                    <a16:creationId xmlns:a16="http://schemas.microsoft.com/office/drawing/2014/main" id="{DBF4BC68-75AE-44B4-A2DA-E4041A21353A}"/>
                  </a:ext>
                </a:extLst>
              </p:cNvPr>
              <p:cNvCxnSpPr/>
              <p:nvPr/>
            </p:nvCxnSpPr>
            <p:spPr bwMode="auto">
              <a:xfrm>
                <a:off x="7113588" y="3059112"/>
                <a:ext cx="769937" cy="0"/>
              </a:xfrm>
              <a:prstGeom prst="line">
                <a:avLst/>
              </a:prstGeom>
              <a:solidFill>
                <a:schemeClr val="bg1"/>
              </a:solidFill>
              <a:ln w="50800" cap="flat" cmpd="sng" algn="ctr">
                <a:solidFill>
                  <a:schemeClr val="tx1"/>
                </a:solidFill>
                <a:prstDash val="sysDash"/>
                <a:round/>
                <a:headEnd type="triangle" w="med" len="med"/>
                <a:tailEnd type="none" w="lg" len="med"/>
              </a:ln>
              <a:effectLst/>
            </p:spPr>
          </p:cxnSp>
        </p:grpSp>
        <p:grpSp>
          <p:nvGrpSpPr>
            <p:cNvPr id="53" name="Skupina 52">
              <a:extLst>
                <a:ext uri="{FF2B5EF4-FFF2-40B4-BE49-F238E27FC236}">
                  <a16:creationId xmlns:a16="http://schemas.microsoft.com/office/drawing/2014/main" id="{06EAD246-07C8-4919-98C7-5620D43CB687}"/>
                </a:ext>
              </a:extLst>
            </p:cNvPr>
            <p:cNvGrpSpPr/>
            <p:nvPr/>
          </p:nvGrpSpPr>
          <p:grpSpPr>
            <a:xfrm rot="2323420">
              <a:off x="5457032" y="2071033"/>
              <a:ext cx="993948" cy="373318"/>
              <a:chOff x="5513319" y="1349120"/>
              <a:chExt cx="1099414" cy="373318"/>
            </a:xfrm>
            <a:solidFill>
              <a:srgbClr val="FFFF00">
                <a:alpha val="79000"/>
              </a:srgbClr>
            </a:solidFill>
          </p:grpSpPr>
          <p:sp>
            <p:nvSpPr>
              <p:cNvPr id="63" name="Popisek se šipkou dolů 40">
                <a:extLst>
                  <a:ext uri="{FF2B5EF4-FFF2-40B4-BE49-F238E27FC236}">
                    <a16:creationId xmlns:a16="http://schemas.microsoft.com/office/drawing/2014/main" id="{A04727FC-F548-43B5-98CF-73A5AB162BE3}"/>
                  </a:ext>
                </a:extLst>
              </p:cNvPr>
              <p:cNvSpPr/>
              <p:nvPr/>
            </p:nvSpPr>
            <p:spPr bwMode="auto">
              <a:xfrm rot="16200000">
                <a:off x="5876367" y="986072"/>
                <a:ext cx="373318" cy="1099414"/>
              </a:xfrm>
              <a:prstGeom prst="downArrowCallout">
                <a:avLst>
                  <a:gd name="adj1" fmla="val 25000"/>
                  <a:gd name="adj2" fmla="val 25000"/>
                  <a:gd name="adj3" fmla="val 25000"/>
                  <a:gd name="adj4" fmla="val 81860"/>
                </a:avLst>
              </a:prstGeom>
              <a:grpFill/>
              <a:ln w="9525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8000" tIns="10800" rIns="18000" bIns="10800"/>
              <a:lstStyle/>
              <a:p>
                <a:pPr algn="r" eaLnBrk="0" hangingPunct="0">
                  <a:defRPr/>
                </a:pPr>
                <a:endParaRPr lang="en-GB" sz="1800">
                  <a:ea typeface="ＭＳ Ｐゴシック" pitchFamily="20" charset="-128"/>
                  <a:cs typeface="Arial" charset="0"/>
                </a:endParaRPr>
              </a:p>
            </p:txBody>
          </p:sp>
          <p:sp>
            <p:nvSpPr>
              <p:cNvPr id="64" name="TextovéPole 63">
                <a:extLst>
                  <a:ext uri="{FF2B5EF4-FFF2-40B4-BE49-F238E27FC236}">
                    <a16:creationId xmlns:a16="http://schemas.microsoft.com/office/drawing/2014/main" id="{F7587EC9-0E7E-4080-A42D-3E7E176BE809}"/>
                  </a:ext>
                </a:extLst>
              </p:cNvPr>
              <p:cNvSpPr txBox="1"/>
              <p:nvPr/>
            </p:nvSpPr>
            <p:spPr>
              <a:xfrm>
                <a:off x="5513319" y="1401089"/>
                <a:ext cx="862459" cy="278100"/>
              </a:xfrm>
              <a:prstGeom prst="rect">
                <a:avLst/>
              </a:prstGeom>
              <a:grpFill/>
            </p:spPr>
            <p:txBody>
              <a:bodyPr lIns="36000" rIns="36000">
                <a:spAutoFit/>
              </a:bodyPr>
              <a:lstStyle/>
              <a:p>
                <a:pPr>
                  <a:defRPr/>
                </a:pPr>
                <a:r>
                  <a:rPr lang="en-GB" sz="900" dirty="0" err="1">
                    <a:solidFill>
                      <a:schemeClr val="tx1"/>
                    </a:solidFill>
                    <a:cs typeface="Arial" charset="0"/>
                  </a:rPr>
                  <a:t>develope</a:t>
                </a:r>
                <a:r>
                  <a:rPr lang="cs-CZ" sz="900" dirty="0" err="1">
                    <a:solidFill>
                      <a:schemeClr val="tx1"/>
                    </a:solidFill>
                    <a:cs typeface="Arial" charset="0"/>
                  </a:rPr>
                  <a:t>ři</a:t>
                </a:r>
                <a:endParaRPr lang="en-GB" sz="900" dirty="0">
                  <a:solidFill>
                    <a:schemeClr val="tx1"/>
                  </a:solidFill>
                  <a:cs typeface="Arial" charset="0"/>
                </a:endParaRPr>
              </a:p>
            </p:txBody>
          </p:sp>
        </p:grpSp>
        <p:grpSp>
          <p:nvGrpSpPr>
            <p:cNvPr id="54" name="Skupina 53">
              <a:extLst>
                <a:ext uri="{FF2B5EF4-FFF2-40B4-BE49-F238E27FC236}">
                  <a16:creationId xmlns:a16="http://schemas.microsoft.com/office/drawing/2014/main" id="{7FE2B90C-989B-4842-8668-D6E66F52CDD2}"/>
                </a:ext>
              </a:extLst>
            </p:cNvPr>
            <p:cNvGrpSpPr/>
            <p:nvPr/>
          </p:nvGrpSpPr>
          <p:grpSpPr>
            <a:xfrm rot="5400000">
              <a:off x="6367296" y="1540854"/>
              <a:ext cx="960710" cy="425601"/>
              <a:chOff x="5513319" y="1349120"/>
              <a:chExt cx="1099414" cy="377678"/>
            </a:xfrm>
            <a:solidFill>
              <a:srgbClr val="FFFF00">
                <a:alpha val="79000"/>
              </a:srgbClr>
            </a:solidFill>
          </p:grpSpPr>
          <p:sp>
            <p:nvSpPr>
              <p:cNvPr id="61" name="Popisek se šipkou dolů 43">
                <a:extLst>
                  <a:ext uri="{FF2B5EF4-FFF2-40B4-BE49-F238E27FC236}">
                    <a16:creationId xmlns:a16="http://schemas.microsoft.com/office/drawing/2014/main" id="{3234DAA4-1C8D-4628-9C0A-7A6AB6C0298C}"/>
                  </a:ext>
                </a:extLst>
              </p:cNvPr>
              <p:cNvSpPr/>
              <p:nvPr/>
            </p:nvSpPr>
            <p:spPr bwMode="auto">
              <a:xfrm rot="16200000">
                <a:off x="5876367" y="986072"/>
                <a:ext cx="373318" cy="1099414"/>
              </a:xfrm>
              <a:prstGeom prst="downArrowCallout">
                <a:avLst>
                  <a:gd name="adj1" fmla="val 25000"/>
                  <a:gd name="adj2" fmla="val 25000"/>
                  <a:gd name="adj3" fmla="val 25000"/>
                  <a:gd name="adj4" fmla="val 81860"/>
                </a:avLst>
              </a:prstGeom>
              <a:grpFill/>
              <a:ln w="9525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8000" tIns="10800" rIns="18000" bIns="10800"/>
              <a:lstStyle/>
              <a:p>
                <a:pPr algn="r" eaLnBrk="0" hangingPunct="0">
                  <a:defRPr/>
                </a:pPr>
                <a:endParaRPr lang="en-GB" sz="1800">
                  <a:ea typeface="ＭＳ Ｐゴシック" pitchFamily="20" charset="-128"/>
                  <a:cs typeface="Arial" charset="0"/>
                </a:endParaRPr>
              </a:p>
            </p:txBody>
          </p:sp>
          <p:sp>
            <p:nvSpPr>
              <p:cNvPr id="62" name="TextovéPole 61">
                <a:extLst>
                  <a:ext uri="{FF2B5EF4-FFF2-40B4-BE49-F238E27FC236}">
                    <a16:creationId xmlns:a16="http://schemas.microsoft.com/office/drawing/2014/main" id="{221C1D53-E118-4FEA-A14D-5A9DF4D32F61}"/>
                  </a:ext>
                </a:extLst>
              </p:cNvPr>
              <p:cNvSpPr txBox="1"/>
              <p:nvPr/>
            </p:nvSpPr>
            <p:spPr>
              <a:xfrm>
                <a:off x="5513319" y="1353482"/>
                <a:ext cx="932932" cy="373316"/>
              </a:xfrm>
              <a:prstGeom prst="rect">
                <a:avLst/>
              </a:prstGeom>
              <a:grpFill/>
            </p:spPr>
            <p:txBody>
              <a:bodyPr wrap="square" lIns="36000" rIns="36000">
                <a:spAutoFit/>
              </a:bodyPr>
              <a:lstStyle/>
              <a:p>
                <a:pPr>
                  <a:defRPr/>
                </a:pPr>
                <a:r>
                  <a:rPr lang="cs-CZ" sz="900" dirty="0">
                    <a:solidFill>
                      <a:schemeClr val="tx1"/>
                    </a:solidFill>
                    <a:cs typeface="Arial" charset="0"/>
                  </a:rPr>
                  <a:t>majitelé nemovitostí</a:t>
                </a:r>
                <a:endParaRPr lang="en-GB" sz="900" dirty="0">
                  <a:solidFill>
                    <a:schemeClr val="tx1"/>
                  </a:solidFill>
                  <a:cs typeface="Arial" charset="0"/>
                </a:endParaRPr>
              </a:p>
            </p:txBody>
          </p:sp>
        </p:grpSp>
        <p:grpSp>
          <p:nvGrpSpPr>
            <p:cNvPr id="55" name="Skupina 54">
              <a:extLst>
                <a:ext uri="{FF2B5EF4-FFF2-40B4-BE49-F238E27FC236}">
                  <a16:creationId xmlns:a16="http://schemas.microsoft.com/office/drawing/2014/main" id="{F89EC00D-4BBA-4763-90A1-7B86E0B9CE8D}"/>
                </a:ext>
              </a:extLst>
            </p:cNvPr>
            <p:cNvGrpSpPr/>
            <p:nvPr/>
          </p:nvGrpSpPr>
          <p:grpSpPr>
            <a:xfrm rot="11316849">
              <a:off x="7410385" y="2753150"/>
              <a:ext cx="1099414" cy="444961"/>
              <a:chOff x="5513319" y="1322699"/>
              <a:chExt cx="1099414" cy="444961"/>
            </a:xfrm>
            <a:solidFill>
              <a:srgbClr val="FFFF00">
                <a:alpha val="79000"/>
              </a:srgbClr>
            </a:solidFill>
          </p:grpSpPr>
          <p:sp>
            <p:nvSpPr>
              <p:cNvPr id="59" name="Popisek se šipkou dolů 46">
                <a:extLst>
                  <a:ext uri="{FF2B5EF4-FFF2-40B4-BE49-F238E27FC236}">
                    <a16:creationId xmlns:a16="http://schemas.microsoft.com/office/drawing/2014/main" id="{A78CFC85-BEA2-4382-AF04-6D252D58398F}"/>
                  </a:ext>
                </a:extLst>
              </p:cNvPr>
              <p:cNvSpPr/>
              <p:nvPr/>
            </p:nvSpPr>
            <p:spPr bwMode="auto">
              <a:xfrm rot="16200000">
                <a:off x="5876367" y="986072"/>
                <a:ext cx="373318" cy="1099414"/>
              </a:xfrm>
              <a:prstGeom prst="downArrowCallout">
                <a:avLst>
                  <a:gd name="adj1" fmla="val 25000"/>
                  <a:gd name="adj2" fmla="val 25000"/>
                  <a:gd name="adj3" fmla="val 25000"/>
                  <a:gd name="adj4" fmla="val 81860"/>
                </a:avLst>
              </a:prstGeom>
              <a:grpFill/>
              <a:ln w="9525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8000" tIns="10800" rIns="18000" bIns="10800"/>
              <a:lstStyle/>
              <a:p>
                <a:pPr algn="r" eaLnBrk="0" hangingPunct="0">
                  <a:defRPr/>
                </a:pPr>
                <a:endParaRPr lang="en-GB" sz="1800">
                  <a:ea typeface="ＭＳ Ｐゴシック" pitchFamily="20" charset="-128"/>
                  <a:cs typeface="Arial" charset="0"/>
                </a:endParaRPr>
              </a:p>
            </p:txBody>
          </p:sp>
          <p:sp>
            <p:nvSpPr>
              <p:cNvPr id="60" name="TextovéPole 59">
                <a:extLst>
                  <a:ext uri="{FF2B5EF4-FFF2-40B4-BE49-F238E27FC236}">
                    <a16:creationId xmlns:a16="http://schemas.microsoft.com/office/drawing/2014/main" id="{D5C54BF5-F34D-4216-A492-C2105BED1F24}"/>
                  </a:ext>
                </a:extLst>
              </p:cNvPr>
              <p:cNvSpPr txBox="1"/>
              <p:nvPr/>
            </p:nvSpPr>
            <p:spPr>
              <a:xfrm rot="10811163">
                <a:off x="5545103" y="1322699"/>
                <a:ext cx="862461" cy="444961"/>
              </a:xfrm>
              <a:prstGeom prst="rect">
                <a:avLst/>
              </a:prstGeom>
              <a:grpFill/>
            </p:spPr>
            <p:txBody>
              <a:bodyPr lIns="36000" rIns="36000">
                <a:spAutoFit/>
              </a:bodyPr>
              <a:lstStyle/>
              <a:p>
                <a:pPr>
                  <a:defRPr/>
                </a:pPr>
                <a:r>
                  <a:rPr lang="cs-CZ" sz="900" dirty="0">
                    <a:solidFill>
                      <a:schemeClr val="tx1"/>
                    </a:solidFill>
                    <a:cs typeface="Arial" charset="0"/>
                  </a:rPr>
                  <a:t>dotčené orgány</a:t>
                </a:r>
                <a:endParaRPr lang="en-GB" sz="900" dirty="0">
                  <a:solidFill>
                    <a:schemeClr val="tx1"/>
                  </a:solidFill>
                  <a:cs typeface="Arial" charset="0"/>
                </a:endParaRPr>
              </a:p>
            </p:txBody>
          </p:sp>
        </p:grpSp>
        <p:grpSp>
          <p:nvGrpSpPr>
            <p:cNvPr id="56" name="Skupina 55">
              <a:extLst>
                <a:ext uri="{FF2B5EF4-FFF2-40B4-BE49-F238E27FC236}">
                  <a16:creationId xmlns:a16="http://schemas.microsoft.com/office/drawing/2014/main" id="{52FF0C8D-054B-4CC7-B6F1-D35ED41A1BB9}"/>
                </a:ext>
              </a:extLst>
            </p:cNvPr>
            <p:cNvGrpSpPr/>
            <p:nvPr/>
          </p:nvGrpSpPr>
          <p:grpSpPr>
            <a:xfrm rot="9249406">
              <a:off x="7288336" y="2039848"/>
              <a:ext cx="1099416" cy="373318"/>
              <a:chOff x="5513317" y="1349120"/>
              <a:chExt cx="1099416" cy="373318"/>
            </a:xfrm>
            <a:solidFill>
              <a:srgbClr val="FFFF00">
                <a:alpha val="79000"/>
              </a:srgbClr>
            </a:solidFill>
          </p:grpSpPr>
          <p:sp>
            <p:nvSpPr>
              <p:cNvPr id="57" name="Popisek se šipkou dolů 49">
                <a:extLst>
                  <a:ext uri="{FF2B5EF4-FFF2-40B4-BE49-F238E27FC236}">
                    <a16:creationId xmlns:a16="http://schemas.microsoft.com/office/drawing/2014/main" id="{25D49339-DC2E-4A34-86EF-02327DB3243C}"/>
                  </a:ext>
                </a:extLst>
              </p:cNvPr>
              <p:cNvSpPr/>
              <p:nvPr/>
            </p:nvSpPr>
            <p:spPr bwMode="auto">
              <a:xfrm rot="16200000">
                <a:off x="5876367" y="986072"/>
                <a:ext cx="373318" cy="1099414"/>
              </a:xfrm>
              <a:prstGeom prst="downArrowCallout">
                <a:avLst>
                  <a:gd name="adj1" fmla="val 25000"/>
                  <a:gd name="adj2" fmla="val 25000"/>
                  <a:gd name="adj3" fmla="val 25000"/>
                  <a:gd name="adj4" fmla="val 81860"/>
                </a:avLst>
              </a:prstGeom>
              <a:grpFill/>
              <a:ln w="9525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8000" tIns="10800" rIns="18000" bIns="10800"/>
              <a:lstStyle/>
              <a:p>
                <a:pPr algn="r" eaLnBrk="0" hangingPunct="0">
                  <a:defRPr/>
                </a:pPr>
                <a:endParaRPr lang="en-GB" sz="1800">
                  <a:ea typeface="ＭＳ Ｐゴシック" pitchFamily="20" charset="-128"/>
                  <a:cs typeface="Arial" charset="0"/>
                </a:endParaRPr>
              </a:p>
            </p:txBody>
          </p:sp>
          <p:sp>
            <p:nvSpPr>
              <p:cNvPr id="58" name="TextovéPole 57">
                <a:extLst>
                  <a:ext uri="{FF2B5EF4-FFF2-40B4-BE49-F238E27FC236}">
                    <a16:creationId xmlns:a16="http://schemas.microsoft.com/office/drawing/2014/main" id="{A0C7938C-0BEE-4888-A8DC-9198C1E04DCA}"/>
                  </a:ext>
                </a:extLst>
              </p:cNvPr>
              <p:cNvSpPr txBox="1"/>
              <p:nvPr/>
            </p:nvSpPr>
            <p:spPr>
              <a:xfrm rot="10768096">
                <a:off x="5513317" y="1388851"/>
                <a:ext cx="862460" cy="241021"/>
              </a:xfrm>
              <a:prstGeom prst="rect">
                <a:avLst/>
              </a:prstGeom>
              <a:grpFill/>
            </p:spPr>
            <p:txBody>
              <a:bodyPr lIns="36000" rIns="36000">
                <a:spAutoFit/>
              </a:bodyPr>
              <a:lstStyle/>
              <a:p>
                <a:pPr>
                  <a:defRPr/>
                </a:pPr>
                <a:r>
                  <a:rPr lang="cs-CZ" sz="700" dirty="0">
                    <a:solidFill>
                      <a:schemeClr val="tx1"/>
                    </a:solidFill>
                    <a:cs typeface="Arial" charset="0"/>
                  </a:rPr>
                  <a:t>zájmy investorů</a:t>
                </a:r>
                <a:endParaRPr lang="en-GB" sz="700" dirty="0">
                  <a:solidFill>
                    <a:schemeClr val="tx1"/>
                  </a:solidFill>
                  <a:cs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36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Zástupný symbol pro číslo snímku 4"/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0F82B60B-FF09-41AE-8804-CA8EC65896B2}" type="slidenum">
              <a:rPr lang="en-GB" sz="1200" smtClean="0">
                <a:solidFill>
                  <a:schemeClr val="bg1"/>
                </a:solidFill>
              </a:rPr>
              <a:pPr>
                <a:defRPr/>
              </a:pPr>
              <a:t>15</a:t>
            </a:fld>
            <a:endParaRPr lang="en-GB" sz="1200">
              <a:solidFill>
                <a:schemeClr val="bg1"/>
              </a:solidFill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57201"/>
          </a:xfrm>
          <a:solidFill>
            <a:srgbClr val="BA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cs-CZ" altLang="cs-CZ" sz="2400" dirty="0">
                <a:latin typeface="Tahoma" pitchFamily="34" charset="0"/>
              </a:rPr>
              <a:t>Kdo specifikuje cíle plánování? </a:t>
            </a:r>
            <a:endParaRPr lang="en-GB" altLang="cs-CZ" sz="2400" dirty="0">
              <a:latin typeface="Tahoma" pitchFamily="34" charset="0"/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-180528" y="1268760"/>
            <a:ext cx="5706912" cy="6854102"/>
            <a:chOff x="4932040" y="1273299"/>
            <a:chExt cx="3678912" cy="4367436"/>
          </a:xfrm>
        </p:grpSpPr>
        <p:grpSp>
          <p:nvGrpSpPr>
            <p:cNvPr id="25" name="Skupina 22"/>
            <p:cNvGrpSpPr>
              <a:grpSpLocks/>
            </p:cNvGrpSpPr>
            <p:nvPr/>
          </p:nvGrpSpPr>
          <p:grpSpPr bwMode="auto">
            <a:xfrm>
              <a:off x="4932040" y="2233959"/>
              <a:ext cx="3678912" cy="3406776"/>
              <a:chOff x="5148064" y="1722436"/>
              <a:chExt cx="3678912" cy="3406777"/>
            </a:xfrm>
          </p:grpSpPr>
          <p:sp>
            <p:nvSpPr>
              <p:cNvPr id="26" name="Ovál 25"/>
              <p:cNvSpPr>
                <a:spLocks/>
              </p:cNvSpPr>
              <p:nvPr/>
            </p:nvSpPr>
            <p:spPr bwMode="auto">
              <a:xfrm>
                <a:off x="6550025" y="1722436"/>
                <a:ext cx="1084263" cy="1071261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>
                    <a:lumMod val="60000"/>
                    <a:lumOff val="40000"/>
                  </a:schemeClr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lIns="18000" tIns="10800" rIns="18000" bIns="10800">
                <a:spAutoFit/>
              </a:bodyPr>
              <a:lstStyle/>
              <a:p>
                <a:pPr algn="r" eaLnBrk="0" hangingPunct="0">
                  <a:defRPr/>
                </a:pPr>
                <a:endParaRPr lang="en-GB" sz="2800">
                  <a:ea typeface="ＭＳ Ｐゴシック" pitchFamily="20" charset="-128"/>
                </a:endParaRPr>
              </a:p>
            </p:txBody>
          </p:sp>
          <p:cxnSp>
            <p:nvCxnSpPr>
              <p:cNvPr id="27" name="Přímá spojnice 26"/>
              <p:cNvCxnSpPr>
                <a:stCxn id="26" idx="4"/>
              </p:cNvCxnSpPr>
              <p:nvPr/>
            </p:nvCxnSpPr>
            <p:spPr bwMode="auto">
              <a:xfrm>
                <a:off x="7092157" y="2793697"/>
                <a:ext cx="7143" cy="1111551"/>
              </a:xfrm>
              <a:prstGeom prst="line">
                <a:avLst/>
              </a:prstGeom>
              <a:solidFill>
                <a:schemeClr val="bg1"/>
              </a:solidFill>
              <a:ln w="762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Přímá spojnice 27"/>
              <p:cNvCxnSpPr/>
              <p:nvPr/>
            </p:nvCxnSpPr>
            <p:spPr bwMode="auto">
              <a:xfrm flipH="1">
                <a:off x="6835775" y="3905250"/>
                <a:ext cx="263525" cy="0"/>
              </a:xfrm>
              <a:prstGeom prst="line">
                <a:avLst/>
              </a:prstGeom>
              <a:solidFill>
                <a:schemeClr val="bg1"/>
              </a:solidFill>
              <a:ln w="762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" name="Přímá spojnice 28"/>
              <p:cNvCxnSpPr/>
              <p:nvPr/>
            </p:nvCxnSpPr>
            <p:spPr bwMode="auto">
              <a:xfrm flipH="1">
                <a:off x="7099300" y="3905250"/>
                <a:ext cx="273050" cy="0"/>
              </a:xfrm>
              <a:prstGeom prst="line">
                <a:avLst/>
              </a:prstGeom>
              <a:solidFill>
                <a:schemeClr val="bg1"/>
              </a:solidFill>
              <a:ln w="762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Přímá spojnice 29"/>
              <p:cNvCxnSpPr/>
              <p:nvPr/>
            </p:nvCxnSpPr>
            <p:spPr bwMode="auto">
              <a:xfrm>
                <a:off x="7372350" y="3905250"/>
                <a:ext cx="0" cy="1223963"/>
              </a:xfrm>
              <a:prstGeom prst="line">
                <a:avLst/>
              </a:prstGeom>
              <a:solidFill>
                <a:schemeClr val="bg1"/>
              </a:solidFill>
              <a:ln w="762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Přímá spojnice 30"/>
              <p:cNvCxnSpPr/>
              <p:nvPr/>
            </p:nvCxnSpPr>
            <p:spPr bwMode="auto">
              <a:xfrm>
                <a:off x="6835775" y="3905250"/>
                <a:ext cx="0" cy="1223963"/>
              </a:xfrm>
              <a:prstGeom prst="line">
                <a:avLst/>
              </a:prstGeom>
              <a:solidFill>
                <a:schemeClr val="bg1"/>
              </a:solidFill>
              <a:ln w="762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3" name="TextovéPole 32"/>
              <p:cNvSpPr txBox="1"/>
              <p:nvPr/>
            </p:nvSpPr>
            <p:spPr bwMode="auto">
              <a:xfrm>
                <a:off x="6517650" y="2081423"/>
                <a:ext cx="1096963" cy="29417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eaLnBrk="0" hangingPunct="0">
                  <a:defRPr/>
                </a:pPr>
                <a:r>
                  <a:rPr lang="cs-CZ" sz="2400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???</a:t>
                </a:r>
                <a:endParaRPr lang="en-GB" sz="2400" i="1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  <p:cxnSp>
            <p:nvCxnSpPr>
              <p:cNvPr id="34" name="Přímá spojnice 33"/>
              <p:cNvCxnSpPr/>
              <p:nvPr/>
            </p:nvCxnSpPr>
            <p:spPr bwMode="auto">
              <a:xfrm>
                <a:off x="6126163" y="3059112"/>
                <a:ext cx="973137" cy="0"/>
              </a:xfrm>
              <a:prstGeom prst="line">
                <a:avLst/>
              </a:prstGeom>
              <a:solidFill>
                <a:schemeClr val="bg1"/>
              </a:solidFill>
              <a:ln w="762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</p:cxnSp>
          <p:sp>
            <p:nvSpPr>
              <p:cNvPr id="35" name="TextovéPole 16"/>
              <p:cNvSpPr txBox="1">
                <a:spLocks noChangeArrowheads="1"/>
              </p:cNvSpPr>
              <p:nvPr/>
            </p:nvSpPr>
            <p:spPr bwMode="auto">
              <a:xfrm>
                <a:off x="5148064" y="2785943"/>
                <a:ext cx="978099" cy="5883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r>
                  <a:rPr lang="cs-CZ" altLang="cs-CZ" sz="1800" dirty="0"/>
                  <a:t>závazné</a:t>
                </a:r>
              </a:p>
              <a:p>
                <a:r>
                  <a:rPr lang="cs-CZ" altLang="cs-CZ" sz="1800" dirty="0"/>
                  <a:t>územní  plánování</a:t>
                </a:r>
                <a:endParaRPr lang="en-GB" altLang="cs-CZ" sz="1800" dirty="0"/>
              </a:p>
            </p:txBody>
          </p:sp>
          <p:sp>
            <p:nvSpPr>
              <p:cNvPr id="36" name="TextovéPole 17"/>
              <p:cNvSpPr txBox="1">
                <a:spLocks noChangeArrowheads="1"/>
              </p:cNvSpPr>
              <p:nvPr/>
            </p:nvSpPr>
            <p:spPr bwMode="auto">
              <a:xfrm>
                <a:off x="8013513" y="2798108"/>
                <a:ext cx="813463" cy="4118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r>
                  <a:rPr lang="cs-CZ" altLang="cs-CZ" sz="1800" dirty="0"/>
                  <a:t>soukromé </a:t>
                </a:r>
              </a:p>
              <a:p>
                <a:r>
                  <a:rPr lang="cs-CZ" altLang="cs-CZ" sz="1800" dirty="0"/>
                  <a:t>podniky</a:t>
                </a:r>
                <a:endParaRPr lang="en-GB" altLang="cs-CZ" sz="1800" dirty="0"/>
              </a:p>
            </p:txBody>
          </p:sp>
          <p:cxnSp>
            <p:nvCxnSpPr>
              <p:cNvPr id="39" name="Přímá spojnice 38"/>
              <p:cNvCxnSpPr/>
              <p:nvPr/>
            </p:nvCxnSpPr>
            <p:spPr bwMode="auto">
              <a:xfrm>
                <a:off x="7113588" y="3059112"/>
                <a:ext cx="769937" cy="0"/>
              </a:xfrm>
              <a:prstGeom prst="line">
                <a:avLst/>
              </a:prstGeom>
              <a:solidFill>
                <a:schemeClr val="bg1"/>
              </a:solidFill>
              <a:ln w="50800" cap="flat" cmpd="sng" algn="ctr">
                <a:solidFill>
                  <a:schemeClr val="tx1"/>
                </a:solidFill>
                <a:prstDash val="sysDash"/>
                <a:round/>
                <a:headEnd type="triangle" w="med" len="med"/>
                <a:tailEnd type="none" w="lg" len="med"/>
              </a:ln>
              <a:effectLst/>
            </p:spPr>
          </p:cxnSp>
        </p:grpSp>
        <p:grpSp>
          <p:nvGrpSpPr>
            <p:cNvPr id="40" name="Skupina 39"/>
            <p:cNvGrpSpPr/>
            <p:nvPr/>
          </p:nvGrpSpPr>
          <p:grpSpPr>
            <a:xfrm rot="2323420">
              <a:off x="5587632" y="1862990"/>
              <a:ext cx="993948" cy="373318"/>
              <a:chOff x="5482067" y="1105111"/>
              <a:chExt cx="1099414" cy="373318"/>
            </a:xfrm>
            <a:solidFill>
              <a:srgbClr val="FFFF00">
                <a:alpha val="79000"/>
              </a:srgbClr>
            </a:solidFill>
          </p:grpSpPr>
          <p:sp>
            <p:nvSpPr>
              <p:cNvPr id="41" name="Popisek se šipkou dolů 40"/>
              <p:cNvSpPr/>
              <p:nvPr/>
            </p:nvSpPr>
            <p:spPr bwMode="auto">
              <a:xfrm rot="16379317">
                <a:off x="5845115" y="742063"/>
                <a:ext cx="373318" cy="1099414"/>
              </a:xfrm>
              <a:prstGeom prst="downArrowCallout">
                <a:avLst>
                  <a:gd name="adj1" fmla="val 25000"/>
                  <a:gd name="adj2" fmla="val 25000"/>
                  <a:gd name="adj3" fmla="val 25000"/>
                  <a:gd name="adj4" fmla="val 81860"/>
                </a:avLst>
              </a:prstGeom>
              <a:grpFill/>
              <a:ln w="9525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8000" tIns="10800" rIns="18000" bIns="10800"/>
              <a:lstStyle/>
              <a:p>
                <a:pPr algn="r" eaLnBrk="0" hangingPunct="0">
                  <a:defRPr/>
                </a:pPr>
                <a:endParaRPr lang="en-GB" sz="2800">
                  <a:ea typeface="ＭＳ Ｐゴシック" pitchFamily="20" charset="-128"/>
                  <a:cs typeface="Arial" charset="0"/>
                </a:endParaRPr>
              </a:p>
            </p:txBody>
          </p:sp>
          <p:sp>
            <p:nvSpPr>
              <p:cNvPr id="42" name="TextovéPole 41"/>
              <p:cNvSpPr txBox="1"/>
              <p:nvPr/>
            </p:nvSpPr>
            <p:spPr>
              <a:xfrm rot="179317">
                <a:off x="5482318" y="1197997"/>
                <a:ext cx="862460" cy="196116"/>
              </a:xfrm>
              <a:prstGeom prst="rect">
                <a:avLst/>
              </a:prstGeom>
              <a:grpFill/>
            </p:spPr>
            <p:txBody>
              <a:bodyPr lIns="36000" rIns="36000">
                <a:spAutoFit/>
              </a:bodyPr>
              <a:lstStyle/>
              <a:p>
                <a:pPr>
                  <a:defRPr/>
                </a:pPr>
                <a:r>
                  <a:rPr lang="en-GB" sz="1400" dirty="0" err="1">
                    <a:solidFill>
                      <a:schemeClr val="tx1"/>
                    </a:solidFill>
                    <a:cs typeface="Arial" charset="0"/>
                  </a:rPr>
                  <a:t>develope</a:t>
                </a:r>
                <a:r>
                  <a:rPr lang="cs-CZ" sz="1400" dirty="0" err="1">
                    <a:solidFill>
                      <a:schemeClr val="tx1"/>
                    </a:solidFill>
                    <a:cs typeface="Arial" charset="0"/>
                  </a:rPr>
                  <a:t>ři</a:t>
                </a:r>
                <a:endParaRPr lang="en-GB" sz="1400" dirty="0">
                  <a:solidFill>
                    <a:schemeClr val="tx1"/>
                  </a:solidFill>
                  <a:cs typeface="Arial" charset="0"/>
                </a:endParaRPr>
              </a:p>
            </p:txBody>
          </p:sp>
        </p:grpSp>
        <p:grpSp>
          <p:nvGrpSpPr>
            <p:cNvPr id="43" name="Skupina 42"/>
            <p:cNvGrpSpPr/>
            <p:nvPr/>
          </p:nvGrpSpPr>
          <p:grpSpPr>
            <a:xfrm rot="5400000">
              <a:off x="6369752" y="1543310"/>
              <a:ext cx="960710" cy="420688"/>
              <a:chOff x="5513319" y="1349120"/>
              <a:chExt cx="1099414" cy="373318"/>
            </a:xfrm>
            <a:solidFill>
              <a:srgbClr val="FFFF00">
                <a:alpha val="79000"/>
              </a:srgbClr>
            </a:solidFill>
          </p:grpSpPr>
          <p:sp>
            <p:nvSpPr>
              <p:cNvPr id="44" name="Popisek se šipkou dolů 43"/>
              <p:cNvSpPr/>
              <p:nvPr/>
            </p:nvSpPr>
            <p:spPr bwMode="auto">
              <a:xfrm rot="16200000">
                <a:off x="5876367" y="986072"/>
                <a:ext cx="373318" cy="1099414"/>
              </a:xfrm>
              <a:prstGeom prst="downArrowCallout">
                <a:avLst>
                  <a:gd name="adj1" fmla="val 25000"/>
                  <a:gd name="adj2" fmla="val 25000"/>
                  <a:gd name="adj3" fmla="val 25000"/>
                  <a:gd name="adj4" fmla="val 81860"/>
                </a:avLst>
              </a:prstGeom>
              <a:grpFill/>
              <a:ln w="9525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8000" tIns="10800" rIns="18000" bIns="10800"/>
              <a:lstStyle/>
              <a:p>
                <a:pPr algn="r" eaLnBrk="0" hangingPunct="0">
                  <a:defRPr/>
                </a:pPr>
                <a:endParaRPr lang="en-GB" sz="2800">
                  <a:ea typeface="ＭＳ Ｐゴシック" pitchFamily="20" charset="-128"/>
                  <a:cs typeface="Arial" charset="0"/>
                </a:endParaRPr>
              </a:p>
            </p:txBody>
          </p:sp>
          <p:sp>
            <p:nvSpPr>
              <p:cNvPr id="45" name="TextovéPole 44"/>
              <p:cNvSpPr txBox="1"/>
              <p:nvPr/>
            </p:nvSpPr>
            <p:spPr>
              <a:xfrm>
                <a:off x="5513319" y="1390486"/>
                <a:ext cx="932932" cy="299310"/>
              </a:xfrm>
              <a:prstGeom prst="rect">
                <a:avLst/>
              </a:prstGeom>
              <a:grpFill/>
            </p:spPr>
            <p:txBody>
              <a:bodyPr wrap="square" lIns="36000" rIns="36000">
                <a:spAutoFit/>
              </a:bodyPr>
              <a:lstStyle/>
              <a:p>
                <a:pPr>
                  <a:defRPr/>
                </a:pPr>
                <a:r>
                  <a:rPr lang="cs-CZ" sz="1400" dirty="0">
                    <a:solidFill>
                      <a:schemeClr val="tx1"/>
                    </a:solidFill>
                    <a:cs typeface="Arial" charset="0"/>
                  </a:rPr>
                  <a:t>majitelé nemovitostí</a:t>
                </a:r>
                <a:endParaRPr lang="en-GB" sz="1400" dirty="0">
                  <a:solidFill>
                    <a:schemeClr val="tx1"/>
                  </a:solidFill>
                  <a:cs typeface="Arial" charset="0"/>
                </a:endParaRPr>
              </a:p>
            </p:txBody>
          </p:sp>
        </p:grpSp>
        <p:grpSp>
          <p:nvGrpSpPr>
            <p:cNvPr id="46" name="Skupina 45"/>
            <p:cNvGrpSpPr/>
            <p:nvPr/>
          </p:nvGrpSpPr>
          <p:grpSpPr>
            <a:xfrm rot="11316849">
              <a:off x="7408977" y="2798266"/>
              <a:ext cx="1099414" cy="373318"/>
              <a:chOff x="5513319" y="1349120"/>
              <a:chExt cx="1099414" cy="373318"/>
            </a:xfrm>
            <a:solidFill>
              <a:srgbClr val="FFFF00">
                <a:alpha val="79000"/>
              </a:srgbClr>
            </a:solidFill>
          </p:grpSpPr>
          <p:sp>
            <p:nvSpPr>
              <p:cNvPr id="47" name="Popisek se šipkou dolů 46"/>
              <p:cNvSpPr/>
              <p:nvPr/>
            </p:nvSpPr>
            <p:spPr bwMode="auto">
              <a:xfrm rot="16200000">
                <a:off x="5876367" y="986072"/>
                <a:ext cx="373318" cy="1099414"/>
              </a:xfrm>
              <a:prstGeom prst="downArrowCallout">
                <a:avLst>
                  <a:gd name="adj1" fmla="val 25000"/>
                  <a:gd name="adj2" fmla="val 25000"/>
                  <a:gd name="adj3" fmla="val 25000"/>
                  <a:gd name="adj4" fmla="val 81860"/>
                </a:avLst>
              </a:prstGeom>
              <a:grpFill/>
              <a:ln w="9525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8000" tIns="10800" rIns="18000" bIns="10800"/>
              <a:lstStyle/>
              <a:p>
                <a:pPr algn="r" eaLnBrk="0" hangingPunct="0">
                  <a:defRPr/>
                </a:pPr>
                <a:endParaRPr lang="en-GB" sz="2800">
                  <a:ea typeface="ＭＳ Ｐゴシック" pitchFamily="20" charset="-128"/>
                  <a:cs typeface="Arial" charset="0"/>
                </a:endParaRPr>
              </a:p>
            </p:txBody>
          </p:sp>
          <p:sp>
            <p:nvSpPr>
              <p:cNvPr id="48" name="TextovéPole 47"/>
              <p:cNvSpPr txBox="1"/>
              <p:nvPr/>
            </p:nvSpPr>
            <p:spPr>
              <a:xfrm rot="10811163">
                <a:off x="5545104" y="1447122"/>
                <a:ext cx="862460" cy="196116"/>
              </a:xfrm>
              <a:prstGeom prst="rect">
                <a:avLst/>
              </a:prstGeom>
              <a:grpFill/>
            </p:spPr>
            <p:txBody>
              <a:bodyPr lIns="36000" rIns="36000">
                <a:spAutoFit/>
              </a:bodyPr>
              <a:lstStyle/>
              <a:p>
                <a:pPr>
                  <a:defRPr/>
                </a:pPr>
                <a:r>
                  <a:rPr lang="cs-CZ" sz="1400" dirty="0">
                    <a:solidFill>
                      <a:schemeClr val="tx1"/>
                    </a:solidFill>
                    <a:cs typeface="Arial" charset="0"/>
                  </a:rPr>
                  <a:t>dotčené orgány</a:t>
                </a:r>
                <a:endParaRPr lang="en-GB" sz="1400" dirty="0">
                  <a:solidFill>
                    <a:schemeClr val="tx1"/>
                  </a:solidFill>
                  <a:cs typeface="Arial" charset="0"/>
                </a:endParaRPr>
              </a:p>
            </p:txBody>
          </p:sp>
        </p:grpSp>
        <p:grpSp>
          <p:nvGrpSpPr>
            <p:cNvPr id="49" name="Skupina 48"/>
            <p:cNvGrpSpPr/>
            <p:nvPr/>
          </p:nvGrpSpPr>
          <p:grpSpPr>
            <a:xfrm rot="9249406">
              <a:off x="7288336" y="2039848"/>
              <a:ext cx="1099416" cy="373318"/>
              <a:chOff x="5513317" y="1349120"/>
              <a:chExt cx="1099416" cy="373318"/>
            </a:xfrm>
            <a:solidFill>
              <a:srgbClr val="FFFF00">
                <a:alpha val="79000"/>
              </a:srgbClr>
            </a:solidFill>
          </p:grpSpPr>
          <p:sp>
            <p:nvSpPr>
              <p:cNvPr id="50" name="Popisek se šipkou dolů 49"/>
              <p:cNvSpPr/>
              <p:nvPr/>
            </p:nvSpPr>
            <p:spPr bwMode="auto">
              <a:xfrm rot="16200000">
                <a:off x="5876367" y="986072"/>
                <a:ext cx="373318" cy="1099414"/>
              </a:xfrm>
              <a:prstGeom prst="downArrowCallout">
                <a:avLst>
                  <a:gd name="adj1" fmla="val 25000"/>
                  <a:gd name="adj2" fmla="val 25000"/>
                  <a:gd name="adj3" fmla="val 25000"/>
                  <a:gd name="adj4" fmla="val 81860"/>
                </a:avLst>
              </a:prstGeom>
              <a:grpFill/>
              <a:ln w="9525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18000" tIns="10800" rIns="18000" bIns="10800"/>
              <a:lstStyle/>
              <a:p>
                <a:pPr algn="r" eaLnBrk="0" hangingPunct="0">
                  <a:defRPr/>
                </a:pPr>
                <a:endParaRPr lang="en-GB" sz="2800">
                  <a:ea typeface="ＭＳ Ｐゴシック" pitchFamily="20" charset="-128"/>
                  <a:cs typeface="Arial" charset="0"/>
                </a:endParaRPr>
              </a:p>
            </p:txBody>
          </p:sp>
          <p:sp>
            <p:nvSpPr>
              <p:cNvPr id="51" name="TextovéPole 50"/>
              <p:cNvSpPr txBox="1"/>
              <p:nvPr/>
            </p:nvSpPr>
            <p:spPr>
              <a:xfrm rot="10768096">
                <a:off x="5513317" y="1421107"/>
                <a:ext cx="862460" cy="176504"/>
              </a:xfrm>
              <a:prstGeom prst="rect">
                <a:avLst/>
              </a:prstGeom>
              <a:grpFill/>
            </p:spPr>
            <p:txBody>
              <a:bodyPr lIns="36000" rIns="36000">
                <a:spAutoFit/>
              </a:bodyPr>
              <a:lstStyle/>
              <a:p>
                <a:pPr>
                  <a:defRPr/>
                </a:pPr>
                <a:r>
                  <a:rPr lang="cs-CZ" sz="1200" dirty="0">
                    <a:solidFill>
                      <a:schemeClr val="tx1"/>
                    </a:solidFill>
                    <a:cs typeface="Arial" charset="0"/>
                  </a:rPr>
                  <a:t>zájmy investorů</a:t>
                </a:r>
                <a:endParaRPr lang="en-GB" sz="1200" dirty="0">
                  <a:solidFill>
                    <a:schemeClr val="tx1"/>
                  </a:solidFill>
                  <a:cs typeface="Arial" charset="0"/>
                </a:endParaRPr>
              </a:p>
            </p:txBody>
          </p:sp>
        </p:grpSp>
      </p:grpSp>
      <p:sp>
        <p:nvSpPr>
          <p:cNvPr id="52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8100392" y="6381328"/>
            <a:ext cx="511696" cy="32427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C3214692-40AF-4770-80BB-922CA280098B}" type="slidenum">
              <a:rPr lang="en-GB" altLang="cs-CZ" sz="1100" i="1" smtClean="0">
                <a:solidFill>
                  <a:srgbClr val="000000"/>
                </a:solidFill>
              </a:rPr>
              <a:pPr/>
              <a:t>15</a:t>
            </a:fld>
            <a:endParaRPr lang="en-GB" altLang="cs-CZ" sz="1100" i="1">
              <a:solidFill>
                <a:srgbClr val="000000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E980C05-AB2C-479E-ACC3-9882D65A8AE2}"/>
              </a:ext>
            </a:extLst>
          </p:cNvPr>
          <p:cNvSpPr txBox="1"/>
          <p:nvPr/>
        </p:nvSpPr>
        <p:spPr>
          <a:xfrm>
            <a:off x="3476745" y="814855"/>
            <a:ext cx="2323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solidFill>
                  <a:srgbClr val="FF0000"/>
                </a:solidFill>
              </a:rPr>
              <a:t>strategické plánování </a:t>
            </a:r>
          </a:p>
        </p:txBody>
      </p: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8340841F-D240-4420-952E-26F2D066288D}"/>
              </a:ext>
            </a:extLst>
          </p:cNvPr>
          <p:cNvSpPr txBox="1"/>
          <p:nvPr/>
        </p:nvSpPr>
        <p:spPr>
          <a:xfrm>
            <a:off x="5906939" y="1610791"/>
            <a:ext cx="3062067" cy="483209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1600" dirty="0">
                <a:solidFill>
                  <a:schemeClr val="tx1"/>
                </a:solidFill>
              </a:rPr>
              <a:t>Strategický plán Praha aktualizace 2016 </a:t>
            </a:r>
          </a:p>
          <a:p>
            <a:pPr algn="l"/>
            <a:endParaRPr lang="cs-CZ" sz="1600" dirty="0">
              <a:solidFill>
                <a:schemeClr val="tx1"/>
              </a:solidFill>
            </a:endParaRPr>
          </a:p>
          <a:p>
            <a:pPr algn="l"/>
            <a:r>
              <a:rPr lang="cs-CZ" sz="1600" dirty="0">
                <a:solidFill>
                  <a:schemeClr val="tx1"/>
                </a:solidFill>
              </a:rPr>
              <a:t>1 soudržná a zdravá metropole </a:t>
            </a:r>
          </a:p>
          <a:p>
            <a:pPr algn="l"/>
            <a:r>
              <a:rPr lang="cs-CZ" sz="1400" dirty="0">
                <a:solidFill>
                  <a:schemeClr val="tx1"/>
                </a:solidFill>
              </a:rPr>
              <a:t>1.1 soudržné město </a:t>
            </a:r>
          </a:p>
          <a:p>
            <a:pPr algn="l"/>
            <a:r>
              <a:rPr lang="cs-CZ" sz="1400" dirty="0">
                <a:solidFill>
                  <a:schemeClr val="tx1"/>
                </a:solidFill>
              </a:rPr>
              <a:t>1.2 komunitní život </a:t>
            </a:r>
          </a:p>
          <a:p>
            <a:pPr algn="l"/>
            <a:r>
              <a:rPr lang="cs-CZ" sz="1400" dirty="0">
                <a:solidFill>
                  <a:schemeClr val="tx1"/>
                </a:solidFill>
              </a:rPr>
              <a:t>1.3 život ve městě </a:t>
            </a:r>
          </a:p>
          <a:p>
            <a:pPr algn="l"/>
            <a:r>
              <a:rPr lang="cs-CZ" sz="1400" dirty="0">
                <a:solidFill>
                  <a:schemeClr val="tx1"/>
                </a:solidFill>
              </a:rPr>
              <a:t>1.4 zdravé město </a:t>
            </a:r>
          </a:p>
          <a:p>
            <a:pPr algn="l"/>
            <a:r>
              <a:rPr lang="cs-CZ" sz="1400" dirty="0">
                <a:solidFill>
                  <a:schemeClr val="tx1"/>
                </a:solidFill>
              </a:rPr>
              <a:t>1.5 udržitelná mobilita </a:t>
            </a:r>
          </a:p>
          <a:p>
            <a:pPr algn="l"/>
            <a:endParaRPr lang="cs-CZ" sz="900" dirty="0">
              <a:solidFill>
                <a:schemeClr val="tx1"/>
              </a:solidFill>
            </a:endParaRPr>
          </a:p>
          <a:p>
            <a:pPr algn="l"/>
            <a:r>
              <a:rPr lang="cs-CZ" sz="1600" dirty="0">
                <a:solidFill>
                  <a:schemeClr val="tx1"/>
                </a:solidFill>
              </a:rPr>
              <a:t>2 prosperující a kreativní evropská metropole </a:t>
            </a:r>
          </a:p>
          <a:p>
            <a:pPr algn="l"/>
            <a:r>
              <a:rPr lang="cs-CZ" sz="1400" dirty="0">
                <a:solidFill>
                  <a:schemeClr val="tx1"/>
                </a:solidFill>
              </a:rPr>
              <a:t>2.1 významný region </a:t>
            </a:r>
          </a:p>
          <a:p>
            <a:pPr algn="l"/>
            <a:r>
              <a:rPr lang="cs-CZ" sz="1400" dirty="0">
                <a:solidFill>
                  <a:schemeClr val="tx1"/>
                </a:solidFill>
              </a:rPr>
              <a:t>2.2 podnikání a inovace </a:t>
            </a:r>
          </a:p>
          <a:p>
            <a:pPr algn="l"/>
            <a:r>
              <a:rPr lang="cs-CZ" sz="1400" dirty="0">
                <a:solidFill>
                  <a:schemeClr val="tx1"/>
                </a:solidFill>
              </a:rPr>
              <a:t>2.3 kulturní značka </a:t>
            </a:r>
          </a:p>
          <a:p>
            <a:pPr algn="l"/>
            <a:r>
              <a:rPr lang="cs-CZ" sz="1400" dirty="0">
                <a:solidFill>
                  <a:schemeClr val="tx1"/>
                </a:solidFill>
              </a:rPr>
              <a:t>2.4 vzdělávání </a:t>
            </a:r>
          </a:p>
          <a:p>
            <a:pPr algn="l"/>
            <a:endParaRPr lang="cs-CZ" sz="900" dirty="0">
              <a:solidFill>
                <a:schemeClr val="tx1"/>
              </a:solidFill>
            </a:endParaRPr>
          </a:p>
          <a:p>
            <a:pPr algn="l"/>
            <a:r>
              <a:rPr lang="cs-CZ" sz="1600" dirty="0">
                <a:solidFill>
                  <a:schemeClr val="tx1"/>
                </a:solidFill>
              </a:rPr>
              <a:t>3 dobře spravovaná metropole </a:t>
            </a:r>
          </a:p>
          <a:p>
            <a:pPr algn="l"/>
            <a:r>
              <a:rPr lang="cs-CZ" sz="1400" dirty="0">
                <a:solidFill>
                  <a:schemeClr val="tx1"/>
                </a:solidFill>
              </a:rPr>
              <a:t>3.1 aktivní role města </a:t>
            </a:r>
          </a:p>
          <a:p>
            <a:pPr algn="l"/>
            <a:r>
              <a:rPr lang="cs-CZ" sz="1400" dirty="0">
                <a:solidFill>
                  <a:schemeClr val="tx1"/>
                </a:solidFill>
              </a:rPr>
              <a:t>3.2 důvěryhodná správa </a:t>
            </a:r>
          </a:p>
          <a:p>
            <a:pPr algn="l"/>
            <a:r>
              <a:rPr lang="cs-CZ" sz="1400" dirty="0">
                <a:solidFill>
                  <a:schemeClr val="tx1"/>
                </a:solidFill>
              </a:rPr>
              <a:t>3.3 odolnost a bezpečnost </a:t>
            </a: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00784E51-E521-45A6-92DA-EC571DC28F2D}"/>
              </a:ext>
            </a:extLst>
          </p:cNvPr>
          <p:cNvCxnSpPr>
            <a:cxnSpLocks/>
          </p:cNvCxnSpPr>
          <p:nvPr/>
        </p:nvCxnSpPr>
        <p:spPr bwMode="auto">
          <a:xfrm flipH="1">
            <a:off x="3105918" y="1268760"/>
            <a:ext cx="1414063" cy="1938600"/>
          </a:xfrm>
          <a:prstGeom prst="straightConnector1">
            <a:avLst/>
          </a:prstGeom>
          <a:solidFill>
            <a:srgbClr val="BA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4" name="Popisek se šipkou dolů 40">
            <a:extLst>
              <a:ext uri="{FF2B5EF4-FFF2-40B4-BE49-F238E27FC236}">
                <a16:creationId xmlns:a16="http://schemas.microsoft.com/office/drawing/2014/main" id="{42D31708-651F-4D35-A129-02A057B2F22F}"/>
              </a:ext>
            </a:extLst>
          </p:cNvPr>
          <p:cNvSpPr/>
          <p:nvPr/>
        </p:nvSpPr>
        <p:spPr bwMode="auto">
          <a:xfrm rot="16200000">
            <a:off x="869156" y="2899792"/>
            <a:ext cx="585872" cy="1541862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81860"/>
            </a:avLst>
          </a:prstGeom>
          <a:solidFill>
            <a:srgbClr val="FFFF00">
              <a:alpha val="25000"/>
            </a:srgbClr>
          </a:solidFill>
          <a:ln w="9525" cap="flat" cmpd="sng" algn="ctr">
            <a:solidFill>
              <a:schemeClr val="tx1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vert" lIns="18000" tIns="10800" rIns="18000" bIns="10800" anchor="ctr"/>
          <a:lstStyle/>
          <a:p>
            <a:pPr eaLnBrk="0" hangingPunct="0">
              <a:defRPr/>
            </a:pPr>
            <a:r>
              <a:rPr lang="cs-CZ" sz="1600" dirty="0">
                <a:solidFill>
                  <a:schemeClr val="tx1"/>
                </a:solidFill>
                <a:ea typeface="ＭＳ Ｐゴシック" pitchFamily="20" charset="-128"/>
                <a:cs typeface="Arial" charset="0"/>
              </a:rPr>
              <a:t>občané</a:t>
            </a:r>
            <a:r>
              <a:rPr lang="cs-CZ" sz="1800" dirty="0">
                <a:solidFill>
                  <a:schemeClr val="tx1"/>
                </a:solidFill>
                <a:ea typeface="ＭＳ Ｐゴシック" pitchFamily="20" charset="-128"/>
                <a:cs typeface="Arial" charset="0"/>
              </a:rPr>
              <a:t>?</a:t>
            </a:r>
            <a:endParaRPr lang="en-GB" sz="2800" dirty="0">
              <a:solidFill>
                <a:schemeClr val="tx1"/>
              </a:solidFill>
              <a:ea typeface="ＭＳ Ｐゴシック" pitchFamily="20" charset="-128"/>
              <a:cs typeface="Arial" charset="0"/>
            </a:endParaRPr>
          </a:p>
        </p:txBody>
      </p:sp>
      <p:cxnSp>
        <p:nvCxnSpPr>
          <p:cNvPr id="37" name="Přímá spojnice se šipkou 36">
            <a:extLst>
              <a:ext uri="{FF2B5EF4-FFF2-40B4-BE49-F238E27FC236}">
                <a16:creationId xmlns:a16="http://schemas.microsoft.com/office/drawing/2014/main" id="{00784E51-E521-45A6-92DA-EC571DC28F2D}"/>
              </a:ext>
            </a:extLst>
          </p:cNvPr>
          <p:cNvCxnSpPr>
            <a:cxnSpLocks/>
          </p:cNvCxnSpPr>
          <p:nvPr/>
        </p:nvCxnSpPr>
        <p:spPr bwMode="auto">
          <a:xfrm>
            <a:off x="4831075" y="1275448"/>
            <a:ext cx="1126905" cy="555788"/>
          </a:xfrm>
          <a:prstGeom prst="straightConnector1">
            <a:avLst/>
          </a:prstGeom>
          <a:solidFill>
            <a:srgbClr val="BA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4531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3" grpId="0" animBg="1"/>
      <p:bldP spid="5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57200"/>
          </a:xfrm>
          <a:solidFill>
            <a:srgbClr val="BA0000"/>
          </a:solidFill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sz="2400" dirty="0">
                <a:latin typeface="Tahoma" pitchFamily="34" charset="0"/>
              </a:rPr>
              <a:t>Jaké nástroje používá územní plánování?</a:t>
            </a:r>
            <a:endParaRPr lang="en-GB" sz="2400" dirty="0">
              <a:latin typeface="Tahoma" pitchFamily="34" charset="0"/>
            </a:endParaRPr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E9A3627B-F537-454D-9D4E-5526A70AA4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688798"/>
              </p:ext>
            </p:extLst>
          </p:nvPr>
        </p:nvGraphicFramePr>
        <p:xfrm>
          <a:off x="179512" y="548680"/>
          <a:ext cx="8691914" cy="2992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56384">
                  <a:extLst>
                    <a:ext uri="{9D8B030D-6E8A-4147-A177-3AD203B41FA5}">
                      <a16:colId xmlns:a16="http://schemas.microsoft.com/office/drawing/2014/main" val="3634250635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2676644697"/>
                    </a:ext>
                  </a:extLst>
                </a:gridCol>
                <a:gridCol w="2571234">
                  <a:extLst>
                    <a:ext uri="{9D8B030D-6E8A-4147-A177-3AD203B41FA5}">
                      <a16:colId xmlns:a16="http://schemas.microsoft.com/office/drawing/2014/main" val="17347315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1600" b="1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před 1998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1998-2020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rekodifikace po 2020?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394437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1600" i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„vědecké plánovité řízení socialistické společnosti“ </a:t>
                      </a:r>
                    </a:p>
                    <a:p>
                      <a:pPr marL="0" algn="ctr" defTabSz="914400" rtl="0" eaLnBrk="1" latinLnBrk="0" hangingPunct="1"/>
                      <a:r>
                        <a:rPr lang="cs-CZ" sz="16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↓</a:t>
                      </a:r>
                    </a:p>
                    <a:p>
                      <a:pPr marL="0" algn="ctr" defTabSz="914400" rtl="0" eaLnBrk="1" latinLnBrk="0" hangingPunct="1"/>
                      <a:r>
                        <a:rPr lang="cs-CZ" sz="1600" i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oblastní plánování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↓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?????</a:t>
                      </a:r>
                    </a:p>
                    <a:p>
                      <a:pPr algn="ctr"/>
                      <a:endParaRPr lang="cs-CZ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cs-CZ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cs-CZ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politika územního rozvoje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?????</a:t>
                      </a:r>
                    </a:p>
                    <a:p>
                      <a:pPr algn="ctr"/>
                      <a:endParaRPr lang="cs-CZ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cs-CZ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cs-CZ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politika územního rozvoje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kern="1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27892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územní plán velkého územního celku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územní plán sídelního útvaru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územní plán / projekt zóny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zásady územního rozvoje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↓</a:t>
                      </a:r>
                    </a:p>
                    <a:p>
                      <a:pPr algn="ctr"/>
                      <a:r>
                        <a:rPr lang="cs-CZ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územní plán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↓</a:t>
                      </a:r>
                    </a:p>
                    <a:p>
                      <a:pPr algn="ctr"/>
                      <a:r>
                        <a:rPr lang="cs-CZ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(regulační plán)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zásady územního rozvoje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kern="1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?</a:t>
                      </a:r>
                    </a:p>
                    <a:p>
                      <a:pPr algn="ctr"/>
                      <a:r>
                        <a:rPr lang="cs-CZ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územní plán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546541472"/>
                  </a:ext>
                </a:extLst>
              </a:tr>
            </a:tbl>
          </a:graphicData>
        </a:graphic>
      </p:graphicFrame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338C1A6-FFF1-499E-A4CA-82AE0026E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CBB8-2A9B-424A-BC90-48387210CA6B}" type="slidenum">
              <a:rPr lang="cs-CZ" sz="1200" smtClean="0">
                <a:latin typeface="Calibri" panose="020F0502020204030204" pitchFamily="34" charset="0"/>
                <a:cs typeface="Calibri" panose="020F0502020204030204" pitchFamily="34" charset="0"/>
              </a:rPr>
              <a:t>16</a:t>
            </a:fld>
            <a:endParaRPr lang="cs-CZ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45BA1F1-CAD5-410C-A4E4-F87CC272AD2B}"/>
              </a:ext>
            </a:extLst>
          </p:cNvPr>
          <p:cNvSpPr txBox="1"/>
          <p:nvPr/>
        </p:nvSpPr>
        <p:spPr>
          <a:xfrm>
            <a:off x="225632" y="3861048"/>
            <a:ext cx="4346368" cy="2839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300"/>
              </a:spcBef>
            </a:pPr>
            <a:r>
              <a:rPr lang="cs-CZ" sz="1600" b="1" dirty="0">
                <a:solidFill>
                  <a:schemeClr val="tx1"/>
                </a:solidFill>
              </a:rPr>
              <a:t>Praha</a:t>
            </a:r>
            <a:r>
              <a:rPr lang="cs-CZ" sz="1600" dirty="0">
                <a:solidFill>
                  <a:schemeClr val="tx1"/>
                </a:solidFill>
              </a:rPr>
              <a:t> (2020) má</a:t>
            </a:r>
          </a:p>
          <a:p>
            <a:pPr marL="263525" indent="-263525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/>
                </a:solidFill>
              </a:rPr>
              <a:t>zásady územního rozvoje </a:t>
            </a:r>
            <a:r>
              <a:rPr lang="cs-CZ" sz="1400" dirty="0">
                <a:solidFill>
                  <a:schemeClr val="tx1"/>
                </a:solidFill>
              </a:rPr>
              <a:t>– aktualizace č. 4 vydaná 6/9/2018, aktualizace č. 3 vydaná 21/3/2019 </a:t>
            </a:r>
            <a:endParaRPr lang="cs-CZ" sz="1600" dirty="0">
              <a:solidFill>
                <a:schemeClr val="tx1"/>
              </a:solidFill>
            </a:endParaRPr>
          </a:p>
          <a:p>
            <a:pPr marL="263525" indent="-263525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/>
                </a:solidFill>
              </a:rPr>
              <a:t>platný územní plán 1999 </a:t>
            </a:r>
            <a:r>
              <a:rPr lang="cs-CZ" sz="1400" dirty="0">
                <a:solidFill>
                  <a:schemeClr val="tx1"/>
                </a:solidFill>
              </a:rPr>
              <a:t>– změna Z1000/00, 65 „vln“ změn v letech 2008-2019 </a:t>
            </a:r>
            <a:endParaRPr lang="cs-CZ" sz="1600" dirty="0">
              <a:solidFill>
                <a:schemeClr val="tx1"/>
              </a:solidFill>
            </a:endParaRPr>
          </a:p>
          <a:p>
            <a:pPr marL="263525" indent="-263525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/>
                </a:solidFill>
              </a:rPr>
              <a:t>návrh Metropolitního plánu </a:t>
            </a:r>
            <a:r>
              <a:rPr lang="cs-CZ" sz="1400" dirty="0">
                <a:solidFill>
                  <a:schemeClr val="tx1"/>
                </a:solidFill>
              </a:rPr>
              <a:t>– v připomínkovém řízení </a:t>
            </a:r>
            <a:endParaRPr lang="cs-CZ" sz="1600" dirty="0">
              <a:solidFill>
                <a:schemeClr val="tx1"/>
              </a:solidFill>
            </a:endParaRPr>
          </a:p>
          <a:p>
            <a:pPr marL="263525" indent="-263525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</a:rPr>
              <a:t>1</a:t>
            </a:r>
            <a:r>
              <a:rPr lang="cs-CZ" sz="1600" dirty="0">
                <a:solidFill>
                  <a:schemeClr val="tx1"/>
                </a:solidFill>
              </a:rPr>
              <a:t> regulační plán Anenská </a:t>
            </a:r>
            <a:r>
              <a:rPr lang="cs-CZ" sz="1400" dirty="0">
                <a:solidFill>
                  <a:schemeClr val="tx1"/>
                </a:solidFill>
              </a:rPr>
              <a:t>vydaný roku 2002 </a:t>
            </a:r>
            <a:endParaRPr lang="cs-CZ" sz="1600" dirty="0">
              <a:solidFill>
                <a:schemeClr val="tx1"/>
              </a:solidFill>
            </a:endParaRPr>
          </a:p>
          <a:p>
            <a:pPr marL="263525" indent="-263525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</a:rPr>
              <a:t>9</a:t>
            </a:r>
            <a:r>
              <a:rPr lang="cs-CZ" sz="1600" dirty="0">
                <a:solidFill>
                  <a:schemeClr val="tx1"/>
                </a:solidFill>
              </a:rPr>
              <a:t> územních studií </a:t>
            </a:r>
            <a:r>
              <a:rPr lang="cs-CZ" sz="1400" dirty="0">
                <a:solidFill>
                  <a:schemeClr val="tx1"/>
                </a:solidFill>
              </a:rPr>
              <a:t>schválených pro rozhodování v území</a:t>
            </a:r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5107AC66-5A5A-436F-858B-7FF886CD9FBE}"/>
              </a:ext>
            </a:extLst>
          </p:cNvPr>
          <p:cNvSpPr/>
          <p:nvPr/>
        </p:nvSpPr>
        <p:spPr bwMode="auto">
          <a:xfrm>
            <a:off x="3686850" y="1628800"/>
            <a:ext cx="2541334" cy="1912000"/>
          </a:xfrm>
          <a:prstGeom prst="rect">
            <a:avLst/>
          </a:prstGeom>
          <a:noFill/>
          <a:ln>
            <a:solidFill>
              <a:srgbClr val="C00000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79" name="Obdélník 78">
            <a:extLst>
              <a:ext uri="{FF2B5EF4-FFF2-40B4-BE49-F238E27FC236}">
                <a16:creationId xmlns:a16="http://schemas.microsoft.com/office/drawing/2014/main" id="{C53A093C-8440-4829-BAF9-63E31C56AECC}"/>
              </a:ext>
            </a:extLst>
          </p:cNvPr>
          <p:cNvSpPr/>
          <p:nvPr/>
        </p:nvSpPr>
        <p:spPr bwMode="auto">
          <a:xfrm>
            <a:off x="6372200" y="1621677"/>
            <a:ext cx="2448272" cy="1912000"/>
          </a:xfrm>
          <a:prstGeom prst="rect">
            <a:avLst/>
          </a:prstGeom>
          <a:noFill/>
          <a:ln>
            <a:solidFill>
              <a:srgbClr val="C00000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sp>
        <p:nvSpPr>
          <p:cNvPr id="80" name="Obdélník 79">
            <a:extLst>
              <a:ext uri="{FF2B5EF4-FFF2-40B4-BE49-F238E27FC236}">
                <a16:creationId xmlns:a16="http://schemas.microsoft.com/office/drawing/2014/main" id="{2FAEEDF8-F074-41F2-B48C-9481BE248104}"/>
              </a:ext>
            </a:extLst>
          </p:cNvPr>
          <p:cNvSpPr/>
          <p:nvPr/>
        </p:nvSpPr>
        <p:spPr bwMode="auto">
          <a:xfrm>
            <a:off x="251520" y="2204864"/>
            <a:ext cx="3291314" cy="1335936"/>
          </a:xfrm>
          <a:prstGeom prst="rect">
            <a:avLst/>
          </a:prstGeom>
          <a:noFill/>
          <a:ln>
            <a:solidFill>
              <a:srgbClr val="C00000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ahoma" pitchFamily="34" charset="0"/>
            </a:endParaRPr>
          </a:p>
        </p:txBody>
      </p:sp>
      <p:pic>
        <p:nvPicPr>
          <p:cNvPr id="49" name="Obrázek 48">
            <a:extLst>
              <a:ext uri="{FF2B5EF4-FFF2-40B4-BE49-F238E27FC236}">
                <a16:creationId xmlns:a16="http://schemas.microsoft.com/office/drawing/2014/main" id="{ED5128CC-56DA-4A12-9268-826276C4EC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23895"/>
            <a:ext cx="4299426" cy="303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6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76671"/>
          </a:xfrm>
          <a:solidFill>
            <a:srgbClr val="BA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cs-CZ" altLang="cs-CZ" sz="2400" dirty="0">
                <a:latin typeface="Tahoma" pitchFamily="34" charset="0"/>
              </a:rPr>
              <a:t>Praha – problémy pro plánování</a:t>
            </a:r>
            <a:endParaRPr lang="en-US" altLang="cs-CZ" sz="2400" dirty="0">
              <a:latin typeface="Tahoma" pitchFamily="34" charset="0"/>
            </a:endParaRPr>
          </a:p>
        </p:txBody>
      </p:sp>
      <p:sp>
        <p:nvSpPr>
          <p:cNvPr id="724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8339138" y="6348242"/>
            <a:ext cx="468312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Char char="o"/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EF9F3F3-C117-472D-A348-069A152F75C8}" type="slidenum">
              <a:rPr lang="cs-CZ" altLang="cs-CZ" sz="1000" smtClean="0"/>
              <a:pPr eaLnBrk="1" hangingPunct="1">
                <a:spcBef>
                  <a:spcPct val="0"/>
                </a:spcBef>
              </a:pPr>
              <a:t>17</a:t>
            </a:fld>
            <a:endParaRPr lang="cs-CZ" altLang="cs-CZ" sz="100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63744" y="1199372"/>
            <a:ext cx="3810000" cy="2229628"/>
          </a:xfrm>
        </p:spPr>
        <p:txBody>
          <a:bodyPr/>
          <a:lstStyle/>
          <a:p>
            <a:pPr marL="0" indent="0">
              <a:buNone/>
            </a:pPr>
            <a:r>
              <a:rPr lang="cs-C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 územní plánování </a:t>
            </a:r>
            <a:r>
              <a:rPr lang="cs-CZ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řeší</a:t>
            </a:r>
            <a:r>
              <a:rPr lang="cs-C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 marL="263525" indent="-263525">
              <a:buFont typeface="Arial" panose="020B0604020202020204" pitchFamily="34" charset="0"/>
              <a:buChar char="•"/>
            </a:pPr>
            <a:r>
              <a:rPr lang="cs-C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dopravní komunikace</a:t>
            </a:r>
          </a:p>
          <a:p>
            <a:pPr marL="263525" indent="-263525">
              <a:buFont typeface="Arial" panose="020B0604020202020204" pitchFamily="34" charset="0"/>
              <a:buChar char="•"/>
            </a:pPr>
            <a:r>
              <a:rPr lang="cs-C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„kompaktní město“ – Smíchov, náplavky, Letná, Holešovice, Vinohrady, Vršovice</a:t>
            </a:r>
          </a:p>
          <a:p>
            <a:pPr marL="263525" indent="-263525">
              <a:buFont typeface="Arial" panose="020B0604020202020204" pitchFamily="34" charset="0"/>
              <a:buChar char="•"/>
            </a:pPr>
            <a:r>
              <a:rPr lang="cs-C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plochy pro bydlení </a:t>
            </a:r>
          </a:p>
          <a:p>
            <a:pPr marL="263525" indent="-263525">
              <a:buFont typeface="Arial" panose="020B0604020202020204" pitchFamily="34" charset="0"/>
              <a:buChar char="•"/>
            </a:pPr>
            <a:r>
              <a:rPr lang="cs-C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pí ár participace „pochvalte nám naše plány“</a:t>
            </a:r>
          </a:p>
          <a:p>
            <a:pPr marL="0" indent="0">
              <a:buNone/>
            </a:pPr>
            <a:endParaRPr lang="cs-CZ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Zástupný symbol pro obsah 2"/>
          <p:cNvSpPr>
            <a:spLocks noGrp="1"/>
          </p:cNvSpPr>
          <p:nvPr>
            <p:ph sz="half" idx="1"/>
          </p:nvPr>
        </p:nvSpPr>
        <p:spPr>
          <a:xfrm>
            <a:off x="4473744" y="1199372"/>
            <a:ext cx="4004110" cy="2229628"/>
          </a:xfrm>
        </p:spPr>
        <p:txBody>
          <a:bodyPr/>
          <a:lstStyle/>
          <a:p>
            <a:pPr marL="0" indent="0">
              <a:buNone/>
            </a:pPr>
            <a:r>
              <a:rPr lang="cs-C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 územní plánování </a:t>
            </a:r>
            <a:r>
              <a:rPr lang="cs-CZ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neřeší / nechce řešit</a:t>
            </a:r>
            <a:r>
              <a:rPr lang="cs-C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 marL="263525" indent="-263525">
              <a:buFont typeface="Arial" panose="020B0604020202020204" pitchFamily="34" charset="0"/>
              <a:buChar char="•"/>
            </a:pPr>
            <a:r>
              <a:rPr lang="cs-C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dostupnost občanské vybavenosti </a:t>
            </a:r>
          </a:p>
          <a:p>
            <a:pPr marL="263525" indent="-263525">
              <a:buFont typeface="Arial" panose="020B0604020202020204" pitchFamily="34" charset="0"/>
              <a:buChar char="•"/>
            </a:pPr>
            <a:r>
              <a:rPr lang="cs-C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„periferie“ – sídliště, bývalé vesnice na okraji Prahy, </a:t>
            </a:r>
            <a:r>
              <a:rPr lang="cs-CZ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suburbie</a:t>
            </a:r>
            <a:r>
              <a:rPr lang="cs-C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263525" indent="-263525">
              <a:buFont typeface="Arial" panose="020B0604020202020204" pitchFamily="34" charset="0"/>
              <a:buChar char="•"/>
            </a:pPr>
            <a:r>
              <a:rPr lang="cs-C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prázdné byty, dostupné bydlení </a:t>
            </a:r>
          </a:p>
          <a:p>
            <a:pPr marL="263525" indent="-263525">
              <a:buFont typeface="Arial" panose="020B0604020202020204" pitchFamily="34" charset="0"/>
              <a:buChar char="•"/>
            </a:pPr>
            <a:r>
              <a:rPr lang="cs-C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participace stavebníků na veřejných infrastrukturách</a:t>
            </a:r>
          </a:p>
          <a:p>
            <a:pPr marL="0" indent="0">
              <a:buNone/>
            </a:pPr>
            <a:endParaRPr lang="cs-CZ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Šipka doprava 12"/>
          <p:cNvSpPr/>
          <p:nvPr/>
        </p:nvSpPr>
        <p:spPr bwMode="auto">
          <a:xfrm rot="5400000">
            <a:off x="4277562" y="3995577"/>
            <a:ext cx="520263" cy="524011"/>
          </a:xfrm>
          <a:prstGeom prst="rightArrow">
            <a:avLst>
              <a:gd name="adj1" fmla="val 13896"/>
              <a:gd name="adj2" fmla="val 5000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18000" tIns="46800" rIns="18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05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622906" y="4705202"/>
            <a:ext cx="80535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s-CZ" sz="1800" i="1" dirty="0">
                <a:solidFill>
                  <a:srgbClr val="FF0000"/>
                </a:solidFill>
              </a:rPr>
              <a:t>územní plán jako nákupní středisko rozvojových pozemků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i="1" dirty="0">
                <a:solidFill>
                  <a:srgbClr val="FF0000"/>
                </a:solidFill>
                <a:sym typeface="Wingdings" panose="05000000000000000000" pitchFamily="2" charset="2"/>
              </a:rPr>
              <a:t>doprava jako zacyklený problém  černá díra dopravních investic + město dlouhých dojíždění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i="1" dirty="0">
                <a:solidFill>
                  <a:srgbClr val="FF0000"/>
                </a:solidFill>
                <a:sym typeface="Wingdings" panose="05000000000000000000" pitchFamily="2" charset="2"/>
              </a:rPr>
              <a:t>bydlení pro </a:t>
            </a:r>
            <a:r>
              <a:rPr lang="cs-CZ" sz="1800" i="1" dirty="0" err="1">
                <a:solidFill>
                  <a:srgbClr val="FF0000"/>
                </a:solidFill>
                <a:sym typeface="Wingdings" panose="05000000000000000000" pitchFamily="2" charset="2"/>
              </a:rPr>
              <a:t>Airbnb</a:t>
            </a:r>
            <a:r>
              <a:rPr lang="cs-CZ" sz="1800" i="1" dirty="0">
                <a:solidFill>
                  <a:srgbClr val="FF0000"/>
                </a:solidFill>
                <a:sym typeface="Wingdings" panose="05000000000000000000" pitchFamily="2" charset="2"/>
              </a:rPr>
              <a:t> a investory  další vlna </a:t>
            </a:r>
            <a:r>
              <a:rPr lang="cs-CZ" sz="1800" i="1" dirty="0" err="1">
                <a:solidFill>
                  <a:srgbClr val="FF0000"/>
                </a:solidFill>
                <a:sym typeface="Wingdings" panose="05000000000000000000" pitchFamily="2" charset="2"/>
              </a:rPr>
              <a:t>suburbanizace</a:t>
            </a:r>
            <a:r>
              <a:rPr lang="cs-CZ" sz="1800" i="1" dirty="0">
                <a:solidFill>
                  <a:srgbClr val="FF0000"/>
                </a:solidFill>
                <a:sym typeface="Wingdings" panose="05000000000000000000" pitchFamily="2" charset="2"/>
              </a:rPr>
              <a:t> „z nouze“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i="1" dirty="0">
                <a:solidFill>
                  <a:srgbClr val="FF0000"/>
                </a:solidFill>
                <a:sym typeface="Wingdings" panose="05000000000000000000" pitchFamily="2" charset="2"/>
              </a:rPr>
              <a:t>rostoucí prostorové disparity </a:t>
            </a:r>
            <a:r>
              <a:rPr lang="cs-CZ" sz="1800" i="1" dirty="0">
                <a:solidFill>
                  <a:srgbClr val="FF0000"/>
                </a:solidFill>
              </a:rPr>
              <a:t> sociální polarizace </a:t>
            </a:r>
          </a:p>
        </p:txBody>
      </p:sp>
      <p:sp>
        <p:nvSpPr>
          <p:cNvPr id="7" name="Levá složená závorka 6"/>
          <p:cNvSpPr/>
          <p:nvPr/>
        </p:nvSpPr>
        <p:spPr bwMode="auto">
          <a:xfrm rot="16200000">
            <a:off x="4383217" y="-195244"/>
            <a:ext cx="308954" cy="7701459"/>
          </a:xfrm>
          <a:prstGeom prst="leftBrace">
            <a:avLst>
              <a:gd name="adj1" fmla="val 56810"/>
              <a:gd name="adj2" fmla="val 50000"/>
            </a:avLst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sm"/>
          </a:ln>
          <a:effectLst/>
        </p:spPr>
        <p:txBody>
          <a:bodyPr vert="horz" wrap="square" lIns="18000" tIns="46800" rIns="18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70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6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C:\Documents and Settings\Vlastnik\Dokumenty\Obrázky\Foto\Praha\Sidliste\197Opatov1celk.JPG">
            <a:extLst>
              <a:ext uri="{FF2B5EF4-FFF2-40B4-BE49-F238E27FC236}">
                <a16:creationId xmlns:a16="http://schemas.microsoft.com/office/drawing/2014/main" id="{3C37FA9E-E010-4F35-8184-7EC912F51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1736" b="1736"/>
          <a:stretch>
            <a:fillRect/>
          </a:stretch>
        </p:blipFill>
        <p:spPr bwMode="auto">
          <a:xfrm>
            <a:off x="933450" y="112713"/>
            <a:ext cx="7188200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11">
            <a:extLst>
              <a:ext uri="{FF2B5EF4-FFF2-40B4-BE49-F238E27FC236}">
                <a16:creationId xmlns:a16="http://schemas.microsoft.com/office/drawing/2014/main" id="{3CB61B5D-8BB6-441E-AFBE-DBD6FBB09745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" y="4603750"/>
            <a:ext cx="4616450" cy="2219325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2"/>
                </a:solidFill>
                <a:prstDash val="solid"/>
                <a:miter lim="800000"/>
                <a:headEnd type="none" w="med" len="med"/>
                <a:tailEnd type="none" w="lg" len="med"/>
              </a14:hiddenLine>
            </a:ext>
          </a:extLst>
        </p:spPr>
      </p:pic>
      <p:pic>
        <p:nvPicPr>
          <p:cNvPr id="62468" name="Picture 2">
            <a:extLst>
              <a:ext uri="{FF2B5EF4-FFF2-40B4-BE49-F238E27FC236}">
                <a16:creationId xmlns:a16="http://schemas.microsoft.com/office/drawing/2014/main" id="{57A297D1-4FEE-47B7-A808-4DCAEE95C999}"/>
              </a:ext>
            </a:extLst>
          </p:cNvPr>
          <p:cNvPicPr preferRelativeResize="0"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3825" y="2218928"/>
            <a:ext cx="3721100" cy="2362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5">
            <a:extLst>
              <a:ext uri="{FF2B5EF4-FFF2-40B4-BE49-F238E27FC236}">
                <a16:creationId xmlns:a16="http://schemas.microsoft.com/office/drawing/2014/main" id="{C128AA04-5503-457B-8D6B-65D44EE6A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" r="13091"/>
          <a:stretch>
            <a:fillRect/>
          </a:stretch>
        </p:blipFill>
        <p:spPr bwMode="auto">
          <a:xfrm>
            <a:off x="4857750" y="4602956"/>
            <a:ext cx="4286250" cy="221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Zástupný symbol pro číslo snímku 5">
            <a:extLst>
              <a:ext uri="{FF2B5EF4-FFF2-40B4-BE49-F238E27FC236}">
                <a16:creationId xmlns:a16="http://schemas.microsoft.com/office/drawing/2014/main" id="{52FB7167-051A-4AB5-92EB-FAFBD5321C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SzPct val="60000"/>
              <a:buChar char="o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FF9CEE4-A0B7-44E1-B58D-BDA210177DB6}" type="slidenum">
              <a:rPr lang="cs-CZ" altLang="cs-CZ" sz="1000" smtClean="0"/>
              <a:pPr>
                <a:spcBef>
                  <a:spcPct val="0"/>
                </a:spcBef>
              </a:pPr>
              <a:t>18</a:t>
            </a:fld>
            <a:endParaRPr lang="cs-CZ" altLang="cs-CZ" sz="1000"/>
          </a:p>
        </p:txBody>
      </p:sp>
      <p:sp>
        <p:nvSpPr>
          <p:cNvPr id="62471" name="Rectangle 2">
            <a:extLst>
              <a:ext uri="{FF2B5EF4-FFF2-40B4-BE49-F238E27FC236}">
                <a16:creationId xmlns:a16="http://schemas.microsoft.com/office/drawing/2014/main" id="{5DCF06FE-9136-40BA-894B-0165C78FEAC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38175" y="1720850"/>
            <a:ext cx="7772400" cy="468313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cs-CZ" alt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děkuji za pozornost </a:t>
            </a:r>
            <a:endParaRPr lang="en-GB" altLang="cs-CZ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472" name="Rectangle 4">
            <a:extLst>
              <a:ext uri="{FF2B5EF4-FFF2-40B4-BE49-F238E27FC236}">
                <a16:creationId xmlns:a16="http://schemas.microsoft.com/office/drawing/2014/main" id="{D0DE1C59-46DE-43FD-855E-68C2D4D21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265863"/>
            <a:ext cx="82296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SzPct val="60000"/>
              <a:buChar char="o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en-GB" altLang="cs-CZ" sz="1800" i="1">
                <a:latin typeface="Arial" panose="020B0604020202020204" pitchFamily="34" charset="0"/>
                <a:hlinkClick r:id="rId7"/>
              </a:rPr>
              <a:t>maier@fa.cvut.cz</a:t>
            </a:r>
            <a:endParaRPr lang="en-GB" altLang="cs-CZ" sz="1800" i="1">
              <a:latin typeface="Arial" panose="020B0604020202020204" pitchFamily="34" charset="0"/>
            </a:endParaRPr>
          </a:p>
          <a:p>
            <a:pPr algn="ctr" eaLnBrk="1" hangingPunct="1"/>
            <a:endParaRPr lang="en-GB" altLang="cs-CZ" sz="1800" i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68" name="Rectangle 2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  <a:solidFill>
            <a:srgbClr val="BA0000"/>
          </a:solidFill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98425"/>
            <a:r>
              <a:rPr lang="cs-CZ" sz="2400" dirty="0">
                <a:latin typeface="Tahoma" pitchFamily="34" charset="0"/>
              </a:rPr>
              <a:t>Praha = plánované město</a:t>
            </a:r>
          </a:p>
        </p:txBody>
      </p:sp>
      <p:graphicFrame>
        <p:nvGraphicFramePr>
          <p:cNvPr id="35843" name="Object 3"/>
          <p:cNvGraphicFramePr>
            <a:graphicFrameLocks noGrp="1"/>
          </p:cNvGraphicFramePr>
          <p:nvPr>
            <p:ph idx="1"/>
          </p:nvPr>
        </p:nvGraphicFramePr>
        <p:xfrm>
          <a:off x="0" y="1066800"/>
          <a:ext cx="9144000" cy="579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210" name="Rastrový obrázek" r:id="rId3" imgW="14647619" imgH="21076190" progId="Paint.Picture">
                  <p:embed/>
                </p:oleObj>
              </mc:Choice>
              <mc:Fallback>
                <p:oleObj name="Rastrový obrázek" r:id="rId3" imgW="14647619" imgH="21076190" progId="Paint.Picture">
                  <p:embed/>
                  <p:pic>
                    <p:nvPicPr>
                      <p:cNvPr id="0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55171" b="761"/>
                      <a:stretch>
                        <a:fillRect/>
                      </a:stretch>
                    </p:blipFill>
                    <p:spPr bwMode="auto">
                      <a:xfrm>
                        <a:off x="0" y="1066800"/>
                        <a:ext cx="9144000" cy="57912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55" name="Freeform 15"/>
          <p:cNvSpPr>
            <a:spLocks/>
          </p:cNvSpPr>
          <p:nvPr/>
        </p:nvSpPr>
        <p:spPr bwMode="auto">
          <a:xfrm>
            <a:off x="744538" y="2057400"/>
            <a:ext cx="7332662" cy="2362200"/>
          </a:xfrm>
          <a:custGeom>
            <a:avLst/>
            <a:gdLst>
              <a:gd name="T0" fmla="*/ 0 w 4619"/>
              <a:gd name="T1" fmla="*/ 912 h 1488"/>
              <a:gd name="T2" fmla="*/ 155 w 4619"/>
              <a:gd name="T3" fmla="*/ 48 h 1488"/>
              <a:gd name="T4" fmla="*/ 3899 w 4619"/>
              <a:gd name="T5" fmla="*/ 0 h 1488"/>
              <a:gd name="T6" fmla="*/ 4475 w 4619"/>
              <a:gd name="T7" fmla="*/ 0 h 1488"/>
              <a:gd name="T8" fmla="*/ 4619 w 4619"/>
              <a:gd name="T9" fmla="*/ 432 h 1488"/>
              <a:gd name="T10" fmla="*/ 4187 w 4619"/>
              <a:gd name="T11" fmla="*/ 1056 h 1488"/>
              <a:gd name="T12" fmla="*/ 3787 w 4619"/>
              <a:gd name="T13" fmla="*/ 1396 h 1488"/>
              <a:gd name="T14" fmla="*/ 2651 w 4619"/>
              <a:gd name="T15" fmla="*/ 1488 h 1488"/>
              <a:gd name="T16" fmla="*/ 1019 w 4619"/>
              <a:gd name="T17" fmla="*/ 1440 h 1488"/>
              <a:gd name="T18" fmla="*/ 11 w 4619"/>
              <a:gd name="T19" fmla="*/ 912 h 1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619" h="1488">
                <a:moveTo>
                  <a:pt x="0" y="912"/>
                </a:moveTo>
                <a:lnTo>
                  <a:pt x="155" y="48"/>
                </a:lnTo>
                <a:lnTo>
                  <a:pt x="3899" y="0"/>
                </a:lnTo>
                <a:lnTo>
                  <a:pt x="4475" y="0"/>
                </a:lnTo>
                <a:lnTo>
                  <a:pt x="4619" y="432"/>
                </a:lnTo>
                <a:lnTo>
                  <a:pt x="4187" y="1056"/>
                </a:lnTo>
                <a:lnTo>
                  <a:pt x="3787" y="1396"/>
                </a:lnTo>
                <a:lnTo>
                  <a:pt x="2651" y="1488"/>
                </a:lnTo>
                <a:lnTo>
                  <a:pt x="1019" y="1440"/>
                </a:lnTo>
                <a:lnTo>
                  <a:pt x="11" y="912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35862" name="Group 22"/>
          <p:cNvGrpSpPr>
            <a:grpSpLocks/>
          </p:cNvGrpSpPr>
          <p:nvPr/>
        </p:nvGrpSpPr>
        <p:grpSpPr bwMode="auto">
          <a:xfrm>
            <a:off x="685800" y="2057400"/>
            <a:ext cx="7543800" cy="2362200"/>
            <a:chOff x="432" y="1056"/>
            <a:chExt cx="4752" cy="1488"/>
          </a:xfrm>
        </p:grpSpPr>
        <p:grpSp>
          <p:nvGrpSpPr>
            <p:cNvPr id="35860" name="Group 20"/>
            <p:cNvGrpSpPr>
              <a:grpSpLocks/>
            </p:cNvGrpSpPr>
            <p:nvPr/>
          </p:nvGrpSpPr>
          <p:grpSpPr bwMode="auto">
            <a:xfrm>
              <a:off x="432" y="1056"/>
              <a:ext cx="4752" cy="1488"/>
              <a:chOff x="432" y="1056"/>
              <a:chExt cx="4752" cy="1488"/>
            </a:xfrm>
          </p:grpSpPr>
          <p:sp>
            <p:nvSpPr>
              <p:cNvPr id="35850" name="Line 10"/>
              <p:cNvSpPr>
                <a:spLocks noChangeShapeType="1"/>
              </p:cNvSpPr>
              <p:nvPr/>
            </p:nvSpPr>
            <p:spPr bwMode="auto">
              <a:xfrm flipV="1">
                <a:off x="2976" y="1680"/>
                <a:ext cx="1584" cy="96"/>
              </a:xfrm>
              <a:prstGeom prst="line">
                <a:avLst/>
              </a:prstGeom>
              <a:noFill/>
              <a:ln w="127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35859" name="Group 19"/>
              <p:cNvGrpSpPr>
                <a:grpSpLocks/>
              </p:cNvGrpSpPr>
              <p:nvPr/>
            </p:nvGrpSpPr>
            <p:grpSpPr bwMode="auto">
              <a:xfrm>
                <a:off x="432" y="1056"/>
                <a:ext cx="4752" cy="1488"/>
                <a:chOff x="432" y="1056"/>
                <a:chExt cx="4752" cy="1488"/>
              </a:xfrm>
            </p:grpSpPr>
            <p:sp>
              <p:nvSpPr>
                <p:cNvPr id="35846" name="Line 6"/>
                <p:cNvSpPr>
                  <a:spLocks noChangeShapeType="1"/>
                </p:cNvSpPr>
                <p:nvPr/>
              </p:nvSpPr>
              <p:spPr bwMode="auto">
                <a:xfrm flipV="1">
                  <a:off x="432" y="1487"/>
                  <a:ext cx="4752" cy="145"/>
                </a:xfrm>
                <a:prstGeom prst="line">
                  <a:avLst/>
                </a:prstGeom>
                <a:noFill/>
                <a:ln w="222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5848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2400" y="1872"/>
                  <a:ext cx="2208" cy="144"/>
                </a:xfrm>
                <a:prstGeom prst="line">
                  <a:avLst/>
                </a:prstGeom>
                <a:noFill/>
                <a:ln w="222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5849" name="Line 9"/>
                <p:cNvSpPr>
                  <a:spLocks noChangeShapeType="1"/>
                </p:cNvSpPr>
                <p:nvPr/>
              </p:nvSpPr>
              <p:spPr bwMode="auto">
                <a:xfrm flipV="1">
                  <a:off x="2400" y="1968"/>
                  <a:ext cx="2208" cy="144"/>
                </a:xfrm>
                <a:prstGeom prst="line">
                  <a:avLst/>
                </a:prstGeom>
                <a:noFill/>
                <a:ln w="222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5851" name="Line 11"/>
                <p:cNvSpPr>
                  <a:spLocks noChangeShapeType="1"/>
                </p:cNvSpPr>
                <p:nvPr/>
              </p:nvSpPr>
              <p:spPr bwMode="auto">
                <a:xfrm>
                  <a:off x="2352" y="1584"/>
                  <a:ext cx="48" cy="528"/>
                </a:xfrm>
                <a:prstGeom prst="line">
                  <a:avLst/>
                </a:prstGeom>
                <a:noFill/>
                <a:ln w="222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5852" name="Line 12"/>
                <p:cNvSpPr>
                  <a:spLocks noChangeShapeType="1"/>
                </p:cNvSpPr>
                <p:nvPr/>
              </p:nvSpPr>
              <p:spPr bwMode="auto">
                <a:xfrm>
                  <a:off x="2832" y="1104"/>
                  <a:ext cx="288" cy="1440"/>
                </a:xfrm>
                <a:prstGeom prst="line">
                  <a:avLst/>
                </a:prstGeom>
                <a:noFill/>
                <a:ln w="222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5853" name="Line 13"/>
                <p:cNvSpPr>
                  <a:spLocks noChangeShapeType="1"/>
                </p:cNvSpPr>
                <p:nvPr/>
              </p:nvSpPr>
              <p:spPr bwMode="auto">
                <a:xfrm>
                  <a:off x="4368" y="1056"/>
                  <a:ext cx="288" cy="1056"/>
                </a:xfrm>
                <a:prstGeom prst="line">
                  <a:avLst/>
                </a:prstGeom>
                <a:noFill/>
                <a:ln w="222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5854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248" y="1104"/>
                  <a:ext cx="48" cy="480"/>
                </a:xfrm>
                <a:prstGeom prst="line">
                  <a:avLst/>
                </a:prstGeom>
                <a:noFill/>
                <a:ln w="222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5857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1584" y="2064"/>
                  <a:ext cx="816" cy="48"/>
                </a:xfrm>
                <a:prstGeom prst="line">
                  <a:avLst/>
                </a:prstGeom>
                <a:noFill/>
                <a:ln w="222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5858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536" y="1584"/>
                  <a:ext cx="96" cy="912"/>
                </a:xfrm>
                <a:prstGeom prst="line">
                  <a:avLst/>
                </a:prstGeom>
                <a:noFill/>
                <a:ln w="222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  <p:sp>
          <p:nvSpPr>
            <p:cNvPr id="35861" name="Rectangle 21"/>
            <p:cNvSpPr>
              <a:spLocks noChangeArrowheads="1"/>
            </p:cNvSpPr>
            <p:nvPr/>
          </p:nvSpPr>
          <p:spPr bwMode="auto">
            <a:xfrm rot="-212306">
              <a:off x="2400" y="1968"/>
              <a:ext cx="2208" cy="96"/>
            </a:xfrm>
            <a:prstGeom prst="rect">
              <a:avLst/>
            </a:prstGeom>
            <a:solidFill>
              <a:srgbClr val="FF66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2225">
                  <a:solidFill>
                    <a:srgbClr val="FF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5863" name="Text Box 23"/>
          <p:cNvSpPr txBox="1">
            <a:spLocks noChangeArrowheads="1"/>
          </p:cNvSpPr>
          <p:nvPr/>
        </p:nvSpPr>
        <p:spPr bwMode="auto">
          <a:xfrm>
            <a:off x="323528" y="609600"/>
            <a:ext cx="435483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A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cs-CZ" sz="2000" dirty="0">
                <a:solidFill>
                  <a:srgbClr val="BA0000"/>
                </a:solidFill>
                <a:latin typeface="Tahoma" pitchFamily="34" charset="0"/>
              </a:rPr>
              <a:t>Havelská čtvrť – 1232</a:t>
            </a:r>
            <a:endParaRPr lang="en-GB" sz="2000" dirty="0">
              <a:solidFill>
                <a:srgbClr val="BA0000"/>
              </a:solidFill>
              <a:latin typeface="Tahoma" pitchFamily="34" charset="0"/>
            </a:endParaRP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DB4183C-CDAF-4295-9A66-A1DB172EB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90D90-06C0-461F-86C4-ED6823CBB000}" type="slidenum">
              <a:rPr lang="cs-CZ" smtClean="0"/>
              <a:pPr/>
              <a:t>2</a:t>
            </a:fld>
            <a:endParaRPr lang="cs-CZ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9144000" cy="539955"/>
          </a:xfrm>
          <a:solidFill>
            <a:srgbClr val="BA0000"/>
          </a:solidFill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sz="2400" dirty="0">
                <a:latin typeface="Tahoma" pitchFamily="34" charset="0"/>
              </a:rPr>
              <a:t>Praha = plánované město</a:t>
            </a:r>
            <a:endParaRPr lang="en-GB" sz="2400" dirty="0">
              <a:latin typeface="Tahoma" pitchFamily="34" charset="0"/>
            </a:endParaRPr>
          </a:p>
        </p:txBody>
      </p:sp>
      <p:graphicFrame>
        <p:nvGraphicFramePr>
          <p:cNvPr id="44036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0884748"/>
              </p:ext>
            </p:extLst>
          </p:nvPr>
        </p:nvGraphicFramePr>
        <p:xfrm>
          <a:off x="-305488" y="692355"/>
          <a:ext cx="4965700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48" name="Rastrový obraz" r:id="rId3" imgW="13813178" imgH="16742857" progId="Obraz programu Malování">
                  <p:embed/>
                </p:oleObj>
              </mc:Choice>
              <mc:Fallback>
                <p:oleObj name="Rastrový obraz" r:id="rId3" imgW="13813178" imgH="16742857" progId="Obraz programu Malování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05488" y="692355"/>
                        <a:ext cx="4965700" cy="601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539552" y="566370"/>
            <a:ext cx="2133600" cy="38908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1800" dirty="0" err="1">
                <a:solidFill>
                  <a:srgbClr val="BA0000"/>
                </a:solidFill>
              </a:rPr>
              <a:t>Nové</a:t>
            </a:r>
            <a:r>
              <a:rPr lang="en-GB" sz="1800" dirty="0">
                <a:solidFill>
                  <a:srgbClr val="BA0000"/>
                </a:solidFill>
              </a:rPr>
              <a:t> </a:t>
            </a:r>
            <a:r>
              <a:rPr lang="en-GB" sz="1800" dirty="0" err="1">
                <a:solidFill>
                  <a:srgbClr val="BA0000"/>
                </a:solidFill>
              </a:rPr>
              <a:t>Město</a:t>
            </a:r>
            <a:r>
              <a:rPr lang="cs-CZ" sz="1800" dirty="0">
                <a:solidFill>
                  <a:srgbClr val="BA0000"/>
                </a:solidFill>
              </a:rPr>
              <a:t> 1346</a:t>
            </a:r>
            <a:r>
              <a:rPr lang="en-GB" sz="1800" dirty="0">
                <a:solidFill>
                  <a:srgbClr val="BA0000"/>
                </a:solidFill>
              </a:rPr>
              <a:t> </a:t>
            </a:r>
            <a:endParaRPr lang="cs-CZ" sz="1800" dirty="0">
              <a:solidFill>
                <a:srgbClr val="BA0000"/>
              </a:solidFill>
            </a:endParaRP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0B04184-F22B-47CD-8EC0-662F78848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90D90-06C0-461F-86C4-ED6823CBB000}" type="slidenum">
              <a:rPr lang="cs-CZ" smtClean="0"/>
              <a:pPr/>
              <a:t>3</a:t>
            </a:fld>
            <a:endParaRPr lang="cs-CZ"/>
          </a:p>
        </p:txBody>
      </p:sp>
      <p:graphicFrame>
        <p:nvGraphicFramePr>
          <p:cNvPr id="9" name="Object 2">
            <a:extLst>
              <a:ext uri="{FF2B5EF4-FFF2-40B4-BE49-F238E27FC236}">
                <a16:creationId xmlns:a16="http://schemas.microsoft.com/office/drawing/2014/main" id="{C10C3972-6C06-489A-845A-C65102F1D8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6663887"/>
              </p:ext>
            </p:extLst>
          </p:nvPr>
        </p:nvGraphicFramePr>
        <p:xfrm>
          <a:off x="4660212" y="546511"/>
          <a:ext cx="4483788" cy="6311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49" name="Rastrový obrázek" r:id="rId5" imgW="14647619" imgH="20619048" progId="Paint.Picture">
                  <p:embed/>
                </p:oleObj>
              </mc:Choice>
              <mc:Fallback>
                <p:oleObj name="Rastrový obrázek" r:id="rId5" imgW="14647619" imgH="20619048" progId="Paint.Picture">
                  <p:embed/>
                  <p:pic>
                    <p:nvPicPr>
                      <p:cNvPr id="3789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0212" y="546511"/>
                        <a:ext cx="4483788" cy="6311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466726"/>
          </a:xfrm>
          <a:solidFill>
            <a:srgbClr val="BA0000"/>
          </a:solidFill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27075"/>
            <a:r>
              <a:rPr lang="cs-CZ" sz="2400" dirty="0">
                <a:latin typeface="Tahoma" pitchFamily="34" charset="0"/>
              </a:rPr>
              <a:t>Praha = plánované město</a:t>
            </a:r>
            <a:endParaRPr lang="en-GB" sz="2400" dirty="0">
              <a:latin typeface="Tahoma" pitchFamily="34" charset="0"/>
            </a:endParaRPr>
          </a:p>
        </p:txBody>
      </p:sp>
      <p:graphicFrame>
        <p:nvGraphicFramePr>
          <p:cNvPr id="33382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514600" y="1981200"/>
          <a:ext cx="41148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932" name="Rastrový obraz" r:id="rId3" imgW="1800476" imgH="1800476" progId="Obraz programu Malování">
                  <p:embed/>
                </p:oleObj>
              </mc:Choice>
              <mc:Fallback>
                <p:oleObj name="Rastrový obraz" r:id="rId3" imgW="1800476" imgH="1800476" progId="Obraz programu Malování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1981200"/>
                        <a:ext cx="4114800" cy="411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3828" name="Object 4"/>
          <p:cNvGraphicFramePr>
            <a:graphicFrameLocks noChangeAspect="1"/>
          </p:cNvGraphicFramePr>
          <p:nvPr/>
        </p:nvGraphicFramePr>
        <p:xfrm>
          <a:off x="3671888" y="2528888"/>
          <a:ext cx="1800225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933" name="Rastrový obraz" r:id="rId5" imgW="1800476" imgH="1800476" progId="Obraz programu Malování">
                  <p:embed/>
                </p:oleObj>
              </mc:Choice>
              <mc:Fallback>
                <p:oleObj name="Rastrový obraz" r:id="rId5" imgW="1800476" imgH="1800476" progId="Obraz programu Malování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1888" y="2528888"/>
                        <a:ext cx="1800225" cy="180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3829" name="Object 5"/>
          <p:cNvGraphicFramePr>
            <a:graphicFrameLocks noChangeAspect="1"/>
          </p:cNvGraphicFramePr>
          <p:nvPr/>
        </p:nvGraphicFramePr>
        <p:xfrm>
          <a:off x="3671888" y="2528888"/>
          <a:ext cx="1800225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934" name="Rastrový obraz" r:id="rId6" imgW="1800476" imgH="1800476" progId="Obraz programu Malování">
                  <p:embed/>
                </p:oleObj>
              </mc:Choice>
              <mc:Fallback>
                <p:oleObj name="Rastrový obraz" r:id="rId6" imgW="1800476" imgH="1800476" progId="Obraz programu Malování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1888" y="2528888"/>
                        <a:ext cx="1800225" cy="180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3830" name="Object 6"/>
          <p:cNvGraphicFramePr>
            <a:graphicFrameLocks noChangeAspect="1"/>
          </p:cNvGraphicFramePr>
          <p:nvPr/>
        </p:nvGraphicFramePr>
        <p:xfrm>
          <a:off x="3671888" y="2528888"/>
          <a:ext cx="1800225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935" name="Rastrový obraz" r:id="rId7" imgW="1800476" imgH="1800476" progId="Obraz programu Malování">
                  <p:embed/>
                </p:oleObj>
              </mc:Choice>
              <mc:Fallback>
                <p:oleObj name="Rastrový obraz" r:id="rId7" imgW="1800476" imgH="1800476" progId="Obraz programu Malování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1888" y="2528888"/>
                        <a:ext cx="1800225" cy="180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3831" name="Object 7"/>
          <p:cNvGraphicFramePr>
            <a:graphicFrameLocks noChangeAspect="1"/>
          </p:cNvGraphicFramePr>
          <p:nvPr/>
        </p:nvGraphicFramePr>
        <p:xfrm>
          <a:off x="3671888" y="2528888"/>
          <a:ext cx="1800225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936" name="Rastrový obraz" r:id="rId8" imgW="1800476" imgH="1800476" progId="Obraz programu Malování">
                  <p:embed/>
                </p:oleObj>
              </mc:Choice>
              <mc:Fallback>
                <p:oleObj name="Rastrový obraz" r:id="rId8" imgW="1800476" imgH="1800476" progId="Obraz programu Malování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1888" y="2528888"/>
                        <a:ext cx="1800225" cy="180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3832" name="Picture 8"/>
          <p:cNvPicPr>
            <a:picLocks noChangeAspect="1" noChangeArrowheads="1"/>
          </p:cNvPicPr>
          <p:nvPr/>
        </p:nvPicPr>
        <p:blipFill>
          <a:blip r:embed="rId9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89075"/>
            <a:ext cx="8191500" cy="536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3835" name="Oval 11"/>
          <p:cNvSpPr>
            <a:spLocks noChangeArrowheads="1"/>
          </p:cNvSpPr>
          <p:nvPr/>
        </p:nvSpPr>
        <p:spPr bwMode="auto">
          <a:xfrm>
            <a:off x="8243888" y="692150"/>
            <a:ext cx="144462" cy="73025"/>
          </a:xfrm>
          <a:prstGeom prst="ellipse">
            <a:avLst/>
          </a:prstGeom>
          <a:solidFill>
            <a:srgbClr val="BA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333837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13" b="4475"/>
          <a:stretch>
            <a:fillRect/>
          </a:stretch>
        </p:blipFill>
        <p:spPr bwMode="auto">
          <a:xfrm>
            <a:off x="1143000" y="1752600"/>
            <a:ext cx="7543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3833" name="Text Box 9"/>
          <p:cNvSpPr txBox="1">
            <a:spLocks noChangeArrowheads="1"/>
          </p:cNvSpPr>
          <p:nvPr/>
        </p:nvSpPr>
        <p:spPr bwMode="auto">
          <a:xfrm>
            <a:off x="453663" y="762000"/>
            <a:ext cx="220259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A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BA0000"/>
                </a:solidFill>
              </a:rPr>
              <a:t>Karlín</a:t>
            </a:r>
            <a:r>
              <a:rPr lang="en-GB" sz="1800" dirty="0">
                <a:solidFill>
                  <a:srgbClr val="BA0000"/>
                </a:solidFill>
              </a:rPr>
              <a:t> </a:t>
            </a:r>
            <a:r>
              <a:rPr lang="cs-CZ" sz="1800" dirty="0">
                <a:solidFill>
                  <a:srgbClr val="BA0000"/>
                </a:solidFill>
              </a:rPr>
              <a:t> 1815 / 1900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0FA9D0A-D011-4A19-9190-C3B280889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90D90-06C0-461F-86C4-ED6823CBB000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561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3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26473"/>
          </a:xfrm>
          <a:solidFill>
            <a:srgbClr val="BA0000"/>
          </a:solidFill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27075"/>
            <a:r>
              <a:rPr lang="cs-CZ" sz="2400" dirty="0">
                <a:latin typeface="Tahoma" pitchFamily="34" charset="0"/>
              </a:rPr>
              <a:t>Praha = plánované město</a:t>
            </a:r>
            <a:endParaRPr lang="en-GB" sz="2400" dirty="0">
              <a:latin typeface="Tahoma" pitchFamily="34" charset="0"/>
            </a:endParaRPr>
          </a:p>
        </p:txBody>
      </p:sp>
      <p:pic>
        <p:nvPicPr>
          <p:cNvPr id="3184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8297"/>
            <a:ext cx="8763000" cy="596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397618E-9791-4E8B-BFE0-1318487BB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90D90-06C0-461F-86C4-ED6823CBB000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5F23F62-CB7D-43D6-BA26-D26A980AAE25}"/>
              </a:ext>
            </a:extLst>
          </p:cNvPr>
          <p:cNvSpPr txBox="1"/>
          <p:nvPr/>
        </p:nvSpPr>
        <p:spPr>
          <a:xfrm>
            <a:off x="228600" y="742427"/>
            <a:ext cx="316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dirty="0">
                <a:solidFill>
                  <a:srgbClr val="BA0000"/>
                </a:solidFill>
              </a:rPr>
              <a:t>Pražská asanace 1891 / 1893</a:t>
            </a:r>
          </a:p>
        </p:txBody>
      </p:sp>
    </p:spTree>
    <p:extLst>
      <p:ext uri="{BB962C8B-B14F-4D97-AF65-F5344CB8AC3E}">
        <p14:creationId xmlns:p14="http://schemas.microsoft.com/office/powerpoint/2010/main" val="3489551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08532"/>
          </a:xfrm>
          <a:solidFill>
            <a:srgbClr val="BA0000"/>
          </a:solidFill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763"/>
            <a:r>
              <a:rPr lang="cs-CZ" sz="2400" dirty="0">
                <a:latin typeface="Tahoma" pitchFamily="34" charset="0"/>
              </a:rPr>
              <a:t>Praha = plánované město</a:t>
            </a:r>
            <a:endParaRPr lang="en-GB" sz="2400" dirty="0">
              <a:latin typeface="Tahoma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42" y="548680"/>
            <a:ext cx="8866515" cy="6197068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4104792-138A-49AC-B28A-789FB6241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121AB-86CD-40FB-A2CC-DA5104B9A474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47E110A7-7748-4641-B3B0-0EADBB370E7F}"/>
              </a:ext>
            </a:extLst>
          </p:cNvPr>
          <p:cNvSpPr/>
          <p:nvPr/>
        </p:nvSpPr>
        <p:spPr>
          <a:xfrm>
            <a:off x="467544" y="764704"/>
            <a:ext cx="42702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C00000"/>
                </a:solidFill>
              </a:rPr>
              <a:t>Vize Velké Prahy – Max Urban 1919 </a:t>
            </a:r>
          </a:p>
        </p:txBody>
      </p:sp>
    </p:spTree>
    <p:extLst>
      <p:ext uri="{BB962C8B-B14F-4D97-AF65-F5344CB8AC3E}">
        <p14:creationId xmlns:p14="http://schemas.microsoft.com/office/powerpoint/2010/main" val="444108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476672"/>
          </a:xfrm>
          <a:solidFill>
            <a:srgbClr val="BA0000"/>
          </a:solidFill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sz="2400" dirty="0">
                <a:latin typeface="Tahoma" pitchFamily="34" charset="0"/>
              </a:rPr>
              <a:t>Praha = plánované město</a:t>
            </a:r>
            <a:endParaRPr lang="en-GB" sz="2400" dirty="0">
              <a:latin typeface="Tahoma" pitchFamily="34" charset="0"/>
            </a:endParaRPr>
          </a:p>
        </p:txBody>
      </p:sp>
      <p:pic>
        <p:nvPicPr>
          <p:cNvPr id="343046" name="Picture 1030" descr="D:\Images\Praha\schemata_mapy\regulPlanSRKvets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52736"/>
            <a:ext cx="9144000" cy="5638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71C9F5B-8919-4C10-8A2F-E6605EC35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90D90-06C0-461F-86C4-ED6823CBB000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2C49F6E-6976-4210-A28C-2B069E86C9E1}"/>
              </a:ext>
            </a:extLst>
          </p:cNvPr>
          <p:cNvSpPr txBox="1"/>
          <p:nvPr/>
        </p:nvSpPr>
        <p:spPr>
          <a:xfrm>
            <a:off x="323528" y="548680"/>
            <a:ext cx="60065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dirty="0">
                <a:solidFill>
                  <a:srgbClr val="C00000"/>
                </a:solidFill>
              </a:rPr>
              <a:t>Plán Státní regulační komise pro Prahu a okolí 1929</a:t>
            </a:r>
          </a:p>
        </p:txBody>
      </p:sp>
    </p:spTree>
    <p:extLst>
      <p:ext uri="{BB962C8B-B14F-4D97-AF65-F5344CB8AC3E}">
        <p14:creationId xmlns:p14="http://schemas.microsoft.com/office/powerpoint/2010/main" val="2522121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457200"/>
          </a:xfrm>
          <a:solidFill>
            <a:srgbClr val="BA0000"/>
          </a:solidFill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sz="2400" dirty="0">
                <a:latin typeface="Tahoma" pitchFamily="34" charset="0"/>
              </a:rPr>
              <a:t>Praha = plánované město</a:t>
            </a:r>
            <a:endParaRPr lang="en-GB" sz="2400" dirty="0">
              <a:latin typeface="Tahoma" pitchFamily="34" charset="0"/>
            </a:endParaRPr>
          </a:p>
        </p:txBody>
      </p:sp>
      <p:graphicFrame>
        <p:nvGraphicFramePr>
          <p:cNvPr id="348164" name="Object 4"/>
          <p:cNvGraphicFramePr>
            <a:graphicFrameLocks noChangeAspect="1"/>
          </p:cNvGraphicFramePr>
          <p:nvPr/>
        </p:nvGraphicFramePr>
        <p:xfrm>
          <a:off x="3671888" y="2528888"/>
          <a:ext cx="1800225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178" name="Rastrový obraz" r:id="rId3" imgW="1800476" imgH="1800476" progId="Obraz programu Malování">
                  <p:embed/>
                </p:oleObj>
              </mc:Choice>
              <mc:Fallback>
                <p:oleObj name="Rastrový obraz" r:id="rId3" imgW="1800476" imgH="1800476" progId="Obraz programu Malování">
                  <p:embed/>
                  <p:pic>
                    <p:nvPicPr>
                      <p:cNvPr id="34816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1888" y="2528888"/>
                        <a:ext cx="1800225" cy="180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165" name="Object 5"/>
          <p:cNvGraphicFramePr>
            <a:graphicFrameLocks noChangeAspect="1"/>
          </p:cNvGraphicFramePr>
          <p:nvPr/>
        </p:nvGraphicFramePr>
        <p:xfrm>
          <a:off x="3671888" y="2528888"/>
          <a:ext cx="1800225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179" name="Rastrový obraz" r:id="rId5" imgW="1800476" imgH="1800476" progId="Obraz programu Malování">
                  <p:embed/>
                </p:oleObj>
              </mc:Choice>
              <mc:Fallback>
                <p:oleObj name="Rastrový obraz" r:id="rId5" imgW="1800476" imgH="1800476" progId="Obraz programu Malování">
                  <p:embed/>
                  <p:pic>
                    <p:nvPicPr>
                      <p:cNvPr id="34816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1888" y="2528888"/>
                        <a:ext cx="1800225" cy="180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166" name="Object 6"/>
          <p:cNvGraphicFramePr>
            <a:graphicFrameLocks noChangeAspect="1"/>
          </p:cNvGraphicFramePr>
          <p:nvPr/>
        </p:nvGraphicFramePr>
        <p:xfrm>
          <a:off x="3671888" y="2528888"/>
          <a:ext cx="1800225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180" name="Rastrový obraz" r:id="rId6" imgW="1800476" imgH="1800476" progId="Obraz programu Malování">
                  <p:embed/>
                </p:oleObj>
              </mc:Choice>
              <mc:Fallback>
                <p:oleObj name="Rastrový obraz" r:id="rId6" imgW="1800476" imgH="1800476" progId="Obraz programu Malování">
                  <p:embed/>
                  <p:pic>
                    <p:nvPicPr>
                      <p:cNvPr id="34816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1888" y="2528888"/>
                        <a:ext cx="1800225" cy="180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167" name="Object 7"/>
          <p:cNvGraphicFramePr>
            <a:graphicFrameLocks noChangeAspect="1"/>
          </p:cNvGraphicFramePr>
          <p:nvPr/>
        </p:nvGraphicFramePr>
        <p:xfrm>
          <a:off x="3671888" y="2528888"/>
          <a:ext cx="1800225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181" name="Rastrový obraz" r:id="rId7" imgW="1800476" imgH="1800476" progId="Obraz programu Malování">
                  <p:embed/>
                </p:oleObj>
              </mc:Choice>
              <mc:Fallback>
                <p:oleObj name="Rastrový obraz" r:id="rId7" imgW="1800476" imgH="1800476" progId="Obraz programu Malování">
                  <p:embed/>
                  <p:pic>
                    <p:nvPicPr>
                      <p:cNvPr id="34816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1888" y="2528888"/>
                        <a:ext cx="1800225" cy="180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8171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7"/>
          <a:stretch>
            <a:fillRect/>
          </a:stretch>
        </p:blipFill>
        <p:spPr bwMode="auto">
          <a:xfrm>
            <a:off x="632369" y="457201"/>
            <a:ext cx="3916863" cy="6442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66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E5CBCF8-FE2C-4564-A88B-54EAECCDC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90D90-06C0-461F-86C4-ED6823CBB000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348169" name="Rectangle 9"/>
          <p:cNvSpPr>
            <a:spLocks noChangeArrowheads="1"/>
          </p:cNvSpPr>
          <p:nvPr/>
        </p:nvSpPr>
        <p:spPr bwMode="auto">
          <a:xfrm>
            <a:off x="251520" y="882701"/>
            <a:ext cx="3259088" cy="362909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algn="l"/>
            <a:r>
              <a:rPr lang="cs-CZ" dirty="0">
                <a:solidFill>
                  <a:srgbClr val="C00000"/>
                </a:solidFill>
              </a:rPr>
              <a:t>Dejvice – prof. </a:t>
            </a:r>
            <a:r>
              <a:rPr lang="cs-CZ" dirty="0" err="1">
                <a:solidFill>
                  <a:srgbClr val="C00000"/>
                </a:solidFill>
              </a:rPr>
              <a:t>Engel</a:t>
            </a:r>
            <a:r>
              <a:rPr lang="cs-CZ" dirty="0">
                <a:solidFill>
                  <a:srgbClr val="C00000"/>
                </a:solidFill>
              </a:rPr>
              <a:t> 1924</a:t>
            </a:r>
          </a:p>
        </p:txBody>
      </p:sp>
      <p:pic>
        <p:nvPicPr>
          <p:cNvPr id="15" name="Zástupný symbol pro obsah 8">
            <a:extLst>
              <a:ext uri="{FF2B5EF4-FFF2-40B4-BE49-F238E27FC236}">
                <a16:creationId xmlns:a16="http://schemas.microsoft.com/office/drawing/2014/main" id="{7D711D11-958C-48B2-9D02-CF05ADFBC4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3426" y="1512627"/>
            <a:ext cx="3491022" cy="461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96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57200"/>
          </a:xfrm>
          <a:solidFill>
            <a:srgbClr val="BA0000"/>
          </a:solidFill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sz="2400" dirty="0">
                <a:latin typeface="Tahoma" pitchFamily="34" charset="0"/>
              </a:rPr>
              <a:t>Praha = plánované město</a:t>
            </a:r>
            <a:endParaRPr lang="en-GB" sz="2400" dirty="0">
              <a:latin typeface="Tahoma" pitchFamily="34" charset="0"/>
            </a:endParaRPr>
          </a:p>
        </p:txBody>
      </p:sp>
      <p:pic>
        <p:nvPicPr>
          <p:cNvPr id="3" name="Obrázek 2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57200"/>
            <a:ext cx="8064896" cy="6418178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1881AA0-E381-4774-889E-716546BDD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121AB-86CD-40FB-A2CC-DA5104B9A474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DFCD147D-B100-411F-A920-830B5B256CDB}"/>
              </a:ext>
            </a:extLst>
          </p:cNvPr>
          <p:cNvSpPr/>
          <p:nvPr/>
        </p:nvSpPr>
        <p:spPr>
          <a:xfrm>
            <a:off x="685846" y="714345"/>
            <a:ext cx="3796360" cy="400110"/>
          </a:xfrm>
          <a:prstGeom prst="rect">
            <a:avLst/>
          </a:prstGeom>
          <a:solidFill>
            <a:schemeClr val="bg1">
              <a:alpha val="43000"/>
            </a:schemeClr>
          </a:solidFill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C00000"/>
                </a:solidFill>
              </a:rPr>
              <a:t>Územní plán hl. m. Prahy 1964</a:t>
            </a:r>
          </a:p>
        </p:txBody>
      </p:sp>
    </p:spTree>
    <p:extLst>
      <p:ext uri="{BB962C8B-B14F-4D97-AF65-F5344CB8AC3E}">
        <p14:creationId xmlns:p14="http://schemas.microsoft.com/office/powerpoint/2010/main" val="92128643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A00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A00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4502</TotalTime>
  <Words>677</Words>
  <Application>Microsoft Office PowerPoint</Application>
  <PresentationFormat>Předvádění na obrazovce (4:3)</PresentationFormat>
  <Paragraphs>197</Paragraphs>
  <Slides>18</Slides>
  <Notes>3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18</vt:i4>
      </vt:variant>
    </vt:vector>
  </HeadingPairs>
  <TitlesOfParts>
    <vt:vector size="27" baseType="lpstr">
      <vt:lpstr>ＭＳ Ｐゴシック</vt:lpstr>
      <vt:lpstr>Arial</vt:lpstr>
      <vt:lpstr>Calibri</vt:lpstr>
      <vt:lpstr>Tahoma</vt:lpstr>
      <vt:lpstr>Times New Roman</vt:lpstr>
      <vt:lpstr>Wingdings</vt:lpstr>
      <vt:lpstr>Default Design</vt:lpstr>
      <vt:lpstr>Rastrový obrázek</vt:lpstr>
      <vt:lpstr>Rastrový obraz</vt:lpstr>
      <vt:lpstr>Plánování Prahy historie a současnost</vt:lpstr>
      <vt:lpstr>Praha = plánované město</vt:lpstr>
      <vt:lpstr>Praha = plánované město</vt:lpstr>
      <vt:lpstr>Praha = plánované město</vt:lpstr>
      <vt:lpstr>Praha = plánované město</vt:lpstr>
      <vt:lpstr>Praha = plánované město</vt:lpstr>
      <vt:lpstr>Praha = plánované město</vt:lpstr>
      <vt:lpstr>Praha = plánované město</vt:lpstr>
      <vt:lpstr>Praha = plánované město</vt:lpstr>
      <vt:lpstr>Praha = plánované město</vt:lpstr>
      <vt:lpstr>ZÚR Praha – prostorové uspořádání města 2014</vt:lpstr>
      <vt:lpstr>Strategie 1999  realita </vt:lpstr>
      <vt:lpstr>Praha = plánované město</vt:lpstr>
      <vt:lpstr>K čemu je územní plánování?</vt:lpstr>
      <vt:lpstr>Kdo specifikuje cíle plánování? </vt:lpstr>
      <vt:lpstr>Jaké nástroje používá územní plánování?</vt:lpstr>
      <vt:lpstr>Praha – problémy pro plánování</vt:lpstr>
      <vt:lpstr>Prezentace aplikace PowerPoint</vt:lpstr>
    </vt:vector>
  </TitlesOfParts>
  <Company>U519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U519</dc:creator>
  <cp:lastModifiedBy>maier</cp:lastModifiedBy>
  <cp:revision>160</cp:revision>
  <cp:lastPrinted>2020-02-12T12:31:02Z</cp:lastPrinted>
  <dcterms:created xsi:type="dcterms:W3CDTF">2003-01-04T12:11:59Z</dcterms:created>
  <dcterms:modified xsi:type="dcterms:W3CDTF">2020-02-12T12:34:34Z</dcterms:modified>
</cp:coreProperties>
</file>