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19"/>
  </p:notesMasterIdLst>
  <p:sldIdLst>
    <p:sldId id="313" r:id="rId4"/>
    <p:sldId id="272" r:id="rId5"/>
    <p:sldId id="306" r:id="rId6"/>
    <p:sldId id="320" r:id="rId7"/>
    <p:sldId id="338" r:id="rId8"/>
    <p:sldId id="301" r:id="rId9"/>
    <p:sldId id="304" r:id="rId10"/>
    <p:sldId id="337" r:id="rId11"/>
    <p:sldId id="339" r:id="rId12"/>
    <p:sldId id="324" r:id="rId13"/>
    <p:sldId id="346" r:id="rId14"/>
    <p:sldId id="345" r:id="rId15"/>
    <p:sldId id="322" r:id="rId16"/>
    <p:sldId id="323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89724" autoAdjust="0"/>
  </p:normalViewPr>
  <p:slideViewPr>
    <p:cSldViewPr>
      <p:cViewPr varScale="1">
        <p:scale>
          <a:sx n="89" d="100"/>
          <a:sy n="89" d="100"/>
        </p:scale>
        <p:origin x="1253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\Documents\IVA\ADAPTIVEII\ECONADAPT\deskripce%20ECONADAPT_v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Iva\Documents\IVA\ADAPTIVEII\KLIMA\deskripce%20KLIMA_v4_grafy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Iva\Documents\IVA\ADAPTIVEII\KLIMA\deskripce%20KLIMA_v4_grafy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Iva\Documents\IVA\ADAPTIVEII\KLIMA\deskripce%20KLIMA_v4_graf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32814398774806"/>
          <c:y val="0.18099090475187385"/>
          <c:w val="0.64307061479853733"/>
          <c:h val="0.4775909191506835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klima!$AV$3</c:f>
              <c:strCache>
                <c:ptCount val="1"/>
                <c:pt idx="0">
                  <c:v>Méně často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480-457A-993E-613477EC615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480-457A-993E-613477EC6155}"/>
                </c:ex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klima!$AU$4:$AU$8</c:f>
              <c:strCache>
                <c:ptCount val="5"/>
                <c:pt idx="0">
                  <c:v>Sesuv nebo sesedání půdy (N=2137)</c:v>
                </c:pt>
                <c:pt idx="1">
                  <c:v>Povodně (N=1940)</c:v>
                </c:pt>
                <c:pt idx="2">
                  <c:v>Vichřice či krupobití (N=3513)</c:v>
                </c:pt>
                <c:pt idx="3">
                  <c:v>Vlny horka (N=3608)</c:v>
                </c:pt>
                <c:pt idx="4">
                  <c:v>Sucho (N=3611)</c:v>
                </c:pt>
              </c:strCache>
            </c:strRef>
          </c:cat>
          <c:val>
            <c:numRef>
              <c:f>klima!$AV$4:$AV$8</c:f>
              <c:numCache>
                <c:formatCode>0.0</c:formatCode>
                <c:ptCount val="5"/>
                <c:pt idx="0">
                  <c:v>27.187646233036972</c:v>
                </c:pt>
                <c:pt idx="1">
                  <c:v>25.360824742268044</c:v>
                </c:pt>
                <c:pt idx="2">
                  <c:v>14.090520922288642</c:v>
                </c:pt>
                <c:pt idx="3">
                  <c:v>3.852549889135255</c:v>
                </c:pt>
                <c:pt idx="4">
                  <c:v>3.793962891165882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80-457A-993E-613477EC6155}"/>
            </c:ext>
          </c:extLst>
        </c:ser>
        <c:ser>
          <c:idx val="1"/>
          <c:order val="1"/>
          <c:tx>
            <c:strRef>
              <c:f>klima!$AW$3</c:f>
              <c:strCache>
                <c:ptCount val="1"/>
                <c:pt idx="0">
                  <c:v>Stejně často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klima!$AU$4:$AU$8</c:f>
              <c:strCache>
                <c:ptCount val="5"/>
                <c:pt idx="0">
                  <c:v>Sesuv nebo sesedání půdy (N=2137)</c:v>
                </c:pt>
                <c:pt idx="1">
                  <c:v>Povodně (N=1940)</c:v>
                </c:pt>
                <c:pt idx="2">
                  <c:v>Vichřice či krupobití (N=3513)</c:v>
                </c:pt>
                <c:pt idx="3">
                  <c:v>Vlny horka (N=3608)</c:v>
                </c:pt>
                <c:pt idx="4">
                  <c:v>Sucho (N=3611)</c:v>
                </c:pt>
              </c:strCache>
            </c:strRef>
          </c:cat>
          <c:val>
            <c:numRef>
              <c:f>klima!$AW$4:$AW$8</c:f>
              <c:numCache>
                <c:formatCode>0.0</c:formatCode>
                <c:ptCount val="5"/>
                <c:pt idx="0">
                  <c:v>63.547028544688814</c:v>
                </c:pt>
                <c:pt idx="1">
                  <c:v>60.051546391752581</c:v>
                </c:pt>
                <c:pt idx="2">
                  <c:v>64.360945061201249</c:v>
                </c:pt>
                <c:pt idx="3">
                  <c:v>40.576496674057651</c:v>
                </c:pt>
                <c:pt idx="4">
                  <c:v>36.998061478814734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480-457A-993E-613477EC6155}"/>
            </c:ext>
          </c:extLst>
        </c:ser>
        <c:ser>
          <c:idx val="2"/>
          <c:order val="2"/>
          <c:tx>
            <c:strRef>
              <c:f>klima!$AX$3</c:f>
              <c:strCache>
                <c:ptCount val="1"/>
                <c:pt idx="0">
                  <c:v>Častěji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klima!$AU$4:$AU$8</c:f>
              <c:strCache>
                <c:ptCount val="5"/>
                <c:pt idx="0">
                  <c:v>Sesuv nebo sesedání půdy (N=2137)</c:v>
                </c:pt>
                <c:pt idx="1">
                  <c:v>Povodně (N=1940)</c:v>
                </c:pt>
                <c:pt idx="2">
                  <c:v>Vichřice či krupobití (N=3513)</c:v>
                </c:pt>
                <c:pt idx="3">
                  <c:v>Vlny horka (N=3608)</c:v>
                </c:pt>
                <c:pt idx="4">
                  <c:v>Sucho (N=3611)</c:v>
                </c:pt>
              </c:strCache>
            </c:strRef>
          </c:cat>
          <c:val>
            <c:numRef>
              <c:f>klima!$AX$4:$AX$8</c:f>
              <c:numCache>
                <c:formatCode>0.0</c:formatCode>
                <c:ptCount val="5"/>
                <c:pt idx="0">
                  <c:v>9.2653252222742175</c:v>
                </c:pt>
                <c:pt idx="1">
                  <c:v>14.587628865979381</c:v>
                </c:pt>
                <c:pt idx="2">
                  <c:v>21.548534016510104</c:v>
                </c:pt>
                <c:pt idx="3">
                  <c:v>55.570953436807095</c:v>
                </c:pt>
                <c:pt idx="4">
                  <c:v>59.207975630019384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480-457A-993E-613477EC6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5"/>
        <c:overlap val="100"/>
        <c:axId val="653306048"/>
        <c:axId val="653298976"/>
      </c:barChart>
      <c:catAx>
        <c:axId val="653306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653298976"/>
        <c:crosses val="autoZero"/>
        <c:auto val="1"/>
        <c:lblAlgn val="ctr"/>
        <c:lblOffset val="100"/>
        <c:noMultiLvlLbl val="0"/>
      </c:catAx>
      <c:valAx>
        <c:axId val="653298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65330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15583325990596"/>
          <c:y val="0.75196317104452703"/>
          <c:w val="0.68265810503813751"/>
          <c:h val="6.5541327124563439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/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climate!$AP$94</c:f>
              <c:strCache>
                <c:ptCount val="1"/>
                <c:pt idx="0">
                  <c:v>nesouhlas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solidFill>
                <a:schemeClr val="accent3">
                  <a:lumMod val="95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climate!$AN$95:$AO$106</c:f>
              <c:multiLvlStrCache>
                <c:ptCount val="12"/>
                <c:lvl>
                  <c:pt idx="0">
                    <c:v>CZ</c:v>
                  </c:pt>
                  <c:pt idx="1">
                    <c:v>UK</c:v>
                  </c:pt>
                  <c:pt idx="2">
                    <c:v>IT</c:v>
                  </c:pt>
                  <c:pt idx="3">
                    <c:v>CZ</c:v>
                  </c:pt>
                  <c:pt idx="4">
                    <c:v>UK</c:v>
                  </c:pt>
                  <c:pt idx="5">
                    <c:v>IT</c:v>
                  </c:pt>
                  <c:pt idx="6">
                    <c:v>CZ</c:v>
                  </c:pt>
                  <c:pt idx="7">
                    <c:v>UK</c:v>
                  </c:pt>
                  <c:pt idx="8">
                    <c:v>IT</c:v>
                  </c:pt>
                  <c:pt idx="9">
                    <c:v>CZ</c:v>
                  </c:pt>
                  <c:pt idx="10">
                    <c:v>UK</c:v>
                  </c:pt>
                  <c:pt idx="11">
                    <c:v>IT</c:v>
                  </c:pt>
                </c:lvl>
                <c:lvl>
                  <c:pt idx="0">
                    <c:v>… budou častější období sucha.</c:v>
                  </c:pt>
                  <c:pt idx="3">
                    <c:v>… ubydou živočišné i rostlinné druhy.</c:v>
                  </c:pt>
                  <c:pt idx="6">
                    <c:v>… budou častější povodně.</c:v>
                  </c:pt>
                  <c:pt idx="9">
                    <c:v>přijde hodně uprchlíků</c:v>
                  </c:pt>
                </c:lvl>
              </c:multiLvlStrCache>
            </c:multiLvlStrRef>
          </c:cat>
          <c:val>
            <c:numRef>
              <c:f>climate!$AP$95:$AP$106</c:f>
              <c:numCache>
                <c:formatCode>General</c:formatCode>
                <c:ptCount val="12"/>
                <c:pt idx="0">
                  <c:v>3.1273836765827616E-2</c:v>
                </c:pt>
                <c:pt idx="1">
                  <c:v>5.6278464541314251E-2</c:v>
                </c:pt>
                <c:pt idx="2">
                  <c:v>3.1614602935641702E-2</c:v>
                </c:pt>
                <c:pt idx="3">
                  <c:v>4.8054919908466817E-2</c:v>
                </c:pt>
                <c:pt idx="4">
                  <c:v>5.1724137931034482E-2</c:v>
                </c:pt>
                <c:pt idx="5">
                  <c:v>4.5916447120812949E-2</c:v>
                </c:pt>
                <c:pt idx="6">
                  <c:v>8.3905415713196041E-2</c:v>
                </c:pt>
                <c:pt idx="7">
                  <c:v>5.7254391672088484E-2</c:v>
                </c:pt>
                <c:pt idx="8">
                  <c:v>4.9680090327436963E-2</c:v>
                </c:pt>
                <c:pt idx="9">
                  <c:v>0.13424866514111364</c:v>
                </c:pt>
                <c:pt idx="10">
                  <c:v>8.9459986987638254E-2</c:v>
                </c:pt>
                <c:pt idx="11">
                  <c:v>7.4520135491155437E-2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02-4257-A43E-8A77875EEB1D}"/>
            </c:ext>
          </c:extLst>
        </c:ser>
        <c:ser>
          <c:idx val="1"/>
          <c:order val="1"/>
          <c:tx>
            <c:strRef>
              <c:f>climate!$AQ$94</c:f>
              <c:strCache>
                <c:ptCount val="1"/>
                <c:pt idx="0">
                  <c:v>střed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climate!$AN$95:$AO$106</c:f>
              <c:multiLvlStrCache>
                <c:ptCount val="12"/>
                <c:lvl>
                  <c:pt idx="0">
                    <c:v>CZ</c:v>
                  </c:pt>
                  <c:pt idx="1">
                    <c:v>UK</c:v>
                  </c:pt>
                  <c:pt idx="2">
                    <c:v>IT</c:v>
                  </c:pt>
                  <c:pt idx="3">
                    <c:v>CZ</c:v>
                  </c:pt>
                  <c:pt idx="4">
                    <c:v>UK</c:v>
                  </c:pt>
                  <c:pt idx="5">
                    <c:v>IT</c:v>
                  </c:pt>
                  <c:pt idx="6">
                    <c:v>CZ</c:v>
                  </c:pt>
                  <c:pt idx="7">
                    <c:v>UK</c:v>
                  </c:pt>
                  <c:pt idx="8">
                    <c:v>IT</c:v>
                  </c:pt>
                  <c:pt idx="9">
                    <c:v>CZ</c:v>
                  </c:pt>
                  <c:pt idx="10">
                    <c:v>UK</c:v>
                  </c:pt>
                  <c:pt idx="11">
                    <c:v>IT</c:v>
                  </c:pt>
                </c:lvl>
                <c:lvl>
                  <c:pt idx="0">
                    <c:v>… budou častější období sucha.</c:v>
                  </c:pt>
                  <c:pt idx="3">
                    <c:v>… ubydou živočišné i rostlinné druhy.</c:v>
                  </c:pt>
                  <c:pt idx="6">
                    <c:v>… budou častější povodně.</c:v>
                  </c:pt>
                  <c:pt idx="9">
                    <c:v>přijde hodně uprchlíků</c:v>
                  </c:pt>
                </c:lvl>
              </c:multiLvlStrCache>
            </c:multiLvlStrRef>
          </c:cat>
          <c:val>
            <c:numRef>
              <c:f>climate!$AQ$95:$AQ$106</c:f>
              <c:numCache>
                <c:formatCode>General</c:formatCode>
                <c:ptCount val="12"/>
                <c:pt idx="0">
                  <c:v>0.2791762013729977</c:v>
                </c:pt>
                <c:pt idx="1">
                  <c:v>0.42387768379960961</c:v>
                </c:pt>
                <c:pt idx="2">
                  <c:v>0.27775686864885207</c:v>
                </c:pt>
                <c:pt idx="3">
                  <c:v>0.37833714721586575</c:v>
                </c:pt>
                <c:pt idx="4">
                  <c:v>0.37735849056603776</c:v>
                </c:pt>
                <c:pt idx="5">
                  <c:v>0.30824237862250659</c:v>
                </c:pt>
                <c:pt idx="6">
                  <c:v>0.45461479786422582</c:v>
                </c:pt>
                <c:pt idx="7">
                  <c:v>0.39492517891997392</c:v>
                </c:pt>
                <c:pt idx="8">
                  <c:v>0.35641701166729389</c:v>
                </c:pt>
                <c:pt idx="9">
                  <c:v>0.33104500381388258</c:v>
                </c:pt>
                <c:pt idx="10">
                  <c:v>0.38158750813272613</c:v>
                </c:pt>
                <c:pt idx="11">
                  <c:v>0.34587881068874671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02-4257-A43E-8A77875EEB1D}"/>
            </c:ext>
          </c:extLst>
        </c:ser>
        <c:ser>
          <c:idx val="2"/>
          <c:order val="2"/>
          <c:tx>
            <c:strRef>
              <c:f>climate!$AR$94</c:f>
              <c:strCache>
                <c:ptCount val="1"/>
                <c:pt idx="0">
                  <c:v>souhlas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0000"/>
                        </a:solidFill>
                      </a:defRPr>
                    </a:pPr>
                    <a:r>
                      <a:rPr lang="en-US" sz="2400" b="1" dirty="0">
                        <a:solidFill>
                          <a:srgbClr val="FF0000"/>
                        </a:solidFill>
                      </a:rPr>
                      <a:t>61%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E02-4257-A43E-8A77875EEB1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0000"/>
                        </a:solidFill>
                      </a:defRPr>
                    </a:pPr>
                    <a:r>
                      <a:rPr lang="en-US" sz="2400" b="1" dirty="0">
                        <a:solidFill>
                          <a:srgbClr val="FF0000"/>
                        </a:solidFill>
                      </a:rPr>
                      <a:t>63%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E02-4257-A43E-8A77875EEB1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2400" b="1" i="0" dirty="0">
                        <a:solidFill>
                          <a:srgbClr val="FF0000"/>
                        </a:solidFill>
                      </a:rPr>
                      <a:t>34%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E02-4257-A43E-8A77875EEB1D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climate!$AN$95:$AO$106</c:f>
              <c:multiLvlStrCache>
                <c:ptCount val="12"/>
                <c:lvl>
                  <c:pt idx="0">
                    <c:v>CZ</c:v>
                  </c:pt>
                  <c:pt idx="1">
                    <c:v>UK</c:v>
                  </c:pt>
                  <c:pt idx="2">
                    <c:v>IT</c:v>
                  </c:pt>
                  <c:pt idx="3">
                    <c:v>CZ</c:v>
                  </c:pt>
                  <c:pt idx="4">
                    <c:v>UK</c:v>
                  </c:pt>
                  <c:pt idx="5">
                    <c:v>IT</c:v>
                  </c:pt>
                  <c:pt idx="6">
                    <c:v>CZ</c:v>
                  </c:pt>
                  <c:pt idx="7">
                    <c:v>UK</c:v>
                  </c:pt>
                  <c:pt idx="8">
                    <c:v>IT</c:v>
                  </c:pt>
                  <c:pt idx="9">
                    <c:v>CZ</c:v>
                  </c:pt>
                  <c:pt idx="10">
                    <c:v>UK</c:v>
                  </c:pt>
                  <c:pt idx="11">
                    <c:v>IT</c:v>
                  </c:pt>
                </c:lvl>
                <c:lvl>
                  <c:pt idx="0">
                    <c:v>… budou častější období sucha.</c:v>
                  </c:pt>
                  <c:pt idx="3">
                    <c:v>… ubydou živočišné i rostlinné druhy.</c:v>
                  </c:pt>
                  <c:pt idx="6">
                    <c:v>… budou častější povodně.</c:v>
                  </c:pt>
                  <c:pt idx="9">
                    <c:v>přijde hodně uprchlíků</c:v>
                  </c:pt>
                </c:lvl>
              </c:multiLvlStrCache>
            </c:multiLvlStrRef>
          </c:cat>
          <c:val>
            <c:numRef>
              <c:f>climate!$AR$95:$AR$106</c:f>
              <c:numCache>
                <c:formatCode>General</c:formatCode>
                <c:ptCount val="12"/>
                <c:pt idx="0">
                  <c:v>0.61174675819984747</c:v>
                </c:pt>
                <c:pt idx="1">
                  <c:v>0.36890045543266103</c:v>
                </c:pt>
                <c:pt idx="2">
                  <c:v>0.62627022958223566</c:v>
                </c:pt>
                <c:pt idx="3">
                  <c:v>0.46910755148741418</c:v>
                </c:pt>
                <c:pt idx="4">
                  <c:v>0.42648015614834095</c:v>
                </c:pt>
                <c:pt idx="5">
                  <c:v>0.5720737674068499</c:v>
                </c:pt>
                <c:pt idx="6">
                  <c:v>0.33790999237223496</c:v>
                </c:pt>
                <c:pt idx="7">
                  <c:v>0.41151594014313597</c:v>
                </c:pt>
                <c:pt idx="8">
                  <c:v>0.5092209258562288</c:v>
                </c:pt>
                <c:pt idx="9">
                  <c:v>0.33867276887871856</c:v>
                </c:pt>
                <c:pt idx="10">
                  <c:v>0.31067013662979831</c:v>
                </c:pt>
                <c:pt idx="11">
                  <c:v>0.45615355664283025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E02-4257-A43E-8A77875EEB1D}"/>
            </c:ext>
          </c:extLst>
        </c:ser>
        <c:ser>
          <c:idx val="3"/>
          <c:order val="3"/>
          <c:tx>
            <c:strRef>
              <c:f>climate!$AS$94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climate!$AN$95:$AO$106</c:f>
              <c:multiLvlStrCache>
                <c:ptCount val="12"/>
                <c:lvl>
                  <c:pt idx="0">
                    <c:v>CZ</c:v>
                  </c:pt>
                  <c:pt idx="1">
                    <c:v>UK</c:v>
                  </c:pt>
                  <c:pt idx="2">
                    <c:v>IT</c:v>
                  </c:pt>
                  <c:pt idx="3">
                    <c:v>CZ</c:v>
                  </c:pt>
                  <c:pt idx="4">
                    <c:v>UK</c:v>
                  </c:pt>
                  <c:pt idx="5">
                    <c:v>IT</c:v>
                  </c:pt>
                  <c:pt idx="6">
                    <c:v>CZ</c:v>
                  </c:pt>
                  <c:pt idx="7">
                    <c:v>UK</c:v>
                  </c:pt>
                  <c:pt idx="8">
                    <c:v>IT</c:v>
                  </c:pt>
                  <c:pt idx="9">
                    <c:v>CZ</c:v>
                  </c:pt>
                  <c:pt idx="10">
                    <c:v>UK</c:v>
                  </c:pt>
                  <c:pt idx="11">
                    <c:v>IT</c:v>
                  </c:pt>
                </c:lvl>
                <c:lvl>
                  <c:pt idx="0">
                    <c:v>… budou častější období sucha.</c:v>
                  </c:pt>
                  <c:pt idx="3">
                    <c:v>… ubydou živočišné i rostlinné druhy.</c:v>
                  </c:pt>
                  <c:pt idx="6">
                    <c:v>… budou častější povodně.</c:v>
                  </c:pt>
                  <c:pt idx="9">
                    <c:v>přijde hodně uprchlíků</c:v>
                  </c:pt>
                </c:lvl>
              </c:multiLvlStrCache>
            </c:multiLvlStrRef>
          </c:cat>
          <c:val>
            <c:numRef>
              <c:f>climate!$AS$95:$AS$106</c:f>
              <c:numCache>
                <c:formatCode>General</c:formatCode>
                <c:ptCount val="12"/>
                <c:pt idx="0">
                  <c:v>7.780320366132723E-2</c:v>
                </c:pt>
                <c:pt idx="1">
                  <c:v>0.15094339622641509</c:v>
                </c:pt>
                <c:pt idx="2">
                  <c:v>6.43582988332706E-2</c:v>
                </c:pt>
                <c:pt idx="3">
                  <c:v>0.10450038138825324</c:v>
                </c:pt>
                <c:pt idx="4">
                  <c:v>0.14443721535458687</c:v>
                </c:pt>
                <c:pt idx="5">
                  <c:v>7.3767406849830644E-2</c:v>
                </c:pt>
                <c:pt idx="6">
                  <c:v>0.12356979405034325</c:v>
                </c:pt>
                <c:pt idx="7">
                  <c:v>0.13630448926480157</c:v>
                </c:pt>
                <c:pt idx="8">
                  <c:v>8.4681972149040274E-2</c:v>
                </c:pt>
                <c:pt idx="9">
                  <c:v>0.19603356216628526</c:v>
                </c:pt>
                <c:pt idx="10">
                  <c:v>0.21828236824983732</c:v>
                </c:pt>
                <c:pt idx="11">
                  <c:v>0.12344749717726761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E02-4257-A43E-8A77875EE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3308768"/>
        <c:axId val="653301696"/>
      </c:barChart>
      <c:catAx>
        <c:axId val="653308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653301696"/>
        <c:crosses val="autoZero"/>
        <c:auto val="1"/>
        <c:lblAlgn val="ctr"/>
        <c:lblOffset val="100"/>
        <c:noMultiLvlLbl val="0"/>
      </c:catAx>
      <c:valAx>
        <c:axId val="6533016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6533087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645423732517882E-2"/>
          <c:y val="2.7122912182191233E-2"/>
          <c:w val="0.9130041841889821"/>
          <c:h val="0.85537855744960722"/>
        </c:manualLayout>
      </c:layout>
      <c:lineChart>
        <c:grouping val="standard"/>
        <c:varyColors val="0"/>
        <c:ser>
          <c:idx val="0"/>
          <c:order val="0"/>
          <c:tx>
            <c:strRef>
              <c:f>'pol drought'!$C$255</c:f>
              <c:strCache>
                <c:ptCount val="1"/>
                <c:pt idx="0">
                  <c:v>CZ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25"/>
          </c:marker>
          <c:cat>
            <c:strRef>
              <c:f>'pol drought'!$B$256:$B$261</c:f>
              <c:strCache>
                <c:ptCount val="6"/>
                <c:pt idx="0">
                  <c:v>Mokřady</c:v>
                </c:pt>
                <c:pt idx="1">
                  <c:v>Poplatky za vysoké odběry vody</c:v>
                </c:pt>
                <c:pt idx="2">
                  <c:v>Změny hospodaření na zemědělské půdě</c:v>
                </c:pt>
                <c:pt idx="3">
                  <c:v>Lepší územní plánování </c:v>
                </c:pt>
                <c:pt idx="4">
                  <c:v>Přehrady</c:v>
                </c:pt>
                <c:pt idx="5">
                  <c:v>Zadržování dešťové vody</c:v>
                </c:pt>
              </c:strCache>
            </c:strRef>
          </c:cat>
          <c:val>
            <c:numRef>
              <c:f>'pol drought'!$C$256:$C$261</c:f>
              <c:numCache>
                <c:formatCode>General</c:formatCode>
                <c:ptCount val="6"/>
                <c:pt idx="0">
                  <c:v>6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375-4452-9BD8-22B92DE348EC}"/>
            </c:ext>
          </c:extLst>
        </c:ser>
        <c:ser>
          <c:idx val="1"/>
          <c:order val="1"/>
          <c:tx>
            <c:strRef>
              <c:f>'pol drought'!$D$255</c:f>
              <c:strCache>
                <c:ptCount val="1"/>
                <c:pt idx="0">
                  <c:v>UK</c:v>
                </c:pt>
              </c:strCache>
            </c:strRef>
          </c:tx>
          <c:spPr>
            <a:ln>
              <a:noFill/>
            </a:ln>
          </c:spPr>
          <c:cat>
            <c:strRef>
              <c:f>'pol drought'!$B$256:$B$261</c:f>
              <c:strCache>
                <c:ptCount val="6"/>
                <c:pt idx="0">
                  <c:v>Mokřady</c:v>
                </c:pt>
                <c:pt idx="1">
                  <c:v>Poplatky za vysoké odběry vody</c:v>
                </c:pt>
                <c:pt idx="2">
                  <c:v>Změny hospodaření na zemědělské půdě</c:v>
                </c:pt>
                <c:pt idx="3">
                  <c:v>Lepší územní plánování </c:v>
                </c:pt>
                <c:pt idx="4">
                  <c:v>Přehrady</c:v>
                </c:pt>
                <c:pt idx="5">
                  <c:v>Zadržování dešťové vody</c:v>
                </c:pt>
              </c:strCache>
            </c:strRef>
          </c:cat>
          <c:val>
            <c:numRef>
              <c:f>'pol drought'!$D$256:$D$261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375-4452-9BD8-22B92DE348EC}"/>
            </c:ext>
          </c:extLst>
        </c:ser>
        <c:ser>
          <c:idx val="2"/>
          <c:order val="2"/>
          <c:tx>
            <c:strRef>
              <c:f>'pol drought'!$E$255</c:f>
              <c:strCache>
                <c:ptCount val="1"/>
                <c:pt idx="0">
                  <c:v>IT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7"/>
          </c:marker>
          <c:cat>
            <c:strRef>
              <c:f>'pol drought'!$B$256:$B$261</c:f>
              <c:strCache>
                <c:ptCount val="6"/>
                <c:pt idx="0">
                  <c:v>Mokřady</c:v>
                </c:pt>
                <c:pt idx="1">
                  <c:v>Poplatky za vysoké odběry vody</c:v>
                </c:pt>
                <c:pt idx="2">
                  <c:v>Změny hospodaření na zemědělské půdě</c:v>
                </c:pt>
                <c:pt idx="3">
                  <c:v>Lepší územní plánování </c:v>
                </c:pt>
                <c:pt idx="4">
                  <c:v>Přehrady</c:v>
                </c:pt>
                <c:pt idx="5">
                  <c:v>Zadržování dešťové vody</c:v>
                </c:pt>
              </c:strCache>
            </c:strRef>
          </c:cat>
          <c:val>
            <c:numRef>
              <c:f>'pol drought'!$E$256:$E$261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375-4452-9BD8-22B92DE34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3306592"/>
        <c:axId val="653310944"/>
      </c:lineChart>
      <c:catAx>
        <c:axId val="653306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3310944"/>
        <c:crosses val="autoZero"/>
        <c:auto val="1"/>
        <c:lblAlgn val="ctr"/>
        <c:lblOffset val="100"/>
        <c:noMultiLvlLbl val="0"/>
      </c:catAx>
      <c:valAx>
        <c:axId val="653310944"/>
        <c:scaling>
          <c:orientation val="minMax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3306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278032859736899"/>
          <c:y val="0.37945205191867903"/>
          <c:w val="9.0537483144947112E-2"/>
          <c:h val="0.20110283106275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cs-C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140433970619378E-2"/>
          <c:y val="3.8117083904852668E-2"/>
          <c:w val="0.85717915725346217"/>
          <c:h val="0.64894503228183076"/>
        </c:manualLayout>
      </c:layout>
      <c:lineChart>
        <c:grouping val="standard"/>
        <c:varyColors val="0"/>
        <c:ser>
          <c:idx val="0"/>
          <c:order val="0"/>
          <c:tx>
            <c:strRef>
              <c:f>'pol drought'!$N$258</c:f>
              <c:strCache>
                <c:ptCount val="1"/>
                <c:pt idx="0">
                  <c:v>CZ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</c:marker>
          <c:cat>
            <c:strRef>
              <c:f>'pol drought'!$M$259:$M$264</c:f>
              <c:strCache>
                <c:ptCount val="6"/>
                <c:pt idx="0">
                  <c:v>Mokřady</c:v>
                </c:pt>
                <c:pt idx="1">
                  <c:v>Poplatky za vysoké odběry vody</c:v>
                </c:pt>
                <c:pt idx="2">
                  <c:v>Změny hospodaření na zemědělské půdě</c:v>
                </c:pt>
                <c:pt idx="3">
                  <c:v>Lepší územní plánování </c:v>
                </c:pt>
                <c:pt idx="4">
                  <c:v>Přehrady</c:v>
                </c:pt>
                <c:pt idx="5">
                  <c:v>Zadržování dešťové vody</c:v>
                </c:pt>
              </c:strCache>
            </c:strRef>
          </c:cat>
          <c:val>
            <c:numRef>
              <c:f>'pol drought'!$N$259:$N$264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43C-422E-8C20-EB493F270F25}"/>
            </c:ext>
          </c:extLst>
        </c:ser>
        <c:ser>
          <c:idx val="1"/>
          <c:order val="1"/>
          <c:tx>
            <c:strRef>
              <c:f>'pol drought'!$O$258</c:f>
              <c:strCache>
                <c:ptCount val="1"/>
                <c:pt idx="0">
                  <c:v>UK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4"/>
          </c:marker>
          <c:cat>
            <c:strRef>
              <c:f>'pol drought'!$M$259:$M$264</c:f>
              <c:strCache>
                <c:ptCount val="6"/>
                <c:pt idx="0">
                  <c:v>Mokřady</c:v>
                </c:pt>
                <c:pt idx="1">
                  <c:v>Poplatky za vysoké odběry vody</c:v>
                </c:pt>
                <c:pt idx="2">
                  <c:v>Změny hospodaření na zemědělské půdě</c:v>
                </c:pt>
                <c:pt idx="3">
                  <c:v>Lepší územní plánování </c:v>
                </c:pt>
                <c:pt idx="4">
                  <c:v>Přehrady</c:v>
                </c:pt>
                <c:pt idx="5">
                  <c:v>Zadržování dešťové vody</c:v>
                </c:pt>
              </c:strCache>
            </c:strRef>
          </c:cat>
          <c:val>
            <c:numRef>
              <c:f>'pol drought'!$O$259:$O$264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43C-422E-8C20-EB493F270F25}"/>
            </c:ext>
          </c:extLst>
        </c:ser>
        <c:ser>
          <c:idx val="2"/>
          <c:order val="2"/>
          <c:tx>
            <c:strRef>
              <c:f>'pol drought'!$P$258</c:f>
              <c:strCache>
                <c:ptCount val="1"/>
                <c:pt idx="0">
                  <c:v>IT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4"/>
          </c:marker>
          <c:cat>
            <c:strRef>
              <c:f>'pol drought'!$M$259:$M$264</c:f>
              <c:strCache>
                <c:ptCount val="6"/>
                <c:pt idx="0">
                  <c:v>Mokřady</c:v>
                </c:pt>
                <c:pt idx="1">
                  <c:v>Poplatky za vysoké odběry vody</c:v>
                </c:pt>
                <c:pt idx="2">
                  <c:v>Změny hospodaření na zemědělské půdě</c:v>
                </c:pt>
                <c:pt idx="3">
                  <c:v>Lepší územní plánování </c:v>
                </c:pt>
                <c:pt idx="4">
                  <c:v>Přehrady</c:v>
                </c:pt>
                <c:pt idx="5">
                  <c:v>Zadržování dešťové vody</c:v>
                </c:pt>
              </c:strCache>
            </c:strRef>
          </c:cat>
          <c:val>
            <c:numRef>
              <c:f>'pol drought'!$P$259:$P$264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43C-422E-8C20-EB493F270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3311488"/>
        <c:axId val="653299520"/>
      </c:lineChart>
      <c:catAx>
        <c:axId val="653311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3299520"/>
        <c:crosses val="autoZero"/>
        <c:auto val="1"/>
        <c:lblAlgn val="ctr"/>
        <c:lblOffset val="100"/>
        <c:noMultiLvlLbl val="0"/>
      </c:catAx>
      <c:valAx>
        <c:axId val="653299520"/>
        <c:scaling>
          <c:orientation val="minMax"/>
          <c:max val="7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3311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092757225093365"/>
          <c:y val="0.48835670341599963"/>
          <c:w val="7.0721488473603808E-2"/>
          <c:h val="0.20049811136987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cs-C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l">
              <a:defRPr/>
            </a:pPr>
            <a:r>
              <a:rPr lang="cs-CZ" sz="2600" dirty="0"/>
              <a:t>Která z následujících opatření zmírňující dopady </a:t>
            </a:r>
            <a:r>
              <a:rPr lang="cs-CZ" sz="2600" dirty="0">
                <a:solidFill>
                  <a:srgbClr val="FFC000"/>
                </a:solidFill>
              </a:rPr>
              <a:t>sucha</a:t>
            </a:r>
            <a:r>
              <a:rPr lang="cs-CZ" sz="2600" dirty="0"/>
              <a:t> by podle Vás měla, nebo neměla být </a:t>
            </a:r>
            <a:r>
              <a:rPr lang="cs-CZ" sz="2600" dirty="0" smtClean="0"/>
              <a:t>zavedena </a:t>
            </a:r>
            <a:r>
              <a:rPr lang="cs-CZ" sz="2600" dirty="0"/>
              <a:t>ve </a:t>
            </a:r>
            <a:r>
              <a:rPr lang="cs-CZ" sz="2600" dirty="0" smtClean="0"/>
              <a:t>Vašem </a:t>
            </a:r>
            <a:r>
              <a:rPr lang="cs-CZ" sz="2600" dirty="0"/>
              <a:t>kraji? (%)</a:t>
            </a:r>
          </a:p>
        </c:rich>
      </c:tx>
      <c:layout>
        <c:manualLayout>
          <c:xMode val="edge"/>
          <c:yMode val="edge"/>
          <c:x val="1.8235454943132109E-2"/>
          <c:y val="2.07649692368709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4707961504811897"/>
          <c:y val="0.22804105217559273"/>
          <c:w val="0.42930517760621728"/>
          <c:h val="0.6339940087367694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'pol drought'!$AB$26</c:f>
              <c:strCache>
                <c:ptCount val="1"/>
                <c:pt idx="0">
                  <c:v>Nezavést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multiLvlStrRef>
              <c:f>'pol drought'!$Z$27:$AA$32</c:f>
              <c:multiLvlStrCache>
                <c:ptCount val="6"/>
                <c:lvl>
                  <c:pt idx="0">
                    <c:v>Přírodní: Zlepšení a vytváření zelených a vodních ploch.</c:v>
                  </c:pt>
                  <c:pt idx="1">
                    <c:v>Technická: Budování malých vodních nádrží a rybníků.</c:v>
                  </c:pt>
                  <c:pt idx="2">
                    <c:v>Technická: Výstavba zavlažovacích systémů.</c:v>
                  </c:pt>
                  <c:pt idx="3">
                    <c:v>Přírodní: Zelené střechy na veřejných budovách</c:v>
                  </c:pt>
                  <c:pt idx="4">
                    <c:v>Informace o způsobech chování během  sucha</c:v>
                  </c:pt>
                  <c:pt idx="5">
                    <c:v>Regulace spotřeby vody období sucha</c:v>
                  </c:pt>
                </c:lvl>
                <c:lvl>
                  <c:pt idx="0">
                    <c:v>stavební</c:v>
                  </c:pt>
                  <c:pt idx="4">
                    <c:v>nestavební</c:v>
                  </c:pt>
                </c:lvl>
              </c:multiLvlStrCache>
            </c:multiLvlStrRef>
          </c:cat>
          <c:val>
            <c:numRef>
              <c:f>'pol drought'!$AB$27:$AB$32</c:f>
              <c:numCache>
                <c:formatCode>General</c:formatCode>
                <c:ptCount val="6"/>
                <c:pt idx="0">
                  <c:v>1.0033444816053512</c:v>
                </c:pt>
                <c:pt idx="1">
                  <c:v>2.9264214046822743</c:v>
                </c:pt>
                <c:pt idx="2">
                  <c:v>4.5150501672240804</c:v>
                </c:pt>
                <c:pt idx="3">
                  <c:v>8.8628762541806019</c:v>
                </c:pt>
                <c:pt idx="4">
                  <c:v>3.0936454849498327</c:v>
                </c:pt>
                <c:pt idx="5">
                  <c:v>7.1906354515050168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B1-4485-B92D-53BA2819BE3E}"/>
            </c:ext>
          </c:extLst>
        </c:ser>
        <c:ser>
          <c:idx val="1"/>
          <c:order val="1"/>
          <c:tx>
            <c:strRef>
              <c:f>'pol drought'!$AC$26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'pol drought'!$Z$27:$AA$32</c:f>
              <c:multiLvlStrCache>
                <c:ptCount val="6"/>
                <c:lvl>
                  <c:pt idx="0">
                    <c:v>Přírodní: Zlepšení a vytváření zelených a vodních ploch.</c:v>
                  </c:pt>
                  <c:pt idx="1">
                    <c:v>Technická: Budování malých vodních nádrží a rybníků.</c:v>
                  </c:pt>
                  <c:pt idx="2">
                    <c:v>Technická: Výstavba zavlažovacích systémů.</c:v>
                  </c:pt>
                  <c:pt idx="3">
                    <c:v>Přírodní: Zelené střechy na veřejných budovách</c:v>
                  </c:pt>
                  <c:pt idx="4">
                    <c:v>Informace o způsobech chování během  sucha</c:v>
                  </c:pt>
                  <c:pt idx="5">
                    <c:v>Regulace spotřeby vody období sucha</c:v>
                  </c:pt>
                </c:lvl>
                <c:lvl>
                  <c:pt idx="0">
                    <c:v>stavební</c:v>
                  </c:pt>
                  <c:pt idx="4">
                    <c:v>nestavební</c:v>
                  </c:pt>
                </c:lvl>
              </c:multiLvlStrCache>
            </c:multiLvlStrRef>
          </c:cat>
          <c:val>
            <c:numRef>
              <c:f>'pol drought'!$AC$27:$AC$32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B1-4485-B92D-53BA2819BE3E}"/>
            </c:ext>
          </c:extLst>
        </c:ser>
        <c:ser>
          <c:idx val="2"/>
          <c:order val="2"/>
          <c:tx>
            <c:strRef>
              <c:f>'pol drought'!$AD$26</c:f>
              <c:strCache>
                <c:ptCount val="1"/>
                <c:pt idx="0">
                  <c:v>Střed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'pol drought'!$Z$27:$AA$32</c:f>
              <c:multiLvlStrCache>
                <c:ptCount val="6"/>
                <c:lvl>
                  <c:pt idx="0">
                    <c:v>Přírodní: Zlepšení a vytváření zelených a vodních ploch.</c:v>
                  </c:pt>
                  <c:pt idx="1">
                    <c:v>Technická: Budování malých vodních nádrží a rybníků.</c:v>
                  </c:pt>
                  <c:pt idx="2">
                    <c:v>Technická: Výstavba zavlažovacích systémů.</c:v>
                  </c:pt>
                  <c:pt idx="3">
                    <c:v>Přírodní: Zelené střechy na veřejných budovách</c:v>
                  </c:pt>
                  <c:pt idx="4">
                    <c:v>Informace o způsobech chování během  sucha</c:v>
                  </c:pt>
                  <c:pt idx="5">
                    <c:v>Regulace spotřeby vody období sucha</c:v>
                  </c:pt>
                </c:lvl>
                <c:lvl>
                  <c:pt idx="0">
                    <c:v>stavební</c:v>
                  </c:pt>
                  <c:pt idx="4">
                    <c:v>nestavební</c:v>
                  </c:pt>
                </c:lvl>
              </c:multiLvlStrCache>
            </c:multiLvlStrRef>
          </c:cat>
          <c:val>
            <c:numRef>
              <c:f>'pol drought'!$AD$27:$AD$32</c:f>
              <c:numCache>
                <c:formatCode>General</c:formatCode>
                <c:ptCount val="6"/>
                <c:pt idx="0">
                  <c:v>22.491638795986624</c:v>
                </c:pt>
                <c:pt idx="1">
                  <c:v>36.036789297658864</c:v>
                </c:pt>
                <c:pt idx="2">
                  <c:v>43.896321070234109</c:v>
                </c:pt>
                <c:pt idx="3">
                  <c:v>45.401337792642138</c:v>
                </c:pt>
                <c:pt idx="4">
                  <c:v>34.113712374581944</c:v>
                </c:pt>
                <c:pt idx="5">
                  <c:v>34.698996655518393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B1-4485-B92D-53BA2819BE3E}"/>
            </c:ext>
          </c:extLst>
        </c:ser>
        <c:ser>
          <c:idx val="3"/>
          <c:order val="3"/>
          <c:tx>
            <c:strRef>
              <c:f>'pol drought'!$AE$26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'pol drought'!$Z$27:$AA$32</c:f>
              <c:multiLvlStrCache>
                <c:ptCount val="6"/>
                <c:lvl>
                  <c:pt idx="0">
                    <c:v>Přírodní: Zlepšení a vytváření zelených a vodních ploch.</c:v>
                  </c:pt>
                  <c:pt idx="1">
                    <c:v>Technická: Budování malých vodních nádrží a rybníků.</c:v>
                  </c:pt>
                  <c:pt idx="2">
                    <c:v>Technická: Výstavba zavlažovacích systémů.</c:v>
                  </c:pt>
                  <c:pt idx="3">
                    <c:v>Přírodní: Zelené střechy na veřejných budovách</c:v>
                  </c:pt>
                  <c:pt idx="4">
                    <c:v>Informace o způsobech chování během  sucha</c:v>
                  </c:pt>
                  <c:pt idx="5">
                    <c:v>Regulace spotřeby vody období sucha</c:v>
                  </c:pt>
                </c:lvl>
                <c:lvl>
                  <c:pt idx="0">
                    <c:v>stavební</c:v>
                  </c:pt>
                  <c:pt idx="4">
                    <c:v>nestavební</c:v>
                  </c:pt>
                </c:lvl>
              </c:multiLvlStrCache>
            </c:multiLvlStrRef>
          </c:cat>
          <c:val>
            <c:numRef>
              <c:f>'pol drought'!$AE$27:$AE$32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EB1-4485-B92D-53BA2819BE3E}"/>
            </c:ext>
          </c:extLst>
        </c:ser>
        <c:ser>
          <c:idx val="4"/>
          <c:order val="4"/>
          <c:tx>
            <c:strRef>
              <c:f>'pol drought'!$AF$26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'pol drought'!$Z$27:$AA$32</c:f>
              <c:multiLvlStrCache>
                <c:ptCount val="6"/>
                <c:lvl>
                  <c:pt idx="0">
                    <c:v>Přírodní: Zlepšení a vytváření zelených a vodních ploch.</c:v>
                  </c:pt>
                  <c:pt idx="1">
                    <c:v>Technická: Budování malých vodních nádrží a rybníků.</c:v>
                  </c:pt>
                  <c:pt idx="2">
                    <c:v>Technická: Výstavba zavlažovacích systémů.</c:v>
                  </c:pt>
                  <c:pt idx="3">
                    <c:v>Přírodní: Zelené střechy na veřejných budovách</c:v>
                  </c:pt>
                  <c:pt idx="4">
                    <c:v>Informace o způsobech chování během  sucha</c:v>
                  </c:pt>
                  <c:pt idx="5">
                    <c:v>Regulace spotřeby vody období sucha</c:v>
                  </c:pt>
                </c:lvl>
                <c:lvl>
                  <c:pt idx="0">
                    <c:v>stavební</c:v>
                  </c:pt>
                  <c:pt idx="4">
                    <c:v>nestavební</c:v>
                  </c:pt>
                </c:lvl>
              </c:multiLvlStrCache>
            </c:multiLvlStrRef>
          </c:cat>
          <c:val>
            <c:numRef>
              <c:f>'pol drought'!$AF$27:$AF$32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B1-4485-B92D-53BA2819BE3E}"/>
            </c:ext>
          </c:extLst>
        </c:ser>
        <c:ser>
          <c:idx val="5"/>
          <c:order val="5"/>
          <c:tx>
            <c:strRef>
              <c:f>'pol drought'!$AG$26</c:f>
              <c:strCache>
                <c:ptCount val="1"/>
                <c:pt idx="0">
                  <c:v>Zavést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'pol drought'!$Z$27:$AA$32</c:f>
              <c:multiLvlStrCache>
                <c:ptCount val="6"/>
                <c:lvl>
                  <c:pt idx="0">
                    <c:v>Přírodní: Zlepšení a vytváření zelených a vodních ploch.</c:v>
                  </c:pt>
                  <c:pt idx="1">
                    <c:v>Technická: Budování malých vodních nádrží a rybníků.</c:v>
                  </c:pt>
                  <c:pt idx="2">
                    <c:v>Technická: Výstavba zavlažovacích systémů.</c:v>
                  </c:pt>
                  <c:pt idx="3">
                    <c:v>Přírodní: Zelené střechy na veřejných budovách</c:v>
                  </c:pt>
                  <c:pt idx="4">
                    <c:v>Informace o způsobech chování během  sucha</c:v>
                  </c:pt>
                  <c:pt idx="5">
                    <c:v>Regulace spotřeby vody období sucha</c:v>
                  </c:pt>
                </c:lvl>
                <c:lvl>
                  <c:pt idx="0">
                    <c:v>stavební</c:v>
                  </c:pt>
                  <c:pt idx="4">
                    <c:v>nestavební</c:v>
                  </c:pt>
                </c:lvl>
              </c:multiLvlStrCache>
            </c:multiLvlStrRef>
          </c:cat>
          <c:val>
            <c:numRef>
              <c:f>'pol drought'!$AG$27:$AG$32</c:f>
              <c:numCache>
                <c:formatCode>General</c:formatCode>
                <c:ptCount val="6"/>
                <c:pt idx="0">
                  <c:v>70.986622073578587</c:v>
                </c:pt>
                <c:pt idx="1">
                  <c:v>54.431438127090303</c:v>
                </c:pt>
                <c:pt idx="2">
                  <c:v>42.307692307692307</c:v>
                </c:pt>
                <c:pt idx="3">
                  <c:v>35.451505016722408</c:v>
                </c:pt>
                <c:pt idx="4">
                  <c:v>57.608695652173914</c:v>
                </c:pt>
                <c:pt idx="5">
                  <c:v>53.01003344481606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EB1-4485-B92D-53BA2819BE3E}"/>
            </c:ext>
          </c:extLst>
        </c:ser>
        <c:ser>
          <c:idx val="6"/>
          <c:order val="6"/>
          <c:tx>
            <c:strRef>
              <c:f>'pol drought'!$AH$26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'pol drought'!$Z$27:$AA$32</c:f>
              <c:multiLvlStrCache>
                <c:ptCount val="6"/>
                <c:lvl>
                  <c:pt idx="0">
                    <c:v>Přírodní: Zlepšení a vytváření zelených a vodních ploch.</c:v>
                  </c:pt>
                  <c:pt idx="1">
                    <c:v>Technická: Budování malých vodních nádrží a rybníků.</c:v>
                  </c:pt>
                  <c:pt idx="2">
                    <c:v>Technická: Výstavba zavlažovacích systémů.</c:v>
                  </c:pt>
                  <c:pt idx="3">
                    <c:v>Přírodní: Zelené střechy na veřejných budovách</c:v>
                  </c:pt>
                  <c:pt idx="4">
                    <c:v>Informace o způsobech chování během  sucha</c:v>
                  </c:pt>
                  <c:pt idx="5">
                    <c:v>Regulace spotřeby vody období sucha</c:v>
                  </c:pt>
                </c:lvl>
                <c:lvl>
                  <c:pt idx="0">
                    <c:v>stavební</c:v>
                  </c:pt>
                  <c:pt idx="4">
                    <c:v>nestavební</c:v>
                  </c:pt>
                </c:lvl>
              </c:multiLvlStrCache>
            </c:multiLvlStrRef>
          </c:cat>
          <c:val>
            <c:numRef>
              <c:f>'pol drought'!$AH$27:$AH$32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EB1-4485-B92D-53BA2819BE3E}"/>
            </c:ext>
          </c:extLst>
        </c:ser>
        <c:ser>
          <c:idx val="7"/>
          <c:order val="7"/>
          <c:tx>
            <c:strRef>
              <c:f>'pol drought'!$AI$26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'pol drought'!$Z$27:$AA$32</c:f>
              <c:multiLvlStrCache>
                <c:ptCount val="6"/>
                <c:lvl>
                  <c:pt idx="0">
                    <c:v>Přírodní: Zlepšení a vytváření zelených a vodních ploch.</c:v>
                  </c:pt>
                  <c:pt idx="1">
                    <c:v>Technická: Budování malých vodních nádrží a rybníků.</c:v>
                  </c:pt>
                  <c:pt idx="2">
                    <c:v>Technická: Výstavba zavlažovacích systémů.</c:v>
                  </c:pt>
                  <c:pt idx="3">
                    <c:v>Přírodní: Zelené střechy na veřejných budovách</c:v>
                  </c:pt>
                  <c:pt idx="4">
                    <c:v>Informace o způsobech chování během  sucha</c:v>
                  </c:pt>
                  <c:pt idx="5">
                    <c:v>Regulace spotřeby vody období sucha</c:v>
                  </c:pt>
                </c:lvl>
                <c:lvl>
                  <c:pt idx="0">
                    <c:v>stavební</c:v>
                  </c:pt>
                  <c:pt idx="4">
                    <c:v>nestavební</c:v>
                  </c:pt>
                </c:lvl>
              </c:multiLvlStrCache>
            </c:multiLvlStrRef>
          </c:cat>
          <c:val>
            <c:numRef>
              <c:f>'pol drought'!$AI$27:$AI$32</c:f>
              <c:numCache>
                <c:formatCode>General</c:formatCode>
                <c:ptCount val="6"/>
                <c:pt idx="0">
                  <c:v>5.5183946488294309</c:v>
                </c:pt>
                <c:pt idx="1">
                  <c:v>6.6053511705685617</c:v>
                </c:pt>
                <c:pt idx="2">
                  <c:v>9.2809364548494973</c:v>
                </c:pt>
                <c:pt idx="3">
                  <c:v>10.28428093645485</c:v>
                </c:pt>
                <c:pt idx="4">
                  <c:v>5.183946488294314</c:v>
                </c:pt>
                <c:pt idx="5">
                  <c:v>5.1003344481605355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EB1-4485-B92D-53BA2819B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3303328"/>
        <c:axId val="653302240"/>
      </c:barChart>
      <c:catAx>
        <c:axId val="653303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653302240"/>
        <c:crosses val="autoZero"/>
        <c:auto val="1"/>
        <c:lblAlgn val="ctr"/>
        <c:lblOffset val="100"/>
        <c:noMultiLvlLbl val="0"/>
      </c:catAx>
      <c:valAx>
        <c:axId val="653302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653303328"/>
        <c:crosses val="max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50506433187400523"/>
          <c:y val="0.91420327086841169"/>
          <c:w val="0.46814066185960945"/>
          <c:h val="6.7222933393616333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l" rtl="0">
              <a:defRPr/>
            </a:pPr>
            <a:r>
              <a:rPr lang="cs-CZ" sz="2600" dirty="0"/>
              <a:t>Která z následujících opatření zmírňující dopady </a:t>
            </a:r>
            <a:r>
              <a:rPr lang="cs-CZ" sz="2600" dirty="0">
                <a:solidFill>
                  <a:srgbClr val="FFC000"/>
                </a:solidFill>
              </a:rPr>
              <a:t>sucha</a:t>
            </a:r>
            <a:r>
              <a:rPr lang="cs-CZ" sz="2600" dirty="0"/>
              <a:t> </a:t>
            </a:r>
            <a:r>
              <a:rPr lang="cs-CZ" sz="2600" dirty="0" smtClean="0"/>
              <a:t>by </a:t>
            </a:r>
            <a:r>
              <a:rPr lang="cs-CZ" sz="2600" dirty="0"/>
              <a:t>podle Vás měla, nebo neměla být </a:t>
            </a:r>
            <a:endParaRPr lang="cs-CZ" sz="2600" dirty="0" smtClean="0"/>
          </a:p>
          <a:p>
            <a:pPr algn="l" rtl="0">
              <a:defRPr/>
            </a:pPr>
            <a:r>
              <a:rPr lang="cs-CZ" sz="2600" dirty="0" smtClean="0"/>
              <a:t>zavedena </a:t>
            </a:r>
            <a:r>
              <a:rPr lang="cs-CZ" sz="2600" dirty="0"/>
              <a:t>v ČR? </a:t>
            </a:r>
            <a:r>
              <a:rPr lang="cs-CZ" sz="2600" dirty="0" smtClean="0"/>
              <a:t>(%)</a:t>
            </a:r>
            <a:endParaRPr lang="cs-CZ" sz="2600" dirty="0"/>
          </a:p>
        </c:rich>
      </c:tx>
      <c:layout>
        <c:manualLayout>
          <c:xMode val="edge"/>
          <c:yMode val="edge"/>
          <c:x val="5.5555555555555558E-3"/>
          <c:y val="3.874016312921596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4416994750656167"/>
          <c:y val="0.20538162808131061"/>
          <c:w val="0.42930517760621728"/>
          <c:h val="0.6339940087367694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'pol drought'!$AB$8</c:f>
              <c:strCache>
                <c:ptCount val="1"/>
                <c:pt idx="0">
                  <c:v>Nezavést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6DB-4A26-BFAB-A48FE576FD6C}"/>
                </c:ex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'pol drought'!$Z$9:$AA$15</c:f>
              <c:multiLvlStrCache>
                <c:ptCount val="7"/>
                <c:lvl>
                  <c:pt idx="0">
                    <c:v>Přírodní: změna způsobu hospodaření v lesích (zadržování vody v krajině)</c:v>
                  </c:pt>
                  <c:pt idx="1">
                    <c:v>Přírodní: změna způsobu hospodaření na zemědělské půdě (zadržování vody v krajině)</c:v>
                  </c:pt>
                  <c:pt idx="2">
                    <c:v>Technická: využití odpadní a dešťové vody (např. na splachování).</c:v>
                  </c:pt>
                  <c:pt idx="3">
                    <c:v>Technická: výstavba velkých víceúčelových nádrží, přehrad</c:v>
                  </c:pt>
                  <c:pt idx="4">
                    <c:v>Informace: Vytvoření varovných systémů, akčních plánů (např. plán, jak zajistit pitnou vodu).</c:v>
                  </c:pt>
                  <c:pt idx="5">
                    <c:v>Přizpůsobení zákonů a pravidel, aby se zlepšilo hospodaření s vodou.</c:v>
                  </c:pt>
                  <c:pt idx="6">
                    <c:v>Daně nebo poplatky za nadměrnou spotřebu vody.</c:v>
                  </c:pt>
                </c:lvl>
                <c:lvl>
                  <c:pt idx="0">
                    <c:v>stavební</c:v>
                  </c:pt>
                  <c:pt idx="4">
                    <c:v>nestavební</c:v>
                  </c:pt>
                </c:lvl>
              </c:multiLvlStrCache>
            </c:multiLvlStrRef>
          </c:cat>
          <c:val>
            <c:numRef>
              <c:f>'pol drought'!$AB$9:$AB$15</c:f>
              <c:numCache>
                <c:formatCode>General</c:formatCode>
                <c:ptCount val="7"/>
                <c:pt idx="0">
                  <c:v>1.0869565217391304</c:v>
                </c:pt>
                <c:pt idx="1">
                  <c:v>1.0869565217391304</c:v>
                </c:pt>
                <c:pt idx="2">
                  <c:v>2.0903010033444813</c:v>
                </c:pt>
                <c:pt idx="3">
                  <c:v>5.3511705685618729</c:v>
                </c:pt>
                <c:pt idx="4">
                  <c:v>3.8461538461538463</c:v>
                </c:pt>
                <c:pt idx="5">
                  <c:v>6.9397993311036785</c:v>
                </c:pt>
                <c:pt idx="6">
                  <c:v>29.515050167224082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DB-4A26-BFAB-A48FE576FD6C}"/>
            </c:ext>
          </c:extLst>
        </c:ser>
        <c:ser>
          <c:idx val="1"/>
          <c:order val="1"/>
          <c:tx>
            <c:strRef>
              <c:f>'pol drought'!$AC$8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'pol drought'!$Z$9:$AA$15</c:f>
              <c:multiLvlStrCache>
                <c:ptCount val="7"/>
                <c:lvl>
                  <c:pt idx="0">
                    <c:v>Přírodní: změna způsobu hospodaření v lesích (zadržování vody v krajině)</c:v>
                  </c:pt>
                  <c:pt idx="1">
                    <c:v>Přírodní: změna způsobu hospodaření na zemědělské půdě (zadržování vody v krajině)</c:v>
                  </c:pt>
                  <c:pt idx="2">
                    <c:v>Technická: využití odpadní a dešťové vody (např. na splachování).</c:v>
                  </c:pt>
                  <c:pt idx="3">
                    <c:v>Technická: výstavba velkých víceúčelových nádrží, přehrad</c:v>
                  </c:pt>
                  <c:pt idx="4">
                    <c:v>Informace: Vytvoření varovných systémů, akčních plánů (např. plán, jak zajistit pitnou vodu).</c:v>
                  </c:pt>
                  <c:pt idx="5">
                    <c:v>Přizpůsobení zákonů a pravidel, aby se zlepšilo hospodaření s vodou.</c:v>
                  </c:pt>
                  <c:pt idx="6">
                    <c:v>Daně nebo poplatky za nadměrnou spotřebu vody.</c:v>
                  </c:pt>
                </c:lvl>
                <c:lvl>
                  <c:pt idx="0">
                    <c:v>stavební</c:v>
                  </c:pt>
                  <c:pt idx="4">
                    <c:v>nestavební</c:v>
                  </c:pt>
                </c:lvl>
              </c:multiLvlStrCache>
            </c:multiLvlStrRef>
          </c:cat>
          <c:val>
            <c:numRef>
              <c:f>'pol drought'!$AC$9:$AC$15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6DB-4A26-BFAB-A48FE576FD6C}"/>
            </c:ext>
          </c:extLst>
        </c:ser>
        <c:ser>
          <c:idx val="2"/>
          <c:order val="2"/>
          <c:tx>
            <c:strRef>
              <c:f>'pol drought'!$AD$8</c:f>
              <c:strCache>
                <c:ptCount val="1"/>
                <c:pt idx="0">
                  <c:v>Střed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'pol drought'!$Z$9:$AA$15</c:f>
              <c:multiLvlStrCache>
                <c:ptCount val="7"/>
                <c:lvl>
                  <c:pt idx="0">
                    <c:v>Přírodní: změna způsobu hospodaření v lesích (zadržování vody v krajině)</c:v>
                  </c:pt>
                  <c:pt idx="1">
                    <c:v>Přírodní: změna způsobu hospodaření na zemědělské půdě (zadržování vody v krajině)</c:v>
                  </c:pt>
                  <c:pt idx="2">
                    <c:v>Technická: využití odpadní a dešťové vody (např. na splachování).</c:v>
                  </c:pt>
                  <c:pt idx="3">
                    <c:v>Technická: výstavba velkých víceúčelových nádrží, přehrad</c:v>
                  </c:pt>
                  <c:pt idx="4">
                    <c:v>Informace: Vytvoření varovných systémů, akčních plánů (např. plán, jak zajistit pitnou vodu).</c:v>
                  </c:pt>
                  <c:pt idx="5">
                    <c:v>Přizpůsobení zákonů a pravidel, aby se zlepšilo hospodaření s vodou.</c:v>
                  </c:pt>
                  <c:pt idx="6">
                    <c:v>Daně nebo poplatky za nadměrnou spotřebu vody.</c:v>
                  </c:pt>
                </c:lvl>
                <c:lvl>
                  <c:pt idx="0">
                    <c:v>stavební</c:v>
                  </c:pt>
                  <c:pt idx="4">
                    <c:v>nestavební</c:v>
                  </c:pt>
                </c:lvl>
              </c:multiLvlStrCache>
            </c:multiLvlStrRef>
          </c:cat>
          <c:val>
            <c:numRef>
              <c:f>'pol drought'!$AD$9:$AD$15</c:f>
              <c:numCache>
                <c:formatCode>General</c:formatCode>
                <c:ptCount val="7"/>
                <c:pt idx="0">
                  <c:v>21.321070234113712</c:v>
                </c:pt>
                <c:pt idx="1">
                  <c:v>23.411371237458191</c:v>
                </c:pt>
                <c:pt idx="2">
                  <c:v>28.595317725752508</c:v>
                </c:pt>
                <c:pt idx="3">
                  <c:v>47.240802675585286</c:v>
                </c:pt>
                <c:pt idx="4">
                  <c:v>38.043478260869563</c:v>
                </c:pt>
                <c:pt idx="5">
                  <c:v>39.96655518394649</c:v>
                </c:pt>
                <c:pt idx="6">
                  <c:v>45.066889632107021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DB-4A26-BFAB-A48FE576FD6C}"/>
            </c:ext>
          </c:extLst>
        </c:ser>
        <c:ser>
          <c:idx val="3"/>
          <c:order val="3"/>
          <c:tx>
            <c:strRef>
              <c:f>'pol drought'!$AE$8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'pol drought'!$Z$9:$AA$15</c:f>
              <c:multiLvlStrCache>
                <c:ptCount val="7"/>
                <c:lvl>
                  <c:pt idx="0">
                    <c:v>Přírodní: změna způsobu hospodaření v lesích (zadržování vody v krajině)</c:v>
                  </c:pt>
                  <c:pt idx="1">
                    <c:v>Přírodní: změna způsobu hospodaření na zemědělské půdě (zadržování vody v krajině)</c:v>
                  </c:pt>
                  <c:pt idx="2">
                    <c:v>Technická: využití odpadní a dešťové vody (např. na splachování).</c:v>
                  </c:pt>
                  <c:pt idx="3">
                    <c:v>Technická: výstavba velkých víceúčelových nádrží, přehrad</c:v>
                  </c:pt>
                  <c:pt idx="4">
                    <c:v>Informace: Vytvoření varovných systémů, akčních plánů (např. plán, jak zajistit pitnou vodu).</c:v>
                  </c:pt>
                  <c:pt idx="5">
                    <c:v>Přizpůsobení zákonů a pravidel, aby se zlepšilo hospodaření s vodou.</c:v>
                  </c:pt>
                  <c:pt idx="6">
                    <c:v>Daně nebo poplatky za nadměrnou spotřebu vody.</c:v>
                  </c:pt>
                </c:lvl>
                <c:lvl>
                  <c:pt idx="0">
                    <c:v>stavební</c:v>
                  </c:pt>
                  <c:pt idx="4">
                    <c:v>nestavební</c:v>
                  </c:pt>
                </c:lvl>
              </c:multiLvlStrCache>
            </c:multiLvlStrRef>
          </c:cat>
          <c:val>
            <c:numRef>
              <c:f>'pol drought'!$AE$9:$AE$15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DB-4A26-BFAB-A48FE576FD6C}"/>
            </c:ext>
          </c:extLst>
        </c:ser>
        <c:ser>
          <c:idx val="4"/>
          <c:order val="4"/>
          <c:tx>
            <c:strRef>
              <c:f>'pol drought'!$AF$8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'pol drought'!$Z$9:$AA$15</c:f>
              <c:multiLvlStrCache>
                <c:ptCount val="7"/>
                <c:lvl>
                  <c:pt idx="0">
                    <c:v>Přírodní: změna způsobu hospodaření v lesích (zadržování vody v krajině)</c:v>
                  </c:pt>
                  <c:pt idx="1">
                    <c:v>Přírodní: změna způsobu hospodaření na zemědělské půdě (zadržování vody v krajině)</c:v>
                  </c:pt>
                  <c:pt idx="2">
                    <c:v>Technická: využití odpadní a dešťové vody (např. na splachování).</c:v>
                  </c:pt>
                  <c:pt idx="3">
                    <c:v>Technická: výstavba velkých víceúčelových nádrží, přehrad</c:v>
                  </c:pt>
                  <c:pt idx="4">
                    <c:v>Informace: Vytvoření varovných systémů, akčních plánů (např. plán, jak zajistit pitnou vodu).</c:v>
                  </c:pt>
                  <c:pt idx="5">
                    <c:v>Přizpůsobení zákonů a pravidel, aby se zlepšilo hospodaření s vodou.</c:v>
                  </c:pt>
                  <c:pt idx="6">
                    <c:v>Daně nebo poplatky za nadměrnou spotřebu vody.</c:v>
                  </c:pt>
                </c:lvl>
                <c:lvl>
                  <c:pt idx="0">
                    <c:v>stavební</c:v>
                  </c:pt>
                  <c:pt idx="4">
                    <c:v>nestavební</c:v>
                  </c:pt>
                </c:lvl>
              </c:multiLvlStrCache>
            </c:multiLvlStrRef>
          </c:cat>
          <c:val>
            <c:numRef>
              <c:f>'pol drought'!$AF$9:$AF$15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6DB-4A26-BFAB-A48FE576FD6C}"/>
            </c:ext>
          </c:extLst>
        </c:ser>
        <c:ser>
          <c:idx val="5"/>
          <c:order val="5"/>
          <c:tx>
            <c:strRef>
              <c:f>'pol drought'!$AG$8</c:f>
              <c:strCache>
                <c:ptCount val="1"/>
                <c:pt idx="0">
                  <c:v>Zavést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'pol drought'!$Z$9:$AA$15</c:f>
              <c:multiLvlStrCache>
                <c:ptCount val="7"/>
                <c:lvl>
                  <c:pt idx="0">
                    <c:v>Přírodní: změna způsobu hospodaření v lesích (zadržování vody v krajině)</c:v>
                  </c:pt>
                  <c:pt idx="1">
                    <c:v>Přírodní: změna způsobu hospodaření na zemědělské půdě (zadržování vody v krajině)</c:v>
                  </c:pt>
                  <c:pt idx="2">
                    <c:v>Technická: využití odpadní a dešťové vody (např. na splachování).</c:v>
                  </c:pt>
                  <c:pt idx="3">
                    <c:v>Technická: výstavba velkých víceúčelových nádrží, přehrad</c:v>
                  </c:pt>
                  <c:pt idx="4">
                    <c:v>Informace: Vytvoření varovných systémů, akčních plánů (např. plán, jak zajistit pitnou vodu).</c:v>
                  </c:pt>
                  <c:pt idx="5">
                    <c:v>Přizpůsobení zákonů a pravidel, aby se zlepšilo hospodaření s vodou.</c:v>
                  </c:pt>
                  <c:pt idx="6">
                    <c:v>Daně nebo poplatky za nadměrnou spotřebu vody.</c:v>
                  </c:pt>
                </c:lvl>
                <c:lvl>
                  <c:pt idx="0">
                    <c:v>stavební</c:v>
                  </c:pt>
                  <c:pt idx="4">
                    <c:v>nestavební</c:v>
                  </c:pt>
                </c:lvl>
              </c:multiLvlStrCache>
            </c:multiLvlStrRef>
          </c:cat>
          <c:val>
            <c:numRef>
              <c:f>'pol drought'!$AG$9:$AG$15</c:f>
              <c:numCache>
                <c:formatCode>General</c:formatCode>
                <c:ptCount val="7"/>
                <c:pt idx="0">
                  <c:v>71.655518394648823</c:v>
                </c:pt>
                <c:pt idx="1">
                  <c:v>68.896321070234109</c:v>
                </c:pt>
                <c:pt idx="2">
                  <c:v>62.959866220735776</c:v>
                </c:pt>
                <c:pt idx="3">
                  <c:v>38.127090301003342</c:v>
                </c:pt>
                <c:pt idx="4">
                  <c:v>50.836120401337794</c:v>
                </c:pt>
                <c:pt idx="5">
                  <c:v>46.153846153846153</c:v>
                </c:pt>
                <c:pt idx="6">
                  <c:v>17.725752508361204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6DB-4A26-BFAB-A48FE576FD6C}"/>
            </c:ext>
          </c:extLst>
        </c:ser>
        <c:ser>
          <c:idx val="6"/>
          <c:order val="6"/>
          <c:tx>
            <c:strRef>
              <c:f>'pol drought'!$AH$8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'pol drought'!$Z$9:$AA$15</c:f>
              <c:multiLvlStrCache>
                <c:ptCount val="7"/>
                <c:lvl>
                  <c:pt idx="0">
                    <c:v>Přírodní: změna způsobu hospodaření v lesích (zadržování vody v krajině)</c:v>
                  </c:pt>
                  <c:pt idx="1">
                    <c:v>Přírodní: změna způsobu hospodaření na zemědělské půdě (zadržování vody v krajině)</c:v>
                  </c:pt>
                  <c:pt idx="2">
                    <c:v>Technická: využití odpadní a dešťové vody (např. na splachování).</c:v>
                  </c:pt>
                  <c:pt idx="3">
                    <c:v>Technická: výstavba velkých víceúčelových nádrží, přehrad</c:v>
                  </c:pt>
                  <c:pt idx="4">
                    <c:v>Informace: Vytvoření varovných systémů, akčních plánů (např. plán, jak zajistit pitnou vodu).</c:v>
                  </c:pt>
                  <c:pt idx="5">
                    <c:v>Přizpůsobení zákonů a pravidel, aby se zlepšilo hospodaření s vodou.</c:v>
                  </c:pt>
                  <c:pt idx="6">
                    <c:v>Daně nebo poplatky za nadměrnou spotřebu vody.</c:v>
                  </c:pt>
                </c:lvl>
                <c:lvl>
                  <c:pt idx="0">
                    <c:v>stavební</c:v>
                  </c:pt>
                  <c:pt idx="4">
                    <c:v>nestavební</c:v>
                  </c:pt>
                </c:lvl>
              </c:multiLvlStrCache>
            </c:multiLvlStrRef>
          </c:cat>
          <c:val>
            <c:numRef>
              <c:f>'pol drought'!$AH$9:$AH$15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6DB-4A26-BFAB-A48FE576FD6C}"/>
            </c:ext>
          </c:extLst>
        </c:ser>
        <c:ser>
          <c:idx val="7"/>
          <c:order val="7"/>
          <c:tx>
            <c:strRef>
              <c:f>'pol drought'!$AI$8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'pol drought'!$Z$9:$AA$15</c:f>
              <c:multiLvlStrCache>
                <c:ptCount val="7"/>
                <c:lvl>
                  <c:pt idx="0">
                    <c:v>Přírodní: změna způsobu hospodaření v lesích (zadržování vody v krajině)</c:v>
                  </c:pt>
                  <c:pt idx="1">
                    <c:v>Přírodní: změna způsobu hospodaření na zemědělské půdě (zadržování vody v krajině)</c:v>
                  </c:pt>
                  <c:pt idx="2">
                    <c:v>Technická: využití odpadní a dešťové vody (např. na splachování).</c:v>
                  </c:pt>
                  <c:pt idx="3">
                    <c:v>Technická: výstavba velkých víceúčelových nádrží, přehrad</c:v>
                  </c:pt>
                  <c:pt idx="4">
                    <c:v>Informace: Vytvoření varovných systémů, akčních plánů (např. plán, jak zajistit pitnou vodu).</c:v>
                  </c:pt>
                  <c:pt idx="5">
                    <c:v>Přizpůsobení zákonů a pravidel, aby se zlepšilo hospodaření s vodou.</c:v>
                  </c:pt>
                  <c:pt idx="6">
                    <c:v>Daně nebo poplatky za nadměrnou spotřebu vody.</c:v>
                  </c:pt>
                </c:lvl>
                <c:lvl>
                  <c:pt idx="0">
                    <c:v>stavební</c:v>
                  </c:pt>
                  <c:pt idx="4">
                    <c:v>nestavební</c:v>
                  </c:pt>
                </c:lvl>
              </c:multiLvlStrCache>
            </c:multiLvlStrRef>
          </c:cat>
          <c:val>
            <c:numRef>
              <c:f>'pol drought'!$AI$9:$AI$15</c:f>
              <c:numCache>
                <c:formatCode>General</c:formatCode>
                <c:ptCount val="7"/>
                <c:pt idx="0">
                  <c:v>5.936454849498328</c:v>
                </c:pt>
                <c:pt idx="1">
                  <c:v>6.6053511705685617</c:v>
                </c:pt>
                <c:pt idx="2">
                  <c:v>6.3545150501672243</c:v>
                </c:pt>
                <c:pt idx="3">
                  <c:v>9.2809364548494973</c:v>
                </c:pt>
                <c:pt idx="4">
                  <c:v>7.2742474916387954</c:v>
                </c:pt>
                <c:pt idx="5">
                  <c:v>6.9397993311036785</c:v>
                </c:pt>
                <c:pt idx="6">
                  <c:v>7.6923076923076925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6DB-4A26-BFAB-A48FE576F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3307680"/>
        <c:axId val="653308224"/>
      </c:barChart>
      <c:catAx>
        <c:axId val="653307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653308224"/>
        <c:crosses val="autoZero"/>
        <c:auto val="1"/>
        <c:lblAlgn val="ctr"/>
        <c:lblOffset val="100"/>
        <c:noMultiLvlLbl val="0"/>
      </c:catAx>
      <c:valAx>
        <c:axId val="653308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653307680"/>
        <c:crosses val="max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50191782233791349"/>
          <c:y val="0.91562510282456144"/>
          <c:w val="0.46814066185960945"/>
          <c:h val="6.049609619208333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l">
              <a:defRPr/>
            </a:pPr>
            <a:r>
              <a:rPr lang="cs-CZ" sz="2600" dirty="0"/>
              <a:t>Která z následujících opatření zmírňující dopady </a:t>
            </a:r>
            <a:r>
              <a:rPr lang="cs-CZ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povodní</a:t>
            </a:r>
            <a:r>
              <a:rPr lang="cs-CZ" sz="2600" dirty="0"/>
              <a:t> by podle Vás měla, nebo neměla být </a:t>
            </a:r>
            <a:r>
              <a:rPr lang="cs-CZ" sz="2600" dirty="0" smtClean="0"/>
              <a:t>zavedena </a:t>
            </a:r>
            <a:r>
              <a:rPr lang="cs-CZ" sz="2600" dirty="0"/>
              <a:t>v ČR? </a:t>
            </a:r>
            <a:r>
              <a:rPr lang="cs-CZ" sz="2600" dirty="0" smtClean="0"/>
              <a:t>(%)</a:t>
            </a:r>
            <a:endParaRPr lang="cs-CZ" sz="2600" dirty="0"/>
          </a:p>
        </c:rich>
      </c:tx>
      <c:layout>
        <c:manualLayout>
          <c:xMode val="edge"/>
          <c:yMode val="edge"/>
          <c:x val="1.2679899387576554E-2"/>
          <c:y val="7.577719451735200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329478346456693"/>
          <c:y val="0.20644896471274424"/>
          <c:w val="0.42930517760621728"/>
          <c:h val="0.6339940087367694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'pol floods'!$AB$9</c:f>
              <c:strCache>
                <c:ptCount val="1"/>
                <c:pt idx="0">
                  <c:v>Nezavést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FC0-4FA2-9349-20F72EF4E8F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FC0-4FA2-9349-20F72EF4E8F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FC0-4FA2-9349-20F72EF4E8FC}"/>
                </c:ex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'pol floods'!$Z$10:$AA$15</c:f>
              <c:multiLvlStrCache>
                <c:ptCount val="6"/>
                <c:lvl>
                  <c:pt idx="0">
                    <c:v>Přírodní: Podpora změny způsobu hospodaření v lesích (zadržování vody v krajině)</c:v>
                  </c:pt>
                  <c:pt idx="1">
                    <c:v>Přírodní: Podpora změny způsobu hospodaření na zemědělské půdě (zadržování vody v krajině)</c:v>
                  </c:pt>
                  <c:pt idx="2">
                    <c:v>Technická: Výstavba velkých  nádrží, přehrad</c:v>
                  </c:pt>
                  <c:pt idx="3">
                    <c:v>Informace: Aktualizace varovných systémů, akčních plánů.</c:v>
                  </c:pt>
                  <c:pt idx="4">
                    <c:v>Povinný a regulovaný systém pojištění proti povodním.</c:v>
                  </c:pt>
                  <c:pt idx="5">
                    <c:v>Daně nebo poplatky za zastavování ploch.</c:v>
                  </c:pt>
                </c:lvl>
                <c:lvl>
                  <c:pt idx="0">
                    <c:v>stavební</c:v>
                  </c:pt>
                  <c:pt idx="3">
                    <c:v>nestavební</c:v>
                  </c:pt>
                </c:lvl>
              </c:multiLvlStrCache>
            </c:multiLvlStrRef>
          </c:cat>
          <c:val>
            <c:numRef>
              <c:f>'pol floods'!$AB$10:$AB$15</c:f>
              <c:numCache>
                <c:formatCode>General</c:formatCode>
                <c:ptCount val="6"/>
                <c:pt idx="0">
                  <c:v>1.3621794871794872</c:v>
                </c:pt>
                <c:pt idx="1">
                  <c:v>1.1217948717948718</c:v>
                </c:pt>
                <c:pt idx="2">
                  <c:v>7.7724358974358978</c:v>
                </c:pt>
                <c:pt idx="3">
                  <c:v>2.8846153846153841</c:v>
                </c:pt>
                <c:pt idx="4">
                  <c:v>17.467948717948719</c:v>
                </c:pt>
                <c:pt idx="5">
                  <c:v>24.118589743589745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FC0-4FA2-9349-20F72EF4E8FC}"/>
            </c:ext>
          </c:extLst>
        </c:ser>
        <c:ser>
          <c:idx val="1"/>
          <c:order val="1"/>
          <c:tx>
            <c:strRef>
              <c:f>'pol floods'!$AC$9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'pol floods'!$Z$10:$AA$15</c:f>
              <c:multiLvlStrCache>
                <c:ptCount val="6"/>
                <c:lvl>
                  <c:pt idx="0">
                    <c:v>Přírodní: Podpora změny způsobu hospodaření v lesích (zadržování vody v krajině)</c:v>
                  </c:pt>
                  <c:pt idx="1">
                    <c:v>Přírodní: Podpora změny způsobu hospodaření na zemědělské půdě (zadržování vody v krajině)</c:v>
                  </c:pt>
                  <c:pt idx="2">
                    <c:v>Technická: Výstavba velkých  nádrží, přehrad</c:v>
                  </c:pt>
                  <c:pt idx="3">
                    <c:v>Informace: Aktualizace varovných systémů, akčních plánů.</c:v>
                  </c:pt>
                  <c:pt idx="4">
                    <c:v>Povinný a regulovaný systém pojištění proti povodním.</c:v>
                  </c:pt>
                  <c:pt idx="5">
                    <c:v>Daně nebo poplatky za zastavování ploch.</c:v>
                  </c:pt>
                </c:lvl>
                <c:lvl>
                  <c:pt idx="0">
                    <c:v>stavební</c:v>
                  </c:pt>
                  <c:pt idx="3">
                    <c:v>nestavební</c:v>
                  </c:pt>
                </c:lvl>
              </c:multiLvlStrCache>
            </c:multiLvlStrRef>
          </c:cat>
          <c:val>
            <c:numRef>
              <c:f>'pol floods'!$AC$10:$AC$15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FC0-4FA2-9349-20F72EF4E8FC}"/>
            </c:ext>
          </c:extLst>
        </c:ser>
        <c:ser>
          <c:idx val="2"/>
          <c:order val="2"/>
          <c:tx>
            <c:strRef>
              <c:f>'pol floods'!$AD$9</c:f>
              <c:strCache>
                <c:ptCount val="1"/>
                <c:pt idx="0">
                  <c:v>Střed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'pol floods'!$Z$10:$AA$15</c:f>
              <c:multiLvlStrCache>
                <c:ptCount val="6"/>
                <c:lvl>
                  <c:pt idx="0">
                    <c:v>Přírodní: Podpora změny způsobu hospodaření v lesích (zadržování vody v krajině)</c:v>
                  </c:pt>
                  <c:pt idx="1">
                    <c:v>Přírodní: Podpora změny způsobu hospodaření na zemědělské půdě (zadržování vody v krajině)</c:v>
                  </c:pt>
                  <c:pt idx="2">
                    <c:v>Technická: Výstavba velkých  nádrží, přehrad</c:v>
                  </c:pt>
                  <c:pt idx="3">
                    <c:v>Informace: Aktualizace varovných systémů, akčních plánů.</c:v>
                  </c:pt>
                  <c:pt idx="4">
                    <c:v>Povinný a regulovaný systém pojištění proti povodním.</c:v>
                  </c:pt>
                  <c:pt idx="5">
                    <c:v>Daně nebo poplatky za zastavování ploch.</c:v>
                  </c:pt>
                </c:lvl>
                <c:lvl>
                  <c:pt idx="0">
                    <c:v>stavební</c:v>
                  </c:pt>
                  <c:pt idx="3">
                    <c:v>nestavební</c:v>
                  </c:pt>
                </c:lvl>
              </c:multiLvlStrCache>
            </c:multiLvlStrRef>
          </c:cat>
          <c:val>
            <c:numRef>
              <c:f>'pol floods'!$AD$10:$AD$15</c:f>
              <c:numCache>
                <c:formatCode>General</c:formatCode>
                <c:ptCount val="6"/>
                <c:pt idx="0">
                  <c:v>20.032051282051285</c:v>
                </c:pt>
                <c:pt idx="1">
                  <c:v>23.477564102564102</c:v>
                </c:pt>
                <c:pt idx="2">
                  <c:v>47.115384615384613</c:v>
                </c:pt>
                <c:pt idx="3">
                  <c:v>37.099358974358978</c:v>
                </c:pt>
                <c:pt idx="4">
                  <c:v>43.269230769230774</c:v>
                </c:pt>
                <c:pt idx="5">
                  <c:v>42.788461538461533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FC0-4FA2-9349-20F72EF4E8FC}"/>
            </c:ext>
          </c:extLst>
        </c:ser>
        <c:ser>
          <c:idx val="3"/>
          <c:order val="3"/>
          <c:tx>
            <c:strRef>
              <c:f>'pol floods'!$AE$9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'pol floods'!$Z$10:$AA$15</c:f>
              <c:multiLvlStrCache>
                <c:ptCount val="6"/>
                <c:lvl>
                  <c:pt idx="0">
                    <c:v>Přírodní: Podpora změny způsobu hospodaření v lesích (zadržování vody v krajině)</c:v>
                  </c:pt>
                  <c:pt idx="1">
                    <c:v>Přírodní: Podpora změny způsobu hospodaření na zemědělské půdě (zadržování vody v krajině)</c:v>
                  </c:pt>
                  <c:pt idx="2">
                    <c:v>Technická: Výstavba velkých  nádrží, přehrad</c:v>
                  </c:pt>
                  <c:pt idx="3">
                    <c:v>Informace: Aktualizace varovných systémů, akčních plánů.</c:v>
                  </c:pt>
                  <c:pt idx="4">
                    <c:v>Povinný a regulovaný systém pojištění proti povodním.</c:v>
                  </c:pt>
                  <c:pt idx="5">
                    <c:v>Daně nebo poplatky za zastavování ploch.</c:v>
                  </c:pt>
                </c:lvl>
                <c:lvl>
                  <c:pt idx="0">
                    <c:v>stavební</c:v>
                  </c:pt>
                  <c:pt idx="3">
                    <c:v>nestavební</c:v>
                  </c:pt>
                </c:lvl>
              </c:multiLvlStrCache>
            </c:multiLvlStrRef>
          </c:cat>
          <c:val>
            <c:numRef>
              <c:f>'pol floods'!$AE$10:$AE$15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FC0-4FA2-9349-20F72EF4E8FC}"/>
            </c:ext>
          </c:extLst>
        </c:ser>
        <c:ser>
          <c:idx val="4"/>
          <c:order val="4"/>
          <c:tx>
            <c:strRef>
              <c:f>'pol floods'!$AF$9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'pol floods'!$Z$10:$AA$15</c:f>
              <c:multiLvlStrCache>
                <c:ptCount val="6"/>
                <c:lvl>
                  <c:pt idx="0">
                    <c:v>Přírodní: Podpora změny způsobu hospodaření v lesích (zadržování vody v krajině)</c:v>
                  </c:pt>
                  <c:pt idx="1">
                    <c:v>Přírodní: Podpora změny způsobu hospodaření na zemědělské půdě (zadržování vody v krajině)</c:v>
                  </c:pt>
                  <c:pt idx="2">
                    <c:v>Technická: Výstavba velkých  nádrží, přehrad</c:v>
                  </c:pt>
                  <c:pt idx="3">
                    <c:v>Informace: Aktualizace varovných systémů, akčních plánů.</c:v>
                  </c:pt>
                  <c:pt idx="4">
                    <c:v>Povinný a regulovaný systém pojištění proti povodním.</c:v>
                  </c:pt>
                  <c:pt idx="5">
                    <c:v>Daně nebo poplatky za zastavování ploch.</c:v>
                  </c:pt>
                </c:lvl>
                <c:lvl>
                  <c:pt idx="0">
                    <c:v>stavební</c:v>
                  </c:pt>
                  <c:pt idx="3">
                    <c:v>nestavební</c:v>
                  </c:pt>
                </c:lvl>
              </c:multiLvlStrCache>
            </c:multiLvlStrRef>
          </c:cat>
          <c:val>
            <c:numRef>
              <c:f>'pol floods'!$AF$10:$AF$15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FC0-4FA2-9349-20F72EF4E8FC}"/>
            </c:ext>
          </c:extLst>
        </c:ser>
        <c:ser>
          <c:idx val="5"/>
          <c:order val="5"/>
          <c:tx>
            <c:strRef>
              <c:f>'pol floods'!$AG$9</c:f>
              <c:strCache>
                <c:ptCount val="1"/>
                <c:pt idx="0">
                  <c:v>Zavést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'pol floods'!$Z$10:$AA$15</c:f>
              <c:multiLvlStrCache>
                <c:ptCount val="6"/>
                <c:lvl>
                  <c:pt idx="0">
                    <c:v>Přírodní: Podpora změny způsobu hospodaření v lesích (zadržování vody v krajině)</c:v>
                  </c:pt>
                  <c:pt idx="1">
                    <c:v>Přírodní: Podpora změny způsobu hospodaření na zemědělské půdě (zadržování vody v krajině)</c:v>
                  </c:pt>
                  <c:pt idx="2">
                    <c:v>Technická: Výstavba velkých  nádrží, přehrad</c:v>
                  </c:pt>
                  <c:pt idx="3">
                    <c:v>Informace: Aktualizace varovných systémů, akčních plánů.</c:v>
                  </c:pt>
                  <c:pt idx="4">
                    <c:v>Povinný a regulovaný systém pojištění proti povodním.</c:v>
                  </c:pt>
                  <c:pt idx="5">
                    <c:v>Daně nebo poplatky za zastavování ploch.</c:v>
                  </c:pt>
                </c:lvl>
                <c:lvl>
                  <c:pt idx="0">
                    <c:v>stavební</c:v>
                  </c:pt>
                  <c:pt idx="3">
                    <c:v>nestavební</c:v>
                  </c:pt>
                </c:lvl>
              </c:multiLvlStrCache>
            </c:multiLvlStrRef>
          </c:cat>
          <c:val>
            <c:numRef>
              <c:f>'pol floods'!$AG$10:$AG$15</c:f>
              <c:numCache>
                <c:formatCode>General</c:formatCode>
                <c:ptCount val="6"/>
                <c:pt idx="0">
                  <c:v>73.397435897435898</c:v>
                </c:pt>
                <c:pt idx="1">
                  <c:v>69.070512820512818</c:v>
                </c:pt>
                <c:pt idx="2">
                  <c:v>35.657051282051285</c:v>
                </c:pt>
                <c:pt idx="3">
                  <c:v>51.522435897435898</c:v>
                </c:pt>
                <c:pt idx="4">
                  <c:v>28.766025641025642</c:v>
                </c:pt>
                <c:pt idx="5">
                  <c:v>18.830128205128204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FC0-4FA2-9349-20F72EF4E8FC}"/>
            </c:ext>
          </c:extLst>
        </c:ser>
        <c:ser>
          <c:idx val="6"/>
          <c:order val="6"/>
          <c:tx>
            <c:strRef>
              <c:f>'pol floods'!$AH$9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'pol floods'!$Z$10:$AA$15</c:f>
              <c:multiLvlStrCache>
                <c:ptCount val="6"/>
                <c:lvl>
                  <c:pt idx="0">
                    <c:v>Přírodní: Podpora změny způsobu hospodaření v lesích (zadržování vody v krajině)</c:v>
                  </c:pt>
                  <c:pt idx="1">
                    <c:v>Přírodní: Podpora změny způsobu hospodaření na zemědělské půdě (zadržování vody v krajině)</c:v>
                  </c:pt>
                  <c:pt idx="2">
                    <c:v>Technická: Výstavba velkých  nádrží, přehrad</c:v>
                  </c:pt>
                  <c:pt idx="3">
                    <c:v>Informace: Aktualizace varovných systémů, akčních plánů.</c:v>
                  </c:pt>
                  <c:pt idx="4">
                    <c:v>Povinný a regulovaný systém pojištění proti povodním.</c:v>
                  </c:pt>
                  <c:pt idx="5">
                    <c:v>Daně nebo poplatky za zastavování ploch.</c:v>
                  </c:pt>
                </c:lvl>
                <c:lvl>
                  <c:pt idx="0">
                    <c:v>stavební</c:v>
                  </c:pt>
                  <c:pt idx="3">
                    <c:v>nestavební</c:v>
                  </c:pt>
                </c:lvl>
              </c:multiLvlStrCache>
            </c:multiLvlStrRef>
          </c:cat>
          <c:val>
            <c:numRef>
              <c:f>'pol floods'!$AH$10:$AH$15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FC0-4FA2-9349-20F72EF4E8FC}"/>
            </c:ext>
          </c:extLst>
        </c:ser>
        <c:ser>
          <c:idx val="7"/>
          <c:order val="7"/>
          <c:tx>
            <c:strRef>
              <c:f>'pol floods'!$AI$9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'pol floods'!$Z$10:$AA$15</c:f>
              <c:multiLvlStrCache>
                <c:ptCount val="6"/>
                <c:lvl>
                  <c:pt idx="0">
                    <c:v>Přírodní: Podpora změny způsobu hospodaření v lesích (zadržování vody v krajině)</c:v>
                  </c:pt>
                  <c:pt idx="1">
                    <c:v>Přírodní: Podpora změny způsobu hospodaření na zemědělské půdě (zadržování vody v krajině)</c:v>
                  </c:pt>
                  <c:pt idx="2">
                    <c:v>Technická: Výstavba velkých  nádrží, přehrad</c:v>
                  </c:pt>
                  <c:pt idx="3">
                    <c:v>Informace: Aktualizace varovných systémů, akčních plánů.</c:v>
                  </c:pt>
                  <c:pt idx="4">
                    <c:v>Povinný a regulovaný systém pojištění proti povodním.</c:v>
                  </c:pt>
                  <c:pt idx="5">
                    <c:v>Daně nebo poplatky za zastavování ploch.</c:v>
                  </c:pt>
                </c:lvl>
                <c:lvl>
                  <c:pt idx="0">
                    <c:v>stavební</c:v>
                  </c:pt>
                  <c:pt idx="3">
                    <c:v>nestavební</c:v>
                  </c:pt>
                </c:lvl>
              </c:multiLvlStrCache>
            </c:multiLvlStrRef>
          </c:cat>
          <c:val>
            <c:numRef>
              <c:f>'pol floods'!$AI$10:$AI$15</c:f>
              <c:numCache>
                <c:formatCode>General</c:formatCode>
                <c:ptCount val="6"/>
                <c:pt idx="0">
                  <c:v>5.2083333333333339</c:v>
                </c:pt>
                <c:pt idx="1">
                  <c:v>6.3301282051282044</c:v>
                </c:pt>
                <c:pt idx="2">
                  <c:v>9.4551282051282044</c:v>
                </c:pt>
                <c:pt idx="3">
                  <c:v>8.4935897435897445</c:v>
                </c:pt>
                <c:pt idx="4">
                  <c:v>10.496794871794872</c:v>
                </c:pt>
                <c:pt idx="5">
                  <c:v>14.262820512820513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FC0-4FA2-9349-20F72EF4E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3309312"/>
        <c:axId val="653312032"/>
      </c:barChart>
      <c:catAx>
        <c:axId val="6533093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653312032"/>
        <c:crosses val="autoZero"/>
        <c:auto val="1"/>
        <c:lblAlgn val="ctr"/>
        <c:lblOffset val="100"/>
        <c:noMultiLvlLbl val="0"/>
      </c:catAx>
      <c:valAx>
        <c:axId val="653312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653309312"/>
        <c:crosses val="max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51450386048228058"/>
          <c:y val="0.9251766232179035"/>
          <c:w val="0.46814066185960945"/>
          <c:h val="6.049609619208333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0.93566</cdr:y>
    </cdr:from>
    <cdr:to>
      <cdr:x>1</cdr:x>
      <cdr:y>0.96515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21469" y="4155280"/>
          <a:ext cx="8810625" cy="130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0.02997</cdr:x>
      <cdr:y>0.9008</cdr:y>
    </cdr:from>
    <cdr:to>
      <cdr:x>0.27657</cdr:x>
      <cdr:y>0.97319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261938" y="4000499"/>
          <a:ext cx="2155031" cy="321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</cdr:x>
      <cdr:y>0.84145</cdr:y>
    </cdr:from>
    <cdr:to>
      <cdr:x>0.98774</cdr:x>
      <cdr:y>1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0" y="2963332"/>
          <a:ext cx="5695111" cy="55837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400" i="1" dirty="0"/>
            <a:t>Q: Domníváte se, že Vy a Vaše domácnost bude během příštích 10 let vystavena dopadům následujících živelních pohrom méně často, stejně často, nebo častěji než v současnosti?</a:t>
          </a:r>
        </a:p>
        <a:p xmlns:a="http://schemas.openxmlformats.org/drawingml/2006/main">
          <a:r>
            <a:rPr lang="cs-CZ" sz="1400" i="1" dirty="0"/>
            <a:t>Méně často/Častěji = sloučené krajní dvě kategorie</a:t>
          </a:r>
        </a:p>
        <a:p xmlns:a="http://schemas.openxmlformats.org/drawingml/2006/main">
          <a:r>
            <a:rPr lang="cs-CZ" sz="1400" i="1" dirty="0"/>
            <a:t>Stejně často = sloučené tři střední kategorie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0.01697</cdr:x>
      <cdr:y>0.88716</cdr:y>
    </cdr:from>
    <cdr:to>
      <cdr:x>0.35621</cdr:x>
      <cdr:y>0.98761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155149" y="5965826"/>
          <a:ext cx="3102010" cy="675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dirty="0" smtClean="0"/>
            <a:t>Zdroj: vlastní kvantitativní šetření, N=1196 </a:t>
          </a:r>
        </a:p>
        <a:p xmlns:a="http://schemas.openxmlformats.org/drawingml/2006/main">
          <a:r>
            <a:rPr lang="cs-CZ" sz="1200" i="1" dirty="0" smtClean="0"/>
            <a:t>Nezavést/Zavést </a:t>
          </a:r>
          <a:r>
            <a:rPr lang="cs-CZ" sz="1200" i="1" dirty="0"/>
            <a:t>= 2 krajní kategorie</a:t>
          </a:r>
        </a:p>
        <a:p xmlns:a="http://schemas.openxmlformats.org/drawingml/2006/main">
          <a:r>
            <a:rPr lang="cs-CZ" sz="1200" i="1" dirty="0"/>
            <a:t>St</a:t>
          </a:r>
          <a:r>
            <a:rPr lang="cs-CZ" sz="1200" i="1" dirty="0">
              <a:latin typeface="Calibri" panose="020F0502020204030204" pitchFamily="34" charset="0"/>
            </a:rPr>
            <a:t>ř</a:t>
          </a:r>
          <a:r>
            <a:rPr lang="cs-CZ" sz="1200" i="1" dirty="0"/>
            <a:t>ed=</a:t>
          </a:r>
          <a:r>
            <a:rPr lang="cs-CZ" sz="1200" i="1" baseline="0" dirty="0"/>
            <a:t> 3 st</a:t>
          </a:r>
          <a:r>
            <a:rPr lang="cs-CZ" sz="1200" i="1" dirty="0">
              <a:effectLst/>
              <a:latin typeface="+mn-lt"/>
              <a:ea typeface="+mn-ea"/>
              <a:cs typeface="+mn-cs"/>
            </a:rPr>
            <a:t>ř</a:t>
          </a:r>
          <a:r>
            <a:rPr lang="cs-CZ" sz="1200" i="1" baseline="0" dirty="0"/>
            <a:t>ední kategorie</a:t>
          </a:r>
          <a:endParaRPr lang="cs-CZ" sz="1200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0.73134</cdr:x>
      <cdr:y>0</cdr:y>
    </cdr:from>
    <cdr:to>
      <cdr:x>0.98955</cdr:x>
      <cdr:y>0.19278</cdr:y>
    </cdr:to>
    <cdr:pic>
      <cdr:nvPicPr>
        <cdr:cNvPr id="3" name="Picture 2" descr="C:\Users\Iva\Documents\IVA\ADAPTIVEII\KLIMA\Slapska prehrada_ZM-1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687403" y="0"/>
          <a:ext cx="2361063" cy="132210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0.00629</cdr:x>
      <cdr:y>0.9015</cdr:y>
    </cdr:from>
    <cdr:to>
      <cdr:x>0.34553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0800" y="4794651"/>
          <a:ext cx="2738437" cy="523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dirty="0" smtClean="0"/>
            <a:t>Zdroj: vlastní kvantitativní šetření, N=1248 </a:t>
          </a:r>
        </a:p>
        <a:p xmlns:a="http://schemas.openxmlformats.org/drawingml/2006/main">
          <a:r>
            <a:rPr lang="cs-CZ" sz="1200" i="1" dirty="0" smtClean="0"/>
            <a:t>Nezavést/Zavést </a:t>
          </a:r>
          <a:r>
            <a:rPr lang="cs-CZ" sz="1200" i="1" dirty="0"/>
            <a:t>= 2 krajní kategorie</a:t>
          </a:r>
        </a:p>
        <a:p xmlns:a="http://schemas.openxmlformats.org/drawingml/2006/main">
          <a:r>
            <a:rPr lang="cs-CZ" sz="1200" i="1" dirty="0"/>
            <a:t>St</a:t>
          </a:r>
          <a:r>
            <a:rPr lang="cs-CZ" sz="1200" i="1" dirty="0">
              <a:latin typeface="Calibri" panose="020F0502020204030204" pitchFamily="34" charset="0"/>
            </a:rPr>
            <a:t>ř</a:t>
          </a:r>
          <a:r>
            <a:rPr lang="cs-CZ" sz="1200" i="1" dirty="0"/>
            <a:t>ed=</a:t>
          </a:r>
          <a:r>
            <a:rPr lang="cs-CZ" sz="1200" i="1" baseline="0" dirty="0"/>
            <a:t> 3 st</a:t>
          </a:r>
          <a:r>
            <a:rPr lang="cs-CZ" sz="1200" i="1" dirty="0">
              <a:effectLst/>
              <a:latin typeface="+mn-lt"/>
              <a:ea typeface="+mn-ea"/>
              <a:cs typeface="+mn-cs"/>
            </a:rPr>
            <a:t>ř</a:t>
          </a:r>
          <a:r>
            <a:rPr lang="cs-CZ" sz="1200" i="1" baseline="0" dirty="0"/>
            <a:t>ední kategorie</a:t>
          </a:r>
          <a:endParaRPr lang="cs-CZ" sz="1200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147FE-38D8-440C-82D8-322C844252E4}" type="datetimeFigureOut">
              <a:rPr lang="cs-CZ" smtClean="0"/>
              <a:t>18. 11. 2019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8908B-595B-4751-82AE-B422D41C02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62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6F55-38BA-4EA1-93E7-02275B59824A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2876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6F55-38BA-4EA1-93E7-02275B59824A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2876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Slajd</a:t>
            </a:r>
            <a:r>
              <a:rPr lang="en-US" dirty="0" smtClean="0"/>
              <a:t> – consequences of</a:t>
            </a:r>
            <a:r>
              <a:rPr lang="en-US" baseline="0" dirty="0" smtClean="0"/>
              <a:t> CC in the region</a:t>
            </a:r>
          </a:p>
          <a:p>
            <a:r>
              <a:rPr lang="en-US" dirty="0" smtClean="0"/>
              <a:t>perception</a:t>
            </a:r>
            <a:r>
              <a:rPr lang="en-US" baseline="0" dirty="0" smtClean="0"/>
              <a:t> of risk how the country is vulnerable to floods (30-60%) vs how their household will be vulnerable (15-40%)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8908B-595B-4751-82AE-B422D41C02A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43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8908B-595B-4751-82AE-B422D41C02A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393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8908B-595B-4751-82AE-B422D41C02A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393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A21D2-F3BE-494E-864B-00B6737EDB87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6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1st_page_left_colum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650"/>
            <a:ext cx="2389188" cy="611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0"/>
            <a:ext cx="6300787" cy="1470025"/>
          </a:xfrm>
          <a:solidFill>
            <a:srgbClr val="D4E2DA"/>
          </a:solidFill>
          <a:ln>
            <a:solidFill>
              <a:srgbClr val="99B9A7"/>
            </a:solidFill>
          </a:ln>
        </p:spPr>
        <p:txBody>
          <a:bodyPr lIns="162000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2205038"/>
            <a:ext cx="5903912" cy="3455987"/>
          </a:xfrm>
          <a:noFill/>
          <a:ln w="9525">
            <a:noFill/>
          </a:ln>
        </p:spPr>
        <p:txBody>
          <a:bodyPr/>
          <a:lstStyle>
            <a:lvl1pPr marL="0" indent="0" algn="ctr">
              <a:defRPr/>
            </a:lvl1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987675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922C5F-2447-433F-81C9-2A0E6DD1289A}" type="datetimeFigureOut">
              <a:rPr lang="cs-CZ" smtClean="0"/>
              <a:t>18. 11. 2019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40EF42-039D-4A41-8E19-16E326C6C12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xfrm>
            <a:off x="323850" y="5229225"/>
            <a:ext cx="2087563" cy="1150938"/>
          </a:xfrm>
        </p:spPr>
        <p:txBody>
          <a:bodyPr lIns="18000" rIns="1800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137956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22C5F-2447-433F-81C9-2A0E6DD1289A}" type="datetimeFigureOut">
              <a:rPr lang="cs-CZ" smtClean="0"/>
              <a:t>18. 11. 2019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0EF42-039D-4A41-8E19-16E326C6C128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36843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26200" y="404813"/>
            <a:ext cx="1962150" cy="48244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9750" y="404813"/>
            <a:ext cx="5734050" cy="48244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22C5F-2447-433F-81C9-2A0E6DD1289A}" type="datetimeFigureOut">
              <a:rPr lang="cs-CZ" smtClean="0"/>
              <a:t>18. 11. 2019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0EF42-039D-4A41-8E19-16E326C6C128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09479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7127875" cy="9366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58888" y="1773238"/>
            <a:ext cx="3487737" cy="34559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99025" y="1773238"/>
            <a:ext cx="3489325" cy="34559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22C5F-2447-433F-81C9-2A0E6DD1289A}" type="datetimeFigureOut">
              <a:rPr lang="cs-CZ" smtClean="0"/>
              <a:t>18. 11. 2019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0EF42-039D-4A41-8E19-16E326C6C12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840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st_page_leva_l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"/>
            <a:ext cx="2386013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771775" y="0"/>
            <a:ext cx="6372225" cy="260350"/>
          </a:xfrm>
          <a:prstGeom prst="rect">
            <a:avLst/>
          </a:prstGeom>
          <a:solidFill>
            <a:srgbClr val="D4E2DA"/>
          </a:solidFill>
          <a:ln w="19050" algn="ctr">
            <a:solidFill>
              <a:srgbClr val="99B9A7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6238" y="1700213"/>
            <a:ext cx="5903912" cy="1470025"/>
          </a:xfrm>
        </p:spPr>
        <p:txBody>
          <a:bodyPr lIns="162000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3716338"/>
            <a:ext cx="5903912" cy="2089150"/>
          </a:xfrm>
          <a:noFill/>
          <a:ln w="9525">
            <a:noFill/>
          </a:ln>
        </p:spPr>
        <p:txBody>
          <a:bodyPr lIns="91440" tIns="45720" rIns="91440" bIns="45720"/>
          <a:lstStyle>
            <a:lvl1pPr marL="0" indent="0">
              <a:defRPr sz="2000"/>
            </a:lvl1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627313" y="6245225"/>
            <a:ext cx="1584325" cy="476250"/>
          </a:xfrm>
        </p:spPr>
        <p:txBody>
          <a:bodyPr/>
          <a:lstStyle>
            <a:lvl1pPr>
              <a:defRPr sz="1300"/>
            </a:lvl1pPr>
          </a:lstStyle>
          <a:p>
            <a:fld id="{A1D7180A-8204-D24E-B294-16A6FB3711C9}" type="datetimeFigureOut">
              <a:rPr lang="en-US" smtClean="0">
                <a:solidFill>
                  <a:srgbClr val="000000"/>
                </a:solidFill>
              </a:rPr>
              <a:pPr/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70763" y="6245225"/>
            <a:ext cx="1377950" cy="476250"/>
          </a:xfrm>
        </p:spPr>
        <p:txBody>
          <a:bodyPr/>
          <a:lstStyle>
            <a:lvl1pPr>
              <a:defRPr sz="1300"/>
            </a:lvl1pPr>
          </a:lstStyle>
          <a:p>
            <a:fld id="{B94BAB3B-9DAA-1F45-882D-80EDDE3F0F2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2"/>
          </p:nvPr>
        </p:nvSpPr>
        <p:spPr>
          <a:xfrm>
            <a:off x="4340225" y="6237288"/>
            <a:ext cx="2895600" cy="476250"/>
          </a:xfrm>
        </p:spPr>
        <p:txBody>
          <a:bodyPr/>
          <a:lstStyle>
            <a:lvl1pPr>
              <a:defRPr sz="13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49939"/>
      </p:ext>
    </p:extLst>
  </p:cSld>
  <p:clrMapOvr>
    <a:masterClrMapping/>
  </p:clrMapOvr>
  <p:transition spd="med"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7180A-8204-D24E-B294-16A6FB3711C9}" type="datetimeFigureOut">
              <a:rPr lang="en-US" smtClean="0">
                <a:solidFill>
                  <a:srgbClr val="000000"/>
                </a:solidFill>
              </a:rPr>
              <a:pPr/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BAB3B-9DAA-1F45-882D-80EDDE3F0F2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83334"/>
      </p:ext>
    </p:extLst>
  </p:cSld>
  <p:clrMapOvr>
    <a:masterClrMapping/>
  </p:clrMapOvr>
  <p:transition spd="med"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7180A-8204-D24E-B294-16A6FB3711C9}" type="datetimeFigureOut">
              <a:rPr lang="en-US" smtClean="0">
                <a:solidFill>
                  <a:srgbClr val="000000"/>
                </a:solidFill>
              </a:rPr>
              <a:pPr/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BAB3B-9DAA-1F45-882D-80EDDE3F0F2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22694"/>
      </p:ext>
    </p:extLst>
  </p:cSld>
  <p:clrMapOvr>
    <a:masterClrMapping/>
  </p:clrMapOvr>
  <p:transition spd="med"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6013" y="1773238"/>
            <a:ext cx="3487737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6150" y="1773238"/>
            <a:ext cx="3489325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7180A-8204-D24E-B294-16A6FB3711C9}" type="datetimeFigureOut">
              <a:rPr lang="en-US" smtClean="0">
                <a:solidFill>
                  <a:srgbClr val="000000"/>
                </a:solidFill>
              </a:rPr>
              <a:pPr/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BAB3B-9DAA-1F45-882D-80EDDE3F0F2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60866"/>
      </p:ext>
    </p:extLst>
  </p:cSld>
  <p:clrMapOvr>
    <a:masterClrMapping/>
  </p:clrMapOvr>
  <p:transition spd="med"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7180A-8204-D24E-B294-16A6FB3711C9}" type="datetimeFigureOut">
              <a:rPr lang="en-US" smtClean="0">
                <a:solidFill>
                  <a:srgbClr val="000000"/>
                </a:solidFill>
              </a:rPr>
              <a:pPr/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BAB3B-9DAA-1F45-882D-80EDDE3F0F2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1594"/>
      </p:ext>
    </p:extLst>
  </p:cSld>
  <p:clrMapOvr>
    <a:masterClrMapping/>
  </p:clrMapOvr>
  <p:transition spd="med"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7180A-8204-D24E-B294-16A6FB3711C9}" type="datetimeFigureOut">
              <a:rPr lang="en-US" smtClean="0">
                <a:solidFill>
                  <a:srgbClr val="000000"/>
                </a:solidFill>
              </a:rPr>
              <a:pPr/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BAB3B-9DAA-1F45-882D-80EDDE3F0F2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69641"/>
      </p:ext>
    </p:extLst>
  </p:cSld>
  <p:clrMapOvr>
    <a:masterClrMapping/>
  </p:clrMapOvr>
  <p:transition spd="med"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7180A-8204-D24E-B294-16A6FB3711C9}" type="datetimeFigureOut">
              <a:rPr lang="en-US" smtClean="0">
                <a:solidFill>
                  <a:srgbClr val="000000"/>
                </a:solidFill>
              </a:rPr>
              <a:pPr/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BAB3B-9DAA-1F45-882D-80EDDE3F0F2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69780"/>
      </p:ext>
    </p:extLst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22C5F-2447-433F-81C9-2A0E6DD1289A}" type="datetimeFigureOut">
              <a:rPr lang="cs-CZ" smtClean="0"/>
              <a:t>18. 11. 2019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0EF42-039D-4A41-8E19-16E326C6C128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24977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7180A-8204-D24E-B294-16A6FB3711C9}" type="datetimeFigureOut">
              <a:rPr lang="en-US" smtClean="0">
                <a:solidFill>
                  <a:srgbClr val="000000"/>
                </a:solidFill>
              </a:rPr>
              <a:pPr/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BAB3B-9DAA-1F45-882D-80EDDE3F0F2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4757"/>
      </p:ext>
    </p:extLst>
  </p:cSld>
  <p:clrMapOvr>
    <a:masterClrMapping/>
  </p:clrMapOvr>
  <p:transition spd="med"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GB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7180A-8204-D24E-B294-16A6FB3711C9}" type="datetimeFigureOut">
              <a:rPr lang="en-US" smtClean="0">
                <a:solidFill>
                  <a:srgbClr val="000000"/>
                </a:solidFill>
              </a:rPr>
              <a:pPr/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BAB3B-9DAA-1F45-882D-80EDDE3F0F2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94568"/>
      </p:ext>
    </p:extLst>
  </p:cSld>
  <p:clrMapOvr>
    <a:masterClrMapping/>
  </p:clrMapOvr>
  <p:transition spd="med"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7180A-8204-D24E-B294-16A6FB3711C9}" type="datetimeFigureOut">
              <a:rPr lang="en-US" smtClean="0">
                <a:solidFill>
                  <a:srgbClr val="000000"/>
                </a:solidFill>
              </a:rPr>
              <a:pPr/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BAB3B-9DAA-1F45-882D-80EDDE3F0F2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9046"/>
      </p:ext>
    </p:extLst>
  </p:cSld>
  <p:clrMapOvr>
    <a:masterClrMapping/>
  </p:clrMapOvr>
  <p:transition spd="med"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19838" y="404813"/>
            <a:ext cx="1925637" cy="51847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9750" y="404813"/>
            <a:ext cx="5627688" cy="51847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7180A-8204-D24E-B294-16A6FB3711C9}" type="datetimeFigureOut">
              <a:rPr lang="en-US" smtClean="0">
                <a:solidFill>
                  <a:srgbClr val="000000"/>
                </a:solidFill>
              </a:rPr>
              <a:pPr/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BAB3B-9DAA-1F45-882D-80EDDE3F0F2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44387"/>
      </p:ext>
    </p:extLst>
  </p:cSld>
  <p:clrMapOvr>
    <a:masterClrMapping/>
  </p:clrMapOvr>
  <p:transition spd="med">
    <p:cover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7704138" cy="863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16013" y="1773238"/>
            <a:ext cx="7129462" cy="3816350"/>
          </a:xfrm>
        </p:spPr>
        <p:txBody>
          <a:bodyPr/>
          <a:lstStyle/>
          <a:p>
            <a:pPr lvl="0"/>
            <a:r>
              <a:rPr lang="cs-CZ" noProof="0" smtClean="0"/>
              <a:t>Kliknutím na ikonu přidáte tabulku.</a:t>
            </a:r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7180A-8204-D24E-B294-16A6FB3711C9}" type="datetimeFigureOut">
              <a:rPr lang="en-US" smtClean="0">
                <a:solidFill>
                  <a:srgbClr val="000000"/>
                </a:solidFill>
              </a:rPr>
              <a:pPr/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BAB3B-9DAA-1F45-882D-80EDDE3F0F2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65143"/>
      </p:ext>
    </p:extLst>
  </p:cSld>
  <p:clrMapOvr>
    <a:masterClrMapping/>
  </p:clrMapOvr>
  <p:transition spd="med"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7180A-8204-D24E-B294-16A6FB3711C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BAB3B-9DAA-1F45-882D-80EDDE3F0F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877240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7180A-8204-D24E-B294-16A6FB3711C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BAB3B-9DAA-1F45-882D-80EDDE3F0F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000283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7180A-8204-D24E-B294-16A6FB3711C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BAB3B-9DAA-1F45-882D-80EDDE3F0F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20881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7180A-8204-D24E-B294-16A6FB3711C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BAB3B-9DAA-1F45-882D-80EDDE3F0F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339085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7180A-8204-D24E-B294-16A6FB3711C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BAB3B-9DAA-1F45-882D-80EDDE3F0F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22506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22C5F-2447-433F-81C9-2A0E6DD1289A}" type="datetimeFigureOut">
              <a:rPr lang="cs-CZ" smtClean="0"/>
              <a:t>18. 11. 2019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0EF42-039D-4A41-8E19-16E326C6C128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182366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7180A-8204-D24E-B294-16A6FB3711C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BAB3B-9DAA-1F45-882D-80EDDE3F0F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139181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7180A-8204-D24E-B294-16A6FB3711C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BAB3B-9DAA-1F45-882D-80EDDE3F0F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225915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7180A-8204-D24E-B294-16A6FB3711C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BAB3B-9DAA-1F45-882D-80EDDE3F0F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939907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7180A-8204-D24E-B294-16A6FB3711C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BAB3B-9DAA-1F45-882D-80EDDE3F0F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264413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7180A-8204-D24E-B294-16A6FB3711C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BAB3B-9DAA-1F45-882D-80EDDE3F0F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693144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7180A-8204-D24E-B294-16A6FB3711C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BAB3B-9DAA-1F45-882D-80EDDE3F0F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273578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58888" y="1773238"/>
            <a:ext cx="3487737" cy="3455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99025" y="1773238"/>
            <a:ext cx="3489325" cy="3455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22C5F-2447-433F-81C9-2A0E6DD1289A}" type="datetimeFigureOut">
              <a:rPr lang="cs-CZ" smtClean="0"/>
              <a:t>18. 11. 2019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0EF42-039D-4A41-8E19-16E326C6C12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52750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22C5F-2447-433F-81C9-2A0E6DD1289A}" type="datetimeFigureOut">
              <a:rPr lang="cs-CZ" smtClean="0"/>
              <a:t>18. 11. 2019</a:t>
            </a:fld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0EF42-039D-4A41-8E19-16E326C6C12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40717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22C5F-2447-433F-81C9-2A0E6DD1289A}" type="datetimeFigureOut">
              <a:rPr lang="cs-CZ" smtClean="0"/>
              <a:t>18. 11. 2019</a:t>
            </a:fld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0EF42-039D-4A41-8E19-16E326C6C128}" type="slidenum">
              <a:rPr lang="cs-CZ" smtClean="0"/>
              <a:t>‹#›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01468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22C5F-2447-433F-81C9-2A0E6DD1289A}" type="datetimeFigureOut">
              <a:rPr lang="cs-CZ" smtClean="0"/>
              <a:t>18. 11. 2019</a:t>
            </a:fld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0EF42-039D-4A41-8E19-16E326C6C128}" type="slidenum">
              <a:rPr lang="cs-CZ" smtClean="0"/>
              <a:t>‹#›</a:t>
            </a:fld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38507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22C5F-2447-433F-81C9-2A0E6DD1289A}" type="datetimeFigureOut">
              <a:rPr lang="cs-CZ" smtClean="0"/>
              <a:t>18. 11. 2019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0EF42-039D-4A41-8E19-16E326C6C12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43150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GB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22C5F-2447-433F-81C9-2A0E6DD1289A}" type="datetimeFigureOut">
              <a:rPr lang="cs-CZ" smtClean="0"/>
              <a:t>18. 11. 2019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0EF42-039D-4A41-8E19-16E326C6C12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57935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ttom_strip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4713"/>
            <a:ext cx="916305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04813"/>
            <a:ext cx="71278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118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773238"/>
            <a:ext cx="7129462" cy="3455987"/>
          </a:xfrm>
          <a:prstGeom prst="rect">
            <a:avLst/>
          </a:prstGeom>
          <a:solidFill>
            <a:srgbClr val="D4E2DA"/>
          </a:solidFill>
          <a:ln w="22225">
            <a:solidFill>
              <a:srgbClr val="99B9A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Klepnutím lze upravit styly předlohy textu.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2275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  <a:ea typeface="ＭＳ Ｐゴシック" pitchFamily="48" charset="-128"/>
              </a:defRPr>
            </a:lvl1pPr>
          </a:lstStyle>
          <a:p>
            <a:fld id="{0F922C5F-2447-433F-81C9-2A0E6DD1289A}" type="datetimeFigureOut">
              <a:rPr lang="cs-CZ" smtClean="0"/>
              <a:t>18. 11. 2019</a:t>
            </a:fld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  <a:ea typeface="ＭＳ Ｐゴシック" pitchFamily="48" charset="-128"/>
              </a:defRPr>
            </a:lvl1pPr>
          </a:lstStyle>
          <a:p>
            <a:fld id="{6F40EF42-039D-4A41-8E19-16E326C6C128}" type="slidenum">
              <a:rPr lang="cs-CZ" smtClean="0"/>
              <a:t>‹#›</a:t>
            </a:fld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" charset="0"/>
                <a:ea typeface="ＭＳ Ｐゴシック" pitchFamily="48" charset="-128"/>
              </a:defRPr>
            </a:lvl1pPr>
          </a:lstStyle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Dem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ttom_strip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6127750"/>
            <a:ext cx="71469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04813"/>
            <a:ext cx="77041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118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73238"/>
            <a:ext cx="7129462" cy="3816350"/>
          </a:xfrm>
          <a:prstGeom prst="rect">
            <a:avLst/>
          </a:prstGeom>
          <a:solidFill>
            <a:srgbClr val="D4E2DA"/>
          </a:solidFill>
          <a:ln w="22225">
            <a:solidFill>
              <a:srgbClr val="99B9A7"/>
            </a:solidFill>
            <a:miter lim="800000"/>
            <a:headEnd/>
            <a:tailEnd/>
          </a:ln>
        </p:spPr>
        <p:txBody>
          <a:bodyPr vert="horz" wrap="square" lIns="126000" tIns="126000" rIns="12600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2275" y="62658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>
                <a:latin typeface="Arial" charset="0"/>
              </a:defRPr>
            </a:lvl1pPr>
          </a:lstStyle>
          <a:p>
            <a:pPr defTabSz="457200"/>
            <a:fld id="{A1D7180A-8204-D24E-B294-16A6FB3711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58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>
                <a:latin typeface="Arial" charset="0"/>
              </a:defRPr>
            </a:lvl1pPr>
          </a:lstStyle>
          <a:p>
            <a:pPr defTabSz="457200"/>
            <a:fld id="{B94BAB3B-9DAA-1F45-882D-80EDDE3F0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38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5863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defRPr sz="1400">
                <a:latin typeface="Arial" charset="0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7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>
    <p:cover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Dem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7180A-8204-D24E-B294-16A6FB3711C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BAB3B-9DAA-1F45-882D-80EDDE3F0F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56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wipe dir="r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tei.cz/2018/04/preference-cechu-pro-adaptacni-opatreni-ke-zmirneni-dopadu-povodni-a-sucha/" TargetMode="External"/><Relationship Id="rId5" Type="http://schemas.openxmlformats.org/officeDocument/2006/relationships/hyperlink" Target="https://www.czp.cuni.cz/czp/images/2016/KLIMA_vyzkumna-zprava_COZP_final_final.pdf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2006" y="1255594"/>
            <a:ext cx="6318913" cy="223033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4000" b="1" dirty="0" smtClean="0">
                <a:latin typeface="+mj-lt"/>
              </a:rPr>
              <a:t>Co </a:t>
            </a:r>
            <a:r>
              <a:rPr lang="cs-CZ" sz="4000" b="1" dirty="0">
                <a:latin typeface="+mj-lt"/>
              </a:rPr>
              <a:t>by Češi chtěli, </a:t>
            </a:r>
            <a:r>
              <a:rPr lang="cs-CZ" sz="4000" b="1" dirty="0" smtClean="0">
                <a:latin typeface="+mj-lt"/>
              </a:rPr>
              <a:t/>
            </a:r>
            <a:br>
              <a:rPr lang="cs-CZ" sz="4000" b="1" dirty="0" smtClean="0">
                <a:latin typeface="+mj-lt"/>
              </a:rPr>
            </a:br>
            <a:r>
              <a:rPr lang="cs-CZ" sz="4000" b="1" dirty="0" smtClean="0">
                <a:latin typeface="+mj-lt"/>
              </a:rPr>
              <a:t>aby </a:t>
            </a:r>
            <a:r>
              <a:rPr lang="cs-CZ" sz="4000" b="1" dirty="0">
                <a:latin typeface="+mj-lt"/>
              </a:rPr>
              <a:t>se dělalo proti </a:t>
            </a:r>
            <a:r>
              <a:rPr lang="cs-CZ" sz="4000" b="1" dirty="0" smtClean="0">
                <a:latin typeface="+mj-lt"/>
              </a:rPr>
              <a:t/>
            </a:r>
            <a:br>
              <a:rPr lang="cs-CZ" sz="4000" b="1" dirty="0" smtClean="0">
                <a:latin typeface="+mj-lt"/>
              </a:rPr>
            </a:br>
            <a:r>
              <a:rPr lang="cs-CZ" sz="4000" b="1" dirty="0" smtClean="0">
                <a:solidFill>
                  <a:srgbClr val="F98007"/>
                </a:solidFill>
                <a:latin typeface="+mj-lt"/>
              </a:rPr>
              <a:t>suchu</a:t>
            </a:r>
            <a:r>
              <a:rPr lang="cs-CZ" sz="4000" b="1" dirty="0" smtClean="0">
                <a:latin typeface="+mj-lt"/>
              </a:rPr>
              <a:t> </a:t>
            </a:r>
            <a:r>
              <a:rPr lang="cs-CZ" sz="4000" b="1" dirty="0">
                <a:latin typeface="+mj-lt"/>
              </a:rPr>
              <a:t>a </a:t>
            </a:r>
            <a:r>
              <a:rPr lang="cs-CZ" sz="4000" b="1" dirty="0">
                <a:solidFill>
                  <a:srgbClr val="0070C0"/>
                </a:solidFill>
                <a:latin typeface="+mj-lt"/>
              </a:rPr>
              <a:t>povodním</a:t>
            </a:r>
            <a:r>
              <a:rPr lang="cs-CZ" sz="4000" b="1" dirty="0" smtClean="0">
                <a:latin typeface="+mj-lt"/>
              </a:rPr>
              <a:t>?</a:t>
            </a:r>
            <a:endParaRPr lang="cs-CZ" sz="4000" b="1" cap="all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7666" y="3936305"/>
            <a:ext cx="6393976" cy="1927964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Iva </a:t>
            </a:r>
            <a:r>
              <a:rPr lang="en-US" sz="3000" dirty="0"/>
              <a:t>Zvěřinová, Ph.D</a:t>
            </a:r>
            <a:r>
              <a:rPr lang="en-US" sz="3000" dirty="0" smtClean="0"/>
              <a:t>.</a:t>
            </a:r>
            <a:endParaRPr lang="cs-CZ" sz="3000" dirty="0" smtClean="0">
              <a:solidFill>
                <a:schemeClr val="tx1"/>
              </a:solidFill>
            </a:endParaRPr>
          </a:p>
          <a:p>
            <a:pPr algn="l"/>
            <a:r>
              <a:rPr lang="en-US" sz="3000" dirty="0" smtClean="0">
                <a:solidFill>
                  <a:schemeClr val="tx1"/>
                </a:solidFill>
              </a:rPr>
              <a:t>Milan </a:t>
            </a:r>
            <a:r>
              <a:rPr lang="en-US" sz="3000" dirty="0" err="1" smtClean="0">
                <a:solidFill>
                  <a:schemeClr val="tx1"/>
                </a:solidFill>
              </a:rPr>
              <a:t>Ščasný</a:t>
            </a:r>
            <a:r>
              <a:rPr lang="en-US" sz="3000" dirty="0" smtClean="0">
                <a:solidFill>
                  <a:schemeClr val="tx1"/>
                </a:solidFill>
              </a:rPr>
              <a:t>, Ph.D.</a:t>
            </a:r>
            <a:endParaRPr lang="cs-CZ" sz="3000" dirty="0" smtClean="0">
              <a:solidFill>
                <a:schemeClr val="tx1"/>
              </a:solidFill>
            </a:endParaRPr>
          </a:p>
          <a:p>
            <a:pPr algn="l"/>
            <a:r>
              <a:rPr lang="en-US" sz="3000" dirty="0" smtClean="0">
                <a:solidFill>
                  <a:schemeClr val="tx1"/>
                </a:solidFill>
              </a:rPr>
              <a:t>Mgr</a:t>
            </a:r>
            <a:r>
              <a:rPr lang="en-US" sz="3000" dirty="0">
                <a:solidFill>
                  <a:schemeClr val="tx1"/>
                </a:solidFill>
              </a:rPr>
              <a:t>. Zuzana </a:t>
            </a:r>
            <a:r>
              <a:rPr lang="en-US" sz="3000" dirty="0" err="1">
                <a:solidFill>
                  <a:schemeClr val="tx1"/>
                </a:solidFill>
              </a:rPr>
              <a:t>Martínková</a:t>
            </a:r>
            <a:endParaRPr lang="en-US" sz="3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2483768" y="6093296"/>
            <a:ext cx="6341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pl-PL" dirty="0" smtClean="0">
                <a:solidFill>
                  <a:srgbClr val="FFFFFF">
                    <a:lumMod val="50000"/>
                  </a:srgbClr>
                </a:solidFill>
              </a:rPr>
              <a:t>Symposium</a:t>
            </a:r>
            <a:r>
              <a:rPr lang="cs-CZ" dirty="0" smtClean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pl-PL" dirty="0" smtClean="0">
                <a:solidFill>
                  <a:srgbClr val="FFFFFF">
                    <a:lumMod val="50000"/>
                  </a:srgbClr>
                </a:solidFill>
              </a:rPr>
              <a:t>Adaptace </a:t>
            </a:r>
            <a:r>
              <a:rPr lang="pl-PL" dirty="0">
                <a:solidFill>
                  <a:srgbClr val="FFFFFF">
                    <a:lumMod val="50000"/>
                  </a:srgbClr>
                </a:solidFill>
              </a:rPr>
              <a:t>na změnu klimatu </a:t>
            </a:r>
            <a:r>
              <a:rPr lang="pl-PL" dirty="0" smtClean="0">
                <a:solidFill>
                  <a:srgbClr val="FFFFFF">
                    <a:lumMod val="50000"/>
                  </a:srgbClr>
                </a:solidFill>
              </a:rPr>
              <a:t>–role </a:t>
            </a:r>
            <a:r>
              <a:rPr lang="pl-PL" dirty="0">
                <a:solidFill>
                  <a:srgbClr val="FFFFFF">
                    <a:lumMod val="50000"/>
                  </a:srgbClr>
                </a:solidFill>
              </a:rPr>
              <a:t>a možnosti obcí a </a:t>
            </a:r>
            <a:r>
              <a:rPr lang="pl-PL" dirty="0" smtClean="0">
                <a:solidFill>
                  <a:srgbClr val="FFFFFF">
                    <a:lumMod val="50000"/>
                  </a:srgbClr>
                </a:solidFill>
              </a:rPr>
              <a:t>občanů, 11.11</a:t>
            </a:r>
            <a:r>
              <a:rPr lang="pl-PL" dirty="0">
                <a:solidFill>
                  <a:srgbClr val="FFFFFF">
                    <a:lumMod val="50000"/>
                  </a:srgbClr>
                </a:solidFill>
              </a:rPr>
              <a:t>. </a:t>
            </a:r>
            <a:r>
              <a:rPr lang="pl-PL" dirty="0" smtClean="0">
                <a:solidFill>
                  <a:srgbClr val="FFFFFF">
                    <a:lumMod val="50000"/>
                  </a:srgbClr>
                </a:solidFill>
              </a:rPr>
              <a:t>2019, Praha</a:t>
            </a:r>
            <a:endParaRPr lang="cs-CZ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2861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99" y="274638"/>
            <a:ext cx="8372901" cy="1143000"/>
          </a:xfrm>
        </p:spPr>
        <p:txBody>
          <a:bodyPr>
            <a:normAutofit fontScale="90000"/>
          </a:bodyPr>
          <a:lstStyle/>
          <a:p>
            <a:r>
              <a:rPr lang="cs-CZ" sz="31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Veřejná adaptační opatření </a:t>
            </a:r>
            <a:r>
              <a:rPr lang="cs-CZ" sz="31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31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100" b="1" kern="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cs-CZ" sz="31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100" b="1" kern="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vedro a sucho</a:t>
            </a:r>
            <a:r>
              <a:rPr lang="cs-CZ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4808"/>
            <a:ext cx="8229600" cy="49797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Podporovaná</a:t>
            </a:r>
          </a:p>
          <a:p>
            <a:pPr>
              <a:buFont typeface="Arial" charset="0"/>
              <a:buChar char="•"/>
            </a:pPr>
            <a:r>
              <a:rPr lang="cs-CZ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Technická opatření („</a:t>
            </a:r>
            <a:r>
              <a:rPr lang="cs-CZ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grey</a:t>
            </a:r>
            <a:r>
              <a:rPr lang="cs-CZ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“)</a:t>
            </a:r>
          </a:p>
          <a:p>
            <a:pPr marL="800100" lvl="1" indent="-342900">
              <a:buFont typeface="Arial" charset="0"/>
              <a:buChar char="•"/>
            </a:pPr>
            <a:r>
              <a:rPr lang="cs-CZ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Chlazení, dostatek vody</a:t>
            </a:r>
          </a:p>
          <a:p>
            <a:pPr lvl="1"/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…mělo by se častěji chladit, třeba ty ulice, protože je tam nedýchatelno, třeba kropit v těch ulicích. Různé fontány v těch ulicích, aby to stříkalo, aby se člověk mohl ovlažit</a:t>
            </a:r>
          </a:p>
          <a:p>
            <a:pPr lvl="1"/>
            <a:endParaRPr lang="cs-CZ" i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Přírodní opatření („green“)</a:t>
            </a:r>
          </a:p>
          <a:p>
            <a:pPr marL="800100" lvl="1" indent="-342900">
              <a:buFont typeface="Arial" charset="0"/>
              <a:buChar char="•"/>
            </a:pPr>
            <a:r>
              <a:rPr lang="cs-CZ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Zlepšení a podpora zelených a vodních ploch</a:t>
            </a:r>
          </a:p>
          <a:p>
            <a:pPr lvl="1"/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…výsadba zeleně víc parků a méně asfaltu a kamenů</a:t>
            </a:r>
          </a:p>
          <a:p>
            <a:pPr lvl="1"/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…víc parků, aby se bylo kam schovat.</a:t>
            </a:r>
          </a:p>
          <a:p>
            <a:pPr lvl="1"/>
            <a:endParaRPr lang="cs-CZ" i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4D4D4D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Měkká („Soft“)</a:t>
            </a:r>
          </a:p>
          <a:p>
            <a:pPr marL="800100" lvl="1" indent="-342900">
              <a:buFont typeface="Arial" charset="0"/>
              <a:buChar char="•"/>
            </a:pPr>
            <a:r>
              <a:rPr lang="cs-CZ" dirty="0">
                <a:solidFill>
                  <a:srgbClr val="4D4D4D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Změny chování (šetření vodou)</a:t>
            </a:r>
          </a:p>
          <a:p>
            <a:endParaRPr lang="en-US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369107"/>
              </p:ext>
            </p:extLst>
          </p:nvPr>
        </p:nvGraphicFramePr>
        <p:xfrm>
          <a:off x="0" y="-15376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1"/>
          <p:cNvSpPr txBox="1"/>
          <p:nvPr/>
        </p:nvSpPr>
        <p:spPr>
          <a:xfrm>
            <a:off x="313899" y="6063945"/>
            <a:ext cx="3102010" cy="6755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Zdroj: vlastní kvantitativní šetření, N=1196 </a:t>
            </a:r>
          </a:p>
          <a:p>
            <a:r>
              <a:rPr lang="cs-CZ" sz="1200" i="1" dirty="0" smtClean="0"/>
              <a:t>Nezavést/Zavést </a:t>
            </a:r>
            <a:r>
              <a:rPr lang="cs-CZ" sz="1200" i="1" dirty="0"/>
              <a:t>= 2 krajní kategorie</a:t>
            </a:r>
          </a:p>
          <a:p>
            <a:r>
              <a:rPr lang="cs-CZ" sz="1200" i="1" dirty="0"/>
              <a:t>St</a:t>
            </a:r>
            <a:r>
              <a:rPr lang="cs-CZ" sz="1200" i="1" dirty="0">
                <a:latin typeface="Calibri" panose="020F0502020204030204" pitchFamily="34" charset="0"/>
              </a:rPr>
              <a:t>ř</a:t>
            </a:r>
            <a:r>
              <a:rPr lang="cs-CZ" sz="1200" i="1" dirty="0"/>
              <a:t>ed=</a:t>
            </a:r>
            <a:r>
              <a:rPr lang="cs-CZ" sz="1200" i="1" baseline="0" dirty="0"/>
              <a:t> 3 st</a:t>
            </a:r>
            <a:r>
              <a:rPr lang="cs-CZ" sz="1200" i="1" dirty="0">
                <a:effectLst/>
                <a:latin typeface="+mn-lt"/>
                <a:ea typeface="+mn-ea"/>
                <a:cs typeface="+mn-cs"/>
              </a:rPr>
              <a:t>ř</a:t>
            </a:r>
            <a:r>
              <a:rPr lang="cs-CZ" sz="1200" i="1" baseline="0" dirty="0"/>
              <a:t>ední kategorie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3260447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 jsme </a:t>
            </a:r>
            <a:r>
              <a:rPr lang="cs-CZ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zjišťovali</a:t>
            </a:r>
            <a:r>
              <a:rPr lang="cs-CZ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AutoNum type="arabicParenR"/>
            </a:pPr>
            <a:r>
              <a:rPr lang="cs-CZ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Dotazníkové </a:t>
            </a:r>
            <a:r>
              <a:rPr lang="cs-CZ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šetření obyvatel ČR </a:t>
            </a:r>
          </a:p>
          <a:p>
            <a:pPr lvl="1">
              <a:buFontTx/>
              <a:buChar char="-"/>
            </a:pPr>
            <a:r>
              <a:rPr lang="cs-CZ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reprezentativní vzorek podle sociodemografických charakteristik (věk, pohlaví, kraj, vzdělání)</a:t>
            </a:r>
          </a:p>
          <a:p>
            <a:pPr lvl="1">
              <a:buFontTx/>
              <a:buChar char="-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1782 dotázaných</a:t>
            </a:r>
          </a:p>
          <a:p>
            <a:pPr lvl="1">
              <a:buFontTx/>
              <a:buChar char="-"/>
            </a:pPr>
            <a:r>
              <a:rPr lang="cs-CZ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únor 2016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Osobní dotazování a internetový dotazník</a:t>
            </a:r>
          </a:p>
          <a:p>
            <a:pPr>
              <a:buFont typeface="+mj-lt"/>
              <a:buAutoNum type="arabicParenR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Osobní rozhovory – kvalitativní předvýzkum- </a:t>
            </a:r>
            <a:r>
              <a:rPr lang="cs-CZ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podzim 2015 </a:t>
            </a:r>
          </a:p>
          <a:p>
            <a:pPr lvl="1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závěry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nelze zobecnit na populaci, ale umožňuje výzkumníkům lépe porozumět, co si lidé myslí, než jen s pomocí dotazníku </a:t>
            </a:r>
          </a:p>
          <a:p>
            <a:endParaRPr lang="en-US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43310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0663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372901" cy="1143000"/>
          </a:xfrm>
        </p:spPr>
        <p:txBody>
          <a:bodyPr>
            <a:noAutofit/>
          </a:bodyPr>
          <a:lstStyle/>
          <a:p>
            <a:r>
              <a:rPr lang="cs-CZ" dirty="0" smtClean="0"/>
              <a:t>II. Proč </a:t>
            </a:r>
            <a:r>
              <a:rPr lang="cs-CZ" dirty="0"/>
              <a:t>větší podíl přírodních než technických opatření v novém </a:t>
            </a:r>
            <a:r>
              <a:rPr lang="cs-CZ" dirty="0" smtClean="0"/>
              <a:t>plánu podle Čechů?</a:t>
            </a:r>
            <a:r>
              <a:rPr lang="en-GB" dirty="0" smtClean="0"/>
              <a:t> </a:t>
            </a:r>
            <a:r>
              <a:rPr lang="cs-CZ" b="1" kern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b="1" kern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76372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dirty="0" smtClean="0"/>
              <a:t>nejsou </a:t>
            </a:r>
            <a:r>
              <a:rPr lang="cs-CZ" dirty="0"/>
              <a:t>tak nákladná jako ta technická</a:t>
            </a:r>
            <a:endParaRPr lang="en-GB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dirty="0"/>
              <a:t>lidé je mohou realizovat sami</a:t>
            </a:r>
            <a:endParaRPr lang="en-GB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dirty="0"/>
              <a:t>mají pocit, že technických opatření je už uděláno </a:t>
            </a:r>
            <a:r>
              <a:rPr lang="cs-CZ" dirty="0" smtClean="0"/>
              <a:t>dost</a:t>
            </a:r>
            <a:endParaRPr lang="en-GB" dirty="0"/>
          </a:p>
          <a:p>
            <a:r>
              <a:rPr lang="en-GB" sz="3200" i="1" dirty="0">
                <a:solidFill>
                  <a:srgbClr val="F98007"/>
                </a:solidFill>
              </a:rPr>
              <a:t> </a:t>
            </a:r>
            <a:r>
              <a:rPr lang="cs-CZ" i="1" dirty="0">
                <a:solidFill>
                  <a:srgbClr val="F98007"/>
                </a:solidFill>
              </a:rPr>
              <a:t>„..je hodně nádrží, který </a:t>
            </a:r>
            <a:r>
              <a:rPr lang="cs-CZ" i="1" dirty="0" err="1">
                <a:solidFill>
                  <a:srgbClr val="F98007"/>
                </a:solidFill>
              </a:rPr>
              <a:t>zadržujou</a:t>
            </a:r>
            <a:r>
              <a:rPr lang="cs-CZ" i="1" dirty="0">
                <a:solidFill>
                  <a:srgbClr val="F98007"/>
                </a:solidFill>
              </a:rPr>
              <a:t> vodu, tak možná těch technických je tam dost, tak by to chtělo možná víc těch </a:t>
            </a:r>
            <a:r>
              <a:rPr lang="cs-CZ" i="1" dirty="0" smtClean="0">
                <a:solidFill>
                  <a:srgbClr val="F98007"/>
                </a:solidFill>
              </a:rPr>
              <a:t>přírodních… “</a:t>
            </a:r>
            <a:endParaRPr lang="en-GB" sz="3200" dirty="0">
              <a:solidFill>
                <a:srgbClr val="F98007"/>
              </a:solidFill>
            </a:endParaRPr>
          </a:p>
          <a:p>
            <a:pPr lvl="0"/>
            <a:endParaRPr lang="en-GB" dirty="0"/>
          </a:p>
          <a:p>
            <a:r>
              <a:rPr lang="cs-CZ" b="1" i="1" dirty="0"/>
              <a:t> </a:t>
            </a:r>
            <a:endParaRPr lang="en-GB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6454912"/>
            <a:ext cx="5796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Zdroj:</a:t>
            </a:r>
            <a:r>
              <a:rPr lang="cs-CZ" sz="1600" dirty="0"/>
              <a:t> 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Osobní rozhovory – kvalitativní předvýzkum </a:t>
            </a:r>
            <a:endParaRPr lang="cs-CZ" sz="1600" b="1" i="1" dirty="0"/>
          </a:p>
        </p:txBody>
      </p:sp>
    </p:spTree>
    <p:extLst>
      <p:ext uri="{BB962C8B-B14F-4D97-AF65-F5344CB8AC3E}">
        <p14:creationId xmlns:p14="http://schemas.microsoft.com/office/powerpoint/2010/main" val="26974070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936625"/>
          </a:xfrm>
        </p:spPr>
        <p:txBody>
          <a:bodyPr>
            <a:normAutofit fontScale="90000"/>
          </a:bodyPr>
          <a:lstStyle/>
          <a:p>
            <a:r>
              <a:rPr lang="cs-CZ" sz="40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Závěr</a:t>
            </a:r>
            <a:br>
              <a:rPr lang="cs-CZ" sz="40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0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</a:t>
            </a:r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Jaké </a:t>
            </a:r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změny </a:t>
            </a:r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Češi </a:t>
            </a:r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očekávají</a:t>
            </a:r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110603" cy="435239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800" dirty="0" smtClean="0">
                <a:ea typeface="Verdana" panose="020B0604030504040204" pitchFamily="34" charset="0"/>
                <a:cs typeface="Verdana" panose="020B0604030504040204" pitchFamily="34" charset="0"/>
              </a:rPr>
              <a:t>domácnost </a:t>
            </a: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bude během příštích 10 let vystavena </a:t>
            </a:r>
            <a:r>
              <a:rPr lang="cs-CZ" sz="3800" dirty="0">
                <a:solidFill>
                  <a:srgbClr val="F9800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častěji dopadům </a:t>
            </a:r>
            <a:r>
              <a:rPr lang="cs-CZ" sz="3800" dirty="0" smtClean="0">
                <a:solidFill>
                  <a:srgbClr val="F9800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sucha </a:t>
            </a:r>
            <a:r>
              <a:rPr lang="cs-CZ" sz="3800" dirty="0" smtClean="0">
                <a:ea typeface="Verdana" panose="020B0604030504040204" pitchFamily="34" charset="0"/>
                <a:cs typeface="Verdana" panose="020B0604030504040204" pitchFamily="34" charset="0"/>
              </a:rPr>
              <a:t>(54%) </a:t>
            </a: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a vln </a:t>
            </a:r>
            <a:r>
              <a:rPr lang="cs-CZ" sz="3800" dirty="0" smtClean="0">
                <a:ea typeface="Verdana" panose="020B0604030504040204" pitchFamily="34" charset="0"/>
                <a:cs typeface="Verdana" panose="020B0604030504040204" pitchFamily="34" charset="0"/>
              </a:rPr>
              <a:t>horka (51%) </a:t>
            </a: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a ty budou </a:t>
            </a:r>
            <a:r>
              <a:rPr lang="cs-CZ" sz="3800" dirty="0" smtClean="0">
                <a:solidFill>
                  <a:srgbClr val="F9800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závažnější</a:t>
            </a:r>
            <a:endParaRPr lang="cs-CZ" sz="3800" dirty="0">
              <a:solidFill>
                <a:srgbClr val="F9800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z </a:t>
            </a:r>
            <a:r>
              <a:rPr lang="cs-CZ" sz="3800" dirty="0" smtClean="0">
                <a:ea typeface="Verdana" panose="020B0604030504040204" pitchFamily="34" charset="0"/>
                <a:cs typeface="Verdana" panose="020B0604030504040204" pitchFamily="34" charset="0"/>
              </a:rPr>
              <a:t>respondentů, kterých </a:t>
            </a: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cs-CZ" sz="3800" dirty="0" smtClean="0">
                <a:ea typeface="Verdana" panose="020B0604030504040204" pitchFamily="34" charset="0"/>
                <a:cs typeface="Verdana" panose="020B0604030504040204" pitchFamily="34" charset="0"/>
              </a:rPr>
              <a:t>povodeň </a:t>
            </a: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týká, </a:t>
            </a:r>
            <a:r>
              <a:rPr lang="cs-CZ" sz="3800" dirty="0" smtClean="0">
                <a:ea typeface="Verdana" panose="020B0604030504040204" pitchFamily="34" charset="0"/>
                <a:cs typeface="Verdana" panose="020B0604030504040204" pitchFamily="34" charset="0"/>
              </a:rPr>
              <a:t>se většina domnívá</a:t>
            </a: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, že budou stejně </a:t>
            </a:r>
            <a:r>
              <a:rPr lang="cs-CZ" sz="38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časté a stejně závažné </a:t>
            </a: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(60%, 70</a:t>
            </a:r>
            <a:r>
              <a:rPr lang="cs-CZ" sz="3800" dirty="0" smtClean="0">
                <a:ea typeface="Verdana" panose="020B0604030504040204" pitchFamily="34" charset="0"/>
                <a:cs typeface="Verdana" panose="020B0604030504040204" pitchFamily="34" charset="0"/>
              </a:rPr>
              <a:t>%)</a:t>
            </a:r>
            <a:endParaRPr lang="cs-CZ" sz="3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800" dirty="0" smtClean="0"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důsledku změny klimatu lidé očekávají v krajích nejčastěji období sucha, úbytek živočišných a rostlinných druhů a zhoršení </a:t>
            </a:r>
            <a:r>
              <a:rPr lang="cs-CZ" sz="3800" dirty="0" smtClean="0">
                <a:ea typeface="Verdana" panose="020B0604030504040204" pitchFamily="34" charset="0"/>
                <a:cs typeface="Verdana" panose="020B0604030504040204" pitchFamily="34" charset="0"/>
              </a:rPr>
              <a:t>zdraví</a:t>
            </a:r>
            <a:endParaRPr lang="cs-C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905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89076"/>
            <a:ext cx="8429821" cy="863600"/>
          </a:xfrm>
        </p:spPr>
        <p:txBody>
          <a:bodyPr>
            <a:normAutofit fontScale="90000"/>
          </a:bodyPr>
          <a:lstStyle/>
          <a:p>
            <a:r>
              <a:rPr lang="cs-CZ" sz="36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lang="cs-CZ" sz="36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36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Jaká </a:t>
            </a:r>
            <a:r>
              <a:rPr lang="cs-CZ" sz="36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opatření Češi </a:t>
            </a:r>
            <a:r>
              <a:rPr lang="cs-CZ" sz="36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preferují na zmírnění dopadů sucha?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359255" cy="423599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7150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s-CZ" sz="2400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echnická </a:t>
            </a:r>
            <a:r>
              <a:rPr lang="cs-CZ" sz="24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 malým zásahem do </a:t>
            </a:r>
            <a:r>
              <a:rPr lang="cs-CZ" sz="2400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přírody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malé vodní nádrže a rybníky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zachytávání dešťové vody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cs-CZ" sz="2400" dirty="0">
              <a:solidFill>
                <a:srgbClr val="00B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Přírodní </a:t>
            </a:r>
          </a:p>
          <a:p>
            <a:pPr marL="97155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vytváření mokřadů</a:t>
            </a:r>
          </a:p>
          <a:p>
            <a:pPr marL="97155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změny </a:t>
            </a:r>
            <a:r>
              <a:rPr lang="cs-CZ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způsobu hospodaření </a:t>
            </a:r>
            <a:endParaRPr lang="cs-CZ" dirty="0" smtClean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	 na </a:t>
            </a:r>
            <a:r>
              <a:rPr lang="cs-CZ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zemědělské půdě </a:t>
            </a:r>
            <a:endParaRPr lang="cs-CZ" sz="2400" dirty="0" smtClean="0">
              <a:solidFill>
                <a:schemeClr val="accent4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Nepopulární</a:t>
            </a:r>
            <a:r>
              <a:rPr lang="cs-CZ" sz="2400" dirty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GB" sz="24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yšší</a:t>
            </a:r>
            <a:r>
              <a:rPr lang="en-GB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poplatky</a:t>
            </a:r>
            <a:r>
              <a:rPr lang="en-GB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za</a:t>
            </a:r>
            <a:r>
              <a:rPr lang="en-GB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vysoké</a:t>
            </a:r>
            <a:r>
              <a:rPr lang="en-GB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odběry</a:t>
            </a:r>
            <a:r>
              <a:rPr lang="en-GB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vody</a:t>
            </a:r>
            <a:r>
              <a:rPr lang="cs-CZ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o</a:t>
            </a:r>
            <a:r>
              <a:rPr lang="en-GB" sz="24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mezení</a:t>
            </a:r>
            <a:r>
              <a:rPr lang="en-GB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užívání</a:t>
            </a:r>
            <a:r>
              <a:rPr lang="en-GB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vody</a:t>
            </a:r>
            <a:r>
              <a:rPr lang="en-GB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(ex </a:t>
            </a:r>
            <a:r>
              <a:rPr lang="en-GB" sz="24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post)</a:t>
            </a:r>
            <a:endParaRPr lang="cs-CZ" sz="24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účinná </a:t>
            </a:r>
            <a:r>
              <a:rPr lang="cs-CZ" sz="2400" dirty="0">
                <a:ea typeface="Verdana" panose="020B0604030504040204" pitchFamily="34" charset="0"/>
                <a:cs typeface="Verdana" panose="020B0604030504040204" pitchFamily="34" charset="0"/>
              </a:rPr>
              <a:t>opatření nemusí být jako účinná vnímána </a:t>
            </a:r>
            <a:r>
              <a:rPr lang="cs-CZ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veřejností</a:t>
            </a:r>
            <a:endParaRPr lang="cs-CZ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Picture 2" descr="C:\Users\Iva\AppData\Local\Microsoft\Windows\Temporary Internet Files\Content.IE5\LUHJYP8B\Rain-Harves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28" y="1412776"/>
            <a:ext cx="1936012" cy="109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2" descr="http://foto.turistika.cz/foto/11885/69414/full_c89d43_img_80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28" y="2924944"/>
            <a:ext cx="1936012" cy="1145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7662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390" y="332656"/>
            <a:ext cx="4219512" cy="414055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Děkuji </a:t>
            </a:r>
            <a:r>
              <a:rPr lang="cs-CZ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pozornost</a:t>
            </a:r>
            <a:endParaRPr lang="en-GB" sz="14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403"/>
            <a:ext cx="4067944" cy="305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89" y="4140522"/>
            <a:ext cx="4831072" cy="271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65298" y="215002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/>
              <a:t>Iva </a:t>
            </a:r>
            <a:r>
              <a:rPr lang="en-GB" sz="2800" dirty="0" err="1"/>
              <a:t>Zvěřinová</a:t>
            </a:r>
            <a:r>
              <a:rPr lang="en-GB" sz="2800" dirty="0"/>
              <a:t>,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iva.zverinova@czp.cuni.cz</a:t>
            </a:r>
          </a:p>
        </p:txBody>
      </p:sp>
      <p:sp>
        <p:nvSpPr>
          <p:cNvPr id="5" name="Obdélník 4"/>
          <p:cNvSpPr/>
          <p:nvPr/>
        </p:nvSpPr>
        <p:spPr>
          <a:xfrm>
            <a:off x="2361692" y="6470789"/>
            <a:ext cx="2405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1400" dirty="0">
                <a:solidFill>
                  <a:schemeClr val="bg1"/>
                </a:solidFill>
              </a:rPr>
              <a:t>http://www.ceskatelevize.cz</a:t>
            </a:r>
            <a:r>
              <a:rPr lang="cs-CZ" dirty="0"/>
              <a:t>/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76056" y="2150025"/>
            <a:ext cx="232012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cs-CZ" alt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August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13</a:t>
            </a:r>
            <a:r>
              <a:rPr lang="en-US" altLang="en-US" sz="2000" baseline="30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</a:t>
            </a:r>
            <a:r>
              <a:rPr lang="en-US" alt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2012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Oskar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Exner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Obdélník 6"/>
          <p:cNvSpPr/>
          <p:nvPr/>
        </p:nvSpPr>
        <p:spPr>
          <a:xfrm>
            <a:off x="7362056" y="2731787"/>
            <a:ext cx="1781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400" dirty="0">
                <a:solidFill>
                  <a:schemeClr val="bg1"/>
                </a:solidFill>
              </a:rPr>
              <a:t>http://www.praha.eu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6095492"/>
            <a:ext cx="224933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lvl="0">
              <a:spcBef>
                <a:spcPct val="0"/>
              </a:spcBef>
              <a:buNone/>
            </a:pPr>
            <a:r>
              <a:rPr lang="cs-CZ" alt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August </a:t>
            </a:r>
            <a:r>
              <a:rPr lang="en-GB" alt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21</a:t>
            </a:r>
            <a:r>
              <a:rPr lang="en-GB" altLang="en-US" sz="2000" baseline="30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</a:t>
            </a:r>
            <a:r>
              <a:rPr lang="en-GB" alt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2015 </a:t>
            </a:r>
          </a:p>
        </p:txBody>
      </p:sp>
      <p:sp>
        <p:nvSpPr>
          <p:cNvPr id="9" name="Obdélník 8"/>
          <p:cNvSpPr/>
          <p:nvPr/>
        </p:nvSpPr>
        <p:spPr>
          <a:xfrm>
            <a:off x="5032343" y="3284984"/>
            <a:ext cx="37655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Výzkumná zpráva:</a:t>
            </a:r>
            <a:endParaRPr lang="cs-CZ" sz="2000" dirty="0" smtClean="0">
              <a:hlinkClick r:id="rId5"/>
            </a:endParaRPr>
          </a:p>
          <a:p>
            <a:endParaRPr lang="cs-CZ" dirty="0">
              <a:hlinkClick r:id="rId5"/>
            </a:endParaRPr>
          </a:p>
          <a:p>
            <a:r>
              <a:rPr lang="cs-CZ" dirty="0" smtClean="0">
                <a:hlinkClick r:id="rId5"/>
              </a:rPr>
              <a:t>https</a:t>
            </a:r>
            <a:r>
              <a:rPr lang="cs-CZ" dirty="0">
                <a:hlinkClick r:id="rId5"/>
              </a:rPr>
              <a:t>://</a:t>
            </a:r>
            <a:r>
              <a:rPr lang="cs-CZ" dirty="0" smtClean="0">
                <a:hlinkClick r:id="rId5"/>
              </a:rPr>
              <a:t>www.czp.cuni.cz/czp/images/2016/KLIMA_vyzkumna-zprava_COZP_final_final.pdf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Článek:</a:t>
            </a:r>
            <a:endParaRPr lang="cs-CZ" dirty="0"/>
          </a:p>
          <a:p>
            <a:r>
              <a:rPr lang="cs-CZ" dirty="0">
                <a:hlinkClick r:id="rId6"/>
              </a:rPr>
              <a:t>https://www.vtei.cz/2018/04/preference-cechu-pro-adaptacni-opatreni-ke-zmirneni-dopadu-povodni-a-sucha/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6533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544" y="34797"/>
            <a:ext cx="7992888" cy="936625"/>
          </a:xfrm>
        </p:spPr>
        <p:txBody>
          <a:bodyPr>
            <a:noAutofit/>
          </a:bodyPr>
          <a:lstStyle/>
          <a:p>
            <a:pPr marL="0" indent="0"/>
            <a:r>
              <a:rPr lang="cs-CZ" sz="3600" b="1" dirty="0" smtClean="0">
                <a:solidFill>
                  <a:schemeClr val="accent5">
                    <a:lumMod val="50000"/>
                  </a:schemeClr>
                </a:solidFill>
              </a:rPr>
              <a:t>CÍL VÝZKUMU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79512" y="1197273"/>
            <a:ext cx="8568952" cy="4607991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zkoumat preference pro </a:t>
            </a:r>
            <a:r>
              <a:rPr lang="cs-CZ" b="1" dirty="0">
                <a:solidFill>
                  <a:srgbClr val="000000"/>
                </a:solidFill>
              </a:rPr>
              <a:t>v</a:t>
            </a:r>
            <a:r>
              <a:rPr lang="cs-CZ" b="1" dirty="0">
                <a:solidFill>
                  <a:schemeClr val="tx1"/>
                </a:solidFill>
              </a:rPr>
              <a:t>eřejné adaptační programy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opatření v </a:t>
            </a:r>
            <a:r>
              <a:rPr lang="cs-CZ" b="1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ČR</a:t>
            </a:r>
          </a:p>
          <a:p>
            <a:pPr marL="0" indent="0"/>
            <a:endParaRPr lang="cs-CZ" kern="0" dirty="0" smtClean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cs-CZ" sz="2800" kern="0" dirty="0" smtClean="0"/>
              <a:t>Volba mezi </a:t>
            </a:r>
            <a:r>
              <a:rPr lang="cs-CZ" sz="2800" dirty="0">
                <a:solidFill>
                  <a:srgbClr val="000000"/>
                </a:solidFill>
              </a:rPr>
              <a:t>opatřeními</a:t>
            </a:r>
          </a:p>
          <a:p>
            <a:pPr lvl="1" indent="-342900"/>
            <a:r>
              <a:rPr lang="cs-CZ" sz="2800" b="1" kern="0" dirty="0" smtClean="0">
                <a:solidFill>
                  <a:schemeClr val="accent1">
                    <a:lumMod val="50000"/>
                  </a:schemeClr>
                </a:solidFill>
              </a:rPr>
              <a:t>technickými, </a:t>
            </a:r>
          </a:p>
          <a:p>
            <a:pPr lvl="1" indent="-342900"/>
            <a:r>
              <a:rPr lang="cs-CZ" sz="2800" b="1" kern="0" dirty="0" smtClean="0">
                <a:solidFill>
                  <a:schemeClr val="accent1">
                    <a:lumMod val="50000"/>
                  </a:schemeClr>
                </a:solidFill>
              </a:rPr>
              <a:t>přírodními,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cs-CZ" sz="2800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indent="-342900"/>
            <a:r>
              <a:rPr lang="cs-CZ" sz="2800" b="1" kern="0" dirty="0" smtClean="0">
                <a:solidFill>
                  <a:schemeClr val="accent1">
                    <a:lumMod val="50000"/>
                  </a:schemeClr>
                </a:solidFill>
              </a:rPr>
              <a:t>měkkými </a:t>
            </a:r>
          </a:p>
          <a:p>
            <a:pPr marL="400050" lvl="1" indent="0">
              <a:buNone/>
            </a:pPr>
            <a:r>
              <a:rPr lang="cs-CZ" sz="2800" kern="0" dirty="0"/>
              <a:t>zmírňujícími dopady </a:t>
            </a:r>
          </a:p>
          <a:p>
            <a:pPr marL="400050" lvl="1" indent="0">
              <a:buNone/>
            </a:pPr>
            <a:r>
              <a:rPr lang="cs-CZ" sz="2800" kern="0" dirty="0"/>
              <a:t>povodní a sucha</a:t>
            </a:r>
            <a:endParaRPr lang="en-US" sz="2800" kern="0" dirty="0"/>
          </a:p>
        </p:txBody>
      </p:sp>
      <p:pic>
        <p:nvPicPr>
          <p:cNvPr id="5" name="Picture 2" descr="C:\Users\Iva\Documents\IVA\ADAPTIVEII\KLIMA\Slapska prehrada_ZM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88" y="2836629"/>
            <a:ext cx="2173735" cy="121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2" descr="http://foto.turistika.cz/foto/11885/69414/full_c89d43_img_80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68" y="2829701"/>
            <a:ext cx="2138007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Iva\AppData\Local\Microsoft\Windows\Temporary Internet Files\Content.IE5\ALUN4J2W\information-sorted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735" y="4053837"/>
            <a:ext cx="1597671" cy="159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Iva\AppData\Local\Microsoft\Windows\Temporary Internet Files\Content.IE5\6GR27IMK\3779679067_7b66918162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88" y="4335340"/>
            <a:ext cx="2173734" cy="12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8341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149" y="0"/>
            <a:ext cx="7992888" cy="936104"/>
          </a:xfrm>
        </p:spPr>
        <p:txBody>
          <a:bodyPr>
            <a:noAutofit/>
          </a:bodyPr>
          <a:lstStyle/>
          <a:p>
            <a:pPr marL="0" indent="0"/>
            <a:r>
              <a:rPr lang="cs-CZ" sz="3600" b="1" dirty="0" smtClean="0">
                <a:solidFill>
                  <a:schemeClr val="accent5">
                    <a:lumMod val="50000"/>
                  </a:schemeClr>
                </a:solidFill>
              </a:rPr>
              <a:t>Jak jsme zjišťovali?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317149" y="1052736"/>
            <a:ext cx="8604448" cy="4696707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endParaRPr lang="cs-CZ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/>
            <a:r>
              <a:rPr lang="cs-CZ" b="1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Dotazníkové </a:t>
            </a:r>
            <a:r>
              <a:rPr lang="cs-CZ" b="1" kern="0" dirty="0">
                <a:ea typeface="Verdana" panose="020B0604030504040204" pitchFamily="34" charset="0"/>
                <a:cs typeface="Verdana" panose="020B0604030504040204" pitchFamily="34" charset="0"/>
              </a:rPr>
              <a:t>šetření </a:t>
            </a:r>
            <a:r>
              <a:rPr lang="cs-CZ" b="1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obyvatel ČR</a:t>
            </a:r>
            <a:r>
              <a:rPr lang="cs-CZ" kern="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b="1" kern="0" dirty="0" smtClean="0"/>
              <a:t>ve věku 18-69 let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kvalitativní předvýzkum - osobní rozhovory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cs-CZ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reprezentativní vzorek podle sociodemografických charakteristik (věk, pohlaví, kraj, vzdělání)</a:t>
            </a:r>
          </a:p>
          <a:p>
            <a:pPr marL="971550" lvl="1" indent="-514350">
              <a:buAutoNum type="arabicPeriod"/>
            </a:pPr>
            <a:r>
              <a:rPr lang="cs-CZ" sz="2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3665</a:t>
            </a:r>
            <a:r>
              <a:rPr lang="cs-CZ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b="1" dirty="0">
                <a:ea typeface="Verdana" panose="020B0604030504040204" pitchFamily="34" charset="0"/>
                <a:cs typeface="Verdana" panose="020B0604030504040204" pitchFamily="34" charset="0"/>
              </a:rPr>
              <a:t>dotázaných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, únor 2016, internetový dotazník, výběr z Českého národního panelu, reprezentativní za kraje</a:t>
            </a:r>
          </a:p>
          <a:p>
            <a:pPr marL="971550" lvl="1" indent="-514350">
              <a:buFontTx/>
              <a:buAutoNum type="arabicPeriod"/>
            </a:pPr>
            <a:r>
              <a:rPr lang="cs-CZ" sz="2800" b="1" dirty="0"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cs-CZ" sz="2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310 dotázaných </a:t>
            </a:r>
            <a:r>
              <a:rPr lang="cs-CZ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v ČR (Itálie 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s-CZ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Velké Británie – 7042 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dotázaných</a:t>
            </a:r>
            <a:r>
              <a:rPr lang="cs-CZ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) červenec 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2016, online </a:t>
            </a:r>
            <a:r>
              <a:rPr lang="cs-CZ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panely</a:t>
            </a:r>
            <a:endParaRPr lang="cs-CZ" sz="2800" kern="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457200" lvl="1" indent="0">
              <a:buNone/>
            </a:pPr>
            <a:endParaRPr lang="en-GB" altLang="cs-CZ" sz="1600" kern="0" dirty="0"/>
          </a:p>
        </p:txBody>
      </p:sp>
    </p:spTree>
    <p:extLst>
      <p:ext uri="{BB962C8B-B14F-4D97-AF65-F5344CB8AC3E}">
        <p14:creationId xmlns:p14="http://schemas.microsoft.com/office/powerpoint/2010/main" val="7439840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127875" cy="936625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chemeClr val="accent5">
                    <a:lumMod val="50000"/>
                  </a:schemeClr>
                </a:solidFill>
              </a:rPr>
              <a:t>Téma této prezentace </a:t>
            </a:r>
            <a:r>
              <a:rPr lang="cs-CZ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48880"/>
            <a:ext cx="8352430" cy="146559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kern="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I. </a:t>
            </a:r>
            <a:r>
              <a:rPr lang="cs-CZ" sz="3600" dirty="0">
                <a:solidFill>
                  <a:schemeClr val="tx1"/>
                </a:solidFill>
                <a:ea typeface="+mj-ea"/>
                <a:cs typeface="+mj-cs"/>
              </a:rPr>
              <a:t>Jaké</a:t>
            </a:r>
            <a:r>
              <a:rPr lang="cs-CZ" sz="3600" kern="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600" kern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změny Češi očekávají?</a:t>
            </a:r>
          </a:p>
          <a:p>
            <a:pPr marL="0" indent="0" algn="ctr">
              <a:buNone/>
            </a:pPr>
            <a:r>
              <a:rPr lang="cs-CZ" sz="3600" kern="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II. Jaká </a:t>
            </a:r>
            <a:r>
              <a:rPr lang="cs-CZ" sz="3600" kern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opatření Češi preferují?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313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2525335173"/>
              </p:ext>
            </p:extLst>
          </p:nvPr>
        </p:nvGraphicFramePr>
        <p:xfrm>
          <a:off x="395536" y="188640"/>
          <a:ext cx="8352928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3832" y="7049"/>
            <a:ext cx="8892480" cy="1008112"/>
          </a:xfrm>
        </p:spPr>
        <p:txBody>
          <a:bodyPr/>
          <a:lstStyle/>
          <a:p>
            <a:r>
              <a:rPr lang="cs-CZ" sz="2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I. Vnímání </a:t>
            </a:r>
            <a:r>
              <a:rPr lang="cs-CZ" sz="2800" b="1" dirty="0">
                <a:ea typeface="Verdana" panose="020B0604030504040204" pitchFamily="34" charset="0"/>
                <a:cs typeface="Verdana" panose="020B0604030504040204" pitchFamily="34" charset="0"/>
              </a:rPr>
              <a:t>dopadů živelných </a:t>
            </a:r>
            <a:r>
              <a:rPr lang="cs-CZ" sz="2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pohrom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400" dirty="0"/>
              <a:t>(% z těch, kterých se týká</a:t>
            </a:r>
            <a:r>
              <a:rPr lang="cs-CZ" sz="2400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618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69269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I. Vnímání důsledků klimatických změn </a:t>
            </a:r>
            <a:endParaRPr lang="en-US" sz="2800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258092"/>
              </p:ext>
            </p:extLst>
          </p:nvPr>
        </p:nvGraphicFramePr>
        <p:xfrm>
          <a:off x="395536" y="620688"/>
          <a:ext cx="8280920" cy="610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5156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f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421128"/>
              </p:ext>
            </p:extLst>
          </p:nvPr>
        </p:nvGraphicFramePr>
        <p:xfrm>
          <a:off x="131325" y="1141984"/>
          <a:ext cx="8784976" cy="571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3249" y="298502"/>
            <a:ext cx="7272610" cy="726850"/>
          </a:xfrm>
        </p:spPr>
        <p:txBody>
          <a:bodyPr/>
          <a:lstStyle/>
          <a:p>
            <a:r>
              <a:rPr lang="cs-CZ" b="1" dirty="0" smtClean="0">
                <a:solidFill>
                  <a:srgbClr val="F79646"/>
                </a:solidFill>
                <a:ea typeface="Calibri"/>
                <a:cs typeface="Calibri"/>
              </a:rPr>
              <a:t>II. Sucho</a:t>
            </a:r>
            <a:r>
              <a:rPr lang="en-US" b="1" dirty="0" smtClean="0">
                <a:solidFill>
                  <a:srgbClr val="F79646"/>
                </a:solidFill>
                <a:ea typeface="Calibri"/>
                <a:cs typeface="Calibri"/>
              </a:rPr>
              <a:t>: </a:t>
            </a:r>
            <a:r>
              <a:rPr lang="cs-CZ" dirty="0" smtClean="0"/>
              <a:t>Vnímaná účinnost opatření</a:t>
            </a:r>
            <a:endParaRPr lang="en-US" sz="2800" dirty="0"/>
          </a:p>
        </p:txBody>
      </p:sp>
      <p:pic>
        <p:nvPicPr>
          <p:cNvPr id="7" name="image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5" y="116632"/>
            <a:ext cx="1656184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69084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Q: </a:t>
            </a:r>
            <a:r>
              <a:rPr lang="en-GB" sz="1400" dirty="0" smtClean="0"/>
              <a:t>In </a:t>
            </a:r>
            <a:r>
              <a:rPr lang="en-GB" sz="1400" dirty="0"/>
              <a:t>your opinion, how effective would these measures be if they were introduced </a:t>
            </a:r>
            <a:r>
              <a:rPr lang="en-GB" sz="1400" dirty="0" smtClean="0"/>
              <a:t>in </a:t>
            </a:r>
            <a:r>
              <a:rPr lang="en-GB" sz="1400" dirty="0"/>
              <a:t>the </a:t>
            </a:r>
            <a:r>
              <a:rPr lang="en-GB" sz="1400" i="1" dirty="0"/>
              <a:t>UK</a:t>
            </a:r>
            <a:r>
              <a:rPr lang="en-GB" sz="1400" dirty="0" smtClean="0"/>
              <a:t>?</a:t>
            </a:r>
            <a:r>
              <a:rPr lang="cs-CZ" sz="1400" dirty="0"/>
              <a:t> … </a:t>
            </a:r>
            <a:r>
              <a:rPr lang="en-GB" sz="1400" dirty="0" smtClean="0"/>
              <a:t>to </a:t>
            </a:r>
            <a:r>
              <a:rPr lang="en-GB" sz="1400" dirty="0"/>
              <a:t>what extent have the following measures been already implemented in the UK?</a:t>
            </a:r>
            <a:r>
              <a:rPr lang="cs-CZ" sz="1400" dirty="0" smtClean="0"/>
              <a:t> </a:t>
            </a:r>
            <a:r>
              <a:rPr lang="cs-CZ" sz="1400" b="1" dirty="0"/>
              <a:t>7-point Likert </a:t>
            </a:r>
            <a:r>
              <a:rPr lang="cs-CZ" sz="1400" b="1" dirty="0" err="1" smtClean="0"/>
              <a:t>scale</a:t>
            </a:r>
            <a:r>
              <a:rPr lang="cs-CZ" sz="1400" b="1" dirty="0" smtClean="0"/>
              <a:t> (</a:t>
            </a:r>
            <a:r>
              <a:rPr lang="cs-CZ" sz="1400" b="1" dirty="0"/>
              <a:t>1=</a:t>
            </a:r>
            <a:r>
              <a:rPr lang="cs-CZ" sz="1400" b="1" dirty="0" err="1"/>
              <a:t>ineffective</a:t>
            </a:r>
            <a:r>
              <a:rPr lang="cs-CZ" sz="1400" b="1" dirty="0"/>
              <a:t> ; </a:t>
            </a:r>
            <a:r>
              <a:rPr lang="cs-CZ" sz="1400" b="1" dirty="0" smtClean="0"/>
              <a:t>7=</a:t>
            </a:r>
            <a:r>
              <a:rPr lang="cs-CZ" sz="1400" b="1" dirty="0" err="1" smtClean="0"/>
              <a:t>effective</a:t>
            </a:r>
            <a:r>
              <a:rPr lang="cs-CZ" sz="1400" b="1" dirty="0" smtClean="0"/>
              <a:t>); </a:t>
            </a:r>
            <a:r>
              <a:rPr lang="cs-CZ" sz="1400" b="1" dirty="0" err="1" smtClean="0"/>
              <a:t>medians</a:t>
            </a:r>
            <a:r>
              <a:rPr lang="cs-CZ" sz="1400" b="1" dirty="0" smtClean="0"/>
              <a:t> </a:t>
            </a:r>
            <a:endParaRPr lang="cs-CZ" sz="1400" b="1" dirty="0"/>
          </a:p>
        </p:txBody>
      </p:sp>
      <p:sp>
        <p:nvSpPr>
          <p:cNvPr id="11" name="Obdélník 10"/>
          <p:cNvSpPr/>
          <p:nvPr/>
        </p:nvSpPr>
        <p:spPr>
          <a:xfrm>
            <a:off x="538383" y="3068960"/>
            <a:ext cx="17919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cs-CZ" sz="2100" dirty="0" smtClean="0"/>
              <a:t>Mokřady: </a:t>
            </a:r>
            <a:endParaRPr lang="cs-CZ" sz="2100" dirty="0"/>
          </a:p>
          <a:p>
            <a:pPr algn="ctr" fontAlgn="ctr"/>
            <a:r>
              <a:rPr lang="cs-CZ" sz="2100" dirty="0" smtClean="0"/>
              <a:t>Účinné pro</a:t>
            </a:r>
          </a:p>
          <a:p>
            <a:pPr algn="ctr" fontAlgn="ctr"/>
            <a:r>
              <a:rPr lang="cs-CZ" sz="2100" dirty="0" smtClean="0"/>
              <a:t>60</a:t>
            </a:r>
            <a:r>
              <a:rPr lang="en-US" sz="2100" dirty="0" smtClean="0"/>
              <a:t>%</a:t>
            </a:r>
            <a:r>
              <a:rPr lang="cs-CZ" sz="2100" dirty="0" smtClean="0"/>
              <a:t> v UK a v ČR</a:t>
            </a:r>
          </a:p>
        </p:txBody>
      </p:sp>
      <p:cxnSp>
        <p:nvCxnSpPr>
          <p:cNvPr id="18" name="Přímá spojnice se šipkou 17"/>
          <p:cNvCxnSpPr/>
          <p:nvPr/>
        </p:nvCxnSpPr>
        <p:spPr bwMode="auto">
          <a:xfrm flipH="1" flipV="1">
            <a:off x="9468544" y="3501008"/>
            <a:ext cx="4235530" cy="7875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obrázek 2" descr="http://foto.turistika.cz/foto/11885/69414/full_c89d43_img_80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6" y="5589088"/>
            <a:ext cx="1560355" cy="10940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6444208" y="6313824"/>
            <a:ext cx="2529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(neúčinné=1; účinné=7)</a:t>
            </a:r>
          </a:p>
        </p:txBody>
      </p:sp>
    </p:spTree>
    <p:extLst>
      <p:ext uri="{BB962C8B-B14F-4D97-AF65-F5344CB8AC3E}">
        <p14:creationId xmlns:p14="http://schemas.microsoft.com/office/powerpoint/2010/main" val="24719548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6061" y="377923"/>
            <a:ext cx="7272610" cy="726850"/>
          </a:xfrm>
        </p:spPr>
        <p:txBody>
          <a:bodyPr/>
          <a:lstStyle/>
          <a:p>
            <a:r>
              <a:rPr lang="cs-CZ" b="1" smtClean="0">
                <a:solidFill>
                  <a:srgbClr val="F79646"/>
                </a:solidFill>
                <a:ea typeface="Calibri"/>
                <a:cs typeface="Calibri"/>
              </a:rPr>
              <a:t>II. Sucho</a:t>
            </a:r>
            <a:r>
              <a:rPr lang="en-US" b="1" dirty="0" smtClean="0">
                <a:solidFill>
                  <a:srgbClr val="F79646"/>
                </a:solidFill>
                <a:ea typeface="Calibri"/>
                <a:cs typeface="Calibri"/>
              </a:rPr>
              <a:t>: </a:t>
            </a:r>
            <a:r>
              <a:rPr lang="cs-CZ" dirty="0" smtClean="0"/>
              <a:t>Do jaké míry jsou opatření zavedena</a:t>
            </a:r>
            <a:endParaRPr lang="en-US" dirty="0"/>
          </a:p>
        </p:txBody>
      </p:sp>
      <p:pic>
        <p:nvPicPr>
          <p:cNvPr id="7" name="image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5" y="116632"/>
            <a:ext cx="1656184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69084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Q: </a:t>
            </a:r>
            <a:r>
              <a:rPr lang="en-GB" sz="1400" dirty="0" smtClean="0"/>
              <a:t>In </a:t>
            </a:r>
            <a:r>
              <a:rPr lang="en-GB" sz="1400" dirty="0"/>
              <a:t>your opinion, how effective would these measures be if they were introduced </a:t>
            </a:r>
            <a:r>
              <a:rPr lang="en-GB" sz="1400" dirty="0" smtClean="0"/>
              <a:t>in </a:t>
            </a:r>
            <a:r>
              <a:rPr lang="en-GB" sz="1400" dirty="0"/>
              <a:t>the </a:t>
            </a:r>
            <a:r>
              <a:rPr lang="en-GB" sz="1400" i="1" dirty="0"/>
              <a:t>UK</a:t>
            </a:r>
            <a:r>
              <a:rPr lang="en-GB" sz="1400" dirty="0" smtClean="0"/>
              <a:t>?</a:t>
            </a:r>
            <a:r>
              <a:rPr lang="cs-CZ" sz="1400" dirty="0"/>
              <a:t> … </a:t>
            </a:r>
            <a:r>
              <a:rPr lang="en-GB" sz="1400" dirty="0" smtClean="0"/>
              <a:t>to </a:t>
            </a:r>
            <a:r>
              <a:rPr lang="en-GB" sz="1400" dirty="0"/>
              <a:t>what extent have the following measures been already implemented in the UK?</a:t>
            </a:r>
            <a:r>
              <a:rPr lang="cs-CZ" sz="1400" dirty="0" smtClean="0"/>
              <a:t> </a:t>
            </a:r>
            <a:r>
              <a:rPr lang="cs-CZ" sz="1400" b="1" dirty="0"/>
              <a:t>7-point Likert </a:t>
            </a:r>
            <a:r>
              <a:rPr lang="cs-CZ" sz="1400" b="1" dirty="0" err="1" smtClean="0"/>
              <a:t>scale</a:t>
            </a:r>
            <a:r>
              <a:rPr lang="cs-CZ" sz="1400" b="1" dirty="0" smtClean="0"/>
              <a:t> (</a:t>
            </a:r>
            <a:r>
              <a:rPr lang="cs-CZ" sz="1400" b="1" dirty="0"/>
              <a:t>1=</a:t>
            </a:r>
            <a:r>
              <a:rPr lang="cs-CZ" sz="1400" b="1" dirty="0" err="1"/>
              <a:t>ineffective</a:t>
            </a:r>
            <a:r>
              <a:rPr lang="cs-CZ" sz="1400" b="1" dirty="0"/>
              <a:t> ; </a:t>
            </a:r>
            <a:r>
              <a:rPr lang="cs-CZ" sz="1400" b="1" dirty="0" smtClean="0"/>
              <a:t>7=</a:t>
            </a:r>
            <a:r>
              <a:rPr lang="cs-CZ" sz="1400" b="1" dirty="0" err="1" smtClean="0"/>
              <a:t>effective</a:t>
            </a:r>
            <a:r>
              <a:rPr lang="cs-CZ" sz="1400" b="1" dirty="0" smtClean="0"/>
              <a:t>); </a:t>
            </a:r>
            <a:r>
              <a:rPr lang="cs-CZ" sz="1400" b="1" dirty="0" err="1" smtClean="0"/>
              <a:t>medians</a:t>
            </a:r>
            <a:r>
              <a:rPr lang="cs-CZ" sz="1400" b="1" dirty="0" smtClean="0"/>
              <a:t> </a:t>
            </a:r>
            <a:endParaRPr lang="cs-CZ" sz="1400" b="1" dirty="0"/>
          </a:p>
        </p:txBody>
      </p:sp>
      <p:pic>
        <p:nvPicPr>
          <p:cNvPr id="14" name="obrázek 2" descr="http://foto.turistika.cz/foto/11885/69414/full_c89d43_img_80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6" y="5589088"/>
            <a:ext cx="1560355" cy="10940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4399"/>
              </p:ext>
            </p:extLst>
          </p:nvPr>
        </p:nvGraphicFramePr>
        <p:xfrm>
          <a:off x="131325" y="1124744"/>
          <a:ext cx="9193203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Obdélník 3"/>
          <p:cNvSpPr/>
          <p:nvPr/>
        </p:nvSpPr>
        <p:spPr>
          <a:xfrm>
            <a:off x="611560" y="4077072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Nedostatečně zavedena</a:t>
            </a:r>
            <a:endParaRPr lang="en-GB" dirty="0"/>
          </a:p>
          <a:p>
            <a:r>
              <a:rPr lang="en-GB" dirty="0"/>
              <a:t>29% </a:t>
            </a:r>
            <a:r>
              <a:rPr lang="cs-CZ" dirty="0" smtClean="0"/>
              <a:t>v ČR</a:t>
            </a:r>
            <a:endParaRPr lang="en-GB" dirty="0"/>
          </a:p>
        </p:txBody>
      </p:sp>
      <p:sp>
        <p:nvSpPr>
          <p:cNvPr id="5" name="Obdélník 4"/>
          <p:cNvSpPr/>
          <p:nvPr/>
        </p:nvSpPr>
        <p:spPr>
          <a:xfrm>
            <a:off x="5758960" y="6487245"/>
            <a:ext cx="338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smtClean="0"/>
              <a:t>nedostatečně=1</a:t>
            </a:r>
            <a:r>
              <a:rPr lang="cs-CZ" dirty="0"/>
              <a:t>; </a:t>
            </a:r>
            <a:r>
              <a:rPr lang="cs-CZ" dirty="0" smtClean="0"/>
              <a:t>dostatečně=7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13504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888654"/>
              </p:ext>
            </p:extLst>
          </p:nvPr>
        </p:nvGraphicFramePr>
        <p:xfrm>
          <a:off x="0" y="0"/>
          <a:ext cx="9144000" cy="699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2325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ZP_EconUnit_20let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E2DA"/>
        </a:solidFill>
        <a:ln w="19050" cap="flat" cmpd="sng" algn="ctr">
          <a:solidFill>
            <a:srgbClr val="99B9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E2DA"/>
        </a:solidFill>
        <a:ln w="19050" cap="flat" cmpd="sng" algn="ctr">
          <a:solidFill>
            <a:srgbClr val="99B9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_sablona_0909_cz">
  <a:themeElements>
    <a:clrScheme name="ppt_sablona_0909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sablona_0909_cz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E2DA"/>
        </a:solidFill>
        <a:ln w="22225" cap="flat" cmpd="sng" algn="ctr">
          <a:solidFill>
            <a:srgbClr val="99B9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26000" tIns="126000" rIns="126000" bIns="9000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cs-CZ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E2DA"/>
        </a:solidFill>
        <a:ln w="22225" cap="flat" cmpd="sng" algn="ctr">
          <a:solidFill>
            <a:srgbClr val="99B9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26000" tIns="126000" rIns="126000" bIns="9000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cs-CZ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lnDef>
  </a:objectDefaults>
  <a:extraClrSchemeLst>
    <a:extraClrScheme>
      <a:clrScheme name="ppt_sablona_0909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sablona_0909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sablona_0909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sablona_0909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sablona_0909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sablona_0909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sablona_0909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sablona_0909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sablona_0909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sablona_0909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sablona_0909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sablona_0909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WP2_Scasny Zverinova_22112015</Template>
  <TotalTime>3445</TotalTime>
  <Words>786</Words>
  <Application>Microsoft Office PowerPoint</Application>
  <PresentationFormat>Předvádění na obrazovce (4:3)</PresentationFormat>
  <Paragraphs>125</Paragraphs>
  <Slides>15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Franklin Gothic Book</vt:lpstr>
      <vt:lpstr>Franklin Gothic Demi</vt:lpstr>
      <vt:lpstr>Verdana</vt:lpstr>
      <vt:lpstr>COZP_EconUnit_20let</vt:lpstr>
      <vt:lpstr>ppt_sablona_0909_cz</vt:lpstr>
      <vt:lpstr>4_Office Theme</vt:lpstr>
      <vt:lpstr> Co by Češi chtěli,  aby se dělalo proti  suchu a povodním?</vt:lpstr>
      <vt:lpstr>CÍL VÝZKUMU</vt:lpstr>
      <vt:lpstr>Jak jsme zjišťovali?</vt:lpstr>
      <vt:lpstr>Téma této prezentace  </vt:lpstr>
      <vt:lpstr>I. Vnímání dopadů živelných pohrom (% z těch, kterých se týká)</vt:lpstr>
      <vt:lpstr>I. Vnímání důsledků klimatických změn </vt:lpstr>
      <vt:lpstr>II. Sucho: Vnímaná účinnost opatření</vt:lpstr>
      <vt:lpstr>II. Sucho: Do jaké míry jsou opatření zavedena</vt:lpstr>
      <vt:lpstr>Prezentace aplikace PowerPoint</vt:lpstr>
      <vt:lpstr>Veřejná adaptační opatření  – vedro a sucho </vt:lpstr>
      <vt:lpstr>Jak jsme zjišťovali </vt:lpstr>
      <vt:lpstr>II. Proč větší podíl přírodních než technických opatření v novém plánu podle Čechů?  </vt:lpstr>
      <vt:lpstr>Závěr I. Jaké změny Češi očekávají?</vt:lpstr>
      <vt:lpstr>II. Jaká opatření Češi preferují na zmírnění dopadů sucha?</vt:lpstr>
      <vt:lpstr>Prezentace aplikace PowerPoint</vt:lpstr>
    </vt:vector>
  </TitlesOfParts>
  <Company>Univerzita Karlova v Praze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 Zvěřinová</dc:creator>
  <cp:lastModifiedBy>Vasek</cp:lastModifiedBy>
  <cp:revision>385</cp:revision>
  <dcterms:created xsi:type="dcterms:W3CDTF">2016-05-17T16:19:21Z</dcterms:created>
  <dcterms:modified xsi:type="dcterms:W3CDTF">2019-11-18T17:25:48Z</dcterms:modified>
</cp:coreProperties>
</file>