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441675D3-AAC9-41CA-B5C3-8D452D7D855F}">
  <a:tblStyle styleId="{441675D3-AAC9-41CA-B5C3-8D452D7D855F}"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FF6E7"/>
          </a:solidFill>
        </a:fill>
      </a:tcStyle>
    </a:wholeTbl>
    <a:band1H>
      <a:tcTxStyle/>
      <a:tcStyle>
        <a:fill>
          <a:solidFill>
            <a:srgbClr val="DDECCC"/>
          </a:solidFill>
        </a:fill>
      </a:tcStyle>
    </a:band1H>
    <a:band2H>
      <a:tcTxStyle/>
    </a:band2H>
    <a:band1V>
      <a:tcTxStyle/>
      <a:tcStyle>
        <a:fill>
          <a:solidFill>
            <a:srgbClr val="DDECCC"/>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slide" Target="slides/slide17.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24" Type="http://schemas.openxmlformats.org/officeDocument/2006/relationships/slide" Target="slides/slide19.xml"/><Relationship Id="rId12" Type="http://schemas.openxmlformats.org/officeDocument/2006/relationships/slide" Target="slides/slide7.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7" name="Shape 97"/>
        <p:cNvGrpSpPr/>
        <p:nvPr/>
      </p:nvGrpSpPr>
      <p:grpSpPr>
        <a:xfrm>
          <a:off x="0" y="0"/>
          <a:ext cx="0" cy="0"/>
          <a:chOff x="0" y="0"/>
          <a:chExt cx="0" cy="0"/>
        </a:xfrm>
      </p:grpSpPr>
      <p:sp>
        <p:nvSpPr>
          <p:cNvPr id="98" name="Google Shape;98;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0" name="Shape 160"/>
        <p:cNvGrpSpPr/>
        <p:nvPr/>
      </p:nvGrpSpPr>
      <p:grpSpPr>
        <a:xfrm>
          <a:off x="0" y="0"/>
          <a:ext cx="0" cy="0"/>
          <a:chOff x="0" y="0"/>
          <a:chExt cx="0" cy="0"/>
        </a:xfrm>
      </p:grpSpPr>
      <p:sp>
        <p:nvSpPr>
          <p:cNvPr id="161" name="Google Shape;161;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7" name="Shape 167"/>
        <p:cNvGrpSpPr/>
        <p:nvPr/>
      </p:nvGrpSpPr>
      <p:grpSpPr>
        <a:xfrm>
          <a:off x="0" y="0"/>
          <a:ext cx="0" cy="0"/>
          <a:chOff x="0" y="0"/>
          <a:chExt cx="0" cy="0"/>
        </a:xfrm>
      </p:grpSpPr>
      <p:sp>
        <p:nvSpPr>
          <p:cNvPr id="168" name="Google Shape;168;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4" name="Shape 174"/>
        <p:cNvGrpSpPr/>
        <p:nvPr/>
      </p:nvGrpSpPr>
      <p:grpSpPr>
        <a:xfrm>
          <a:off x="0" y="0"/>
          <a:ext cx="0" cy="0"/>
          <a:chOff x="0" y="0"/>
          <a:chExt cx="0" cy="0"/>
        </a:xfrm>
      </p:grpSpPr>
      <p:sp>
        <p:nvSpPr>
          <p:cNvPr id="175" name="Google Shape;175;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1" name="Shape 181"/>
        <p:cNvGrpSpPr/>
        <p:nvPr/>
      </p:nvGrpSpPr>
      <p:grpSpPr>
        <a:xfrm>
          <a:off x="0" y="0"/>
          <a:ext cx="0" cy="0"/>
          <a:chOff x="0" y="0"/>
          <a:chExt cx="0" cy="0"/>
        </a:xfrm>
      </p:grpSpPr>
      <p:sp>
        <p:nvSpPr>
          <p:cNvPr id="182" name="Google Shape;182;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0" name="Shape 190"/>
        <p:cNvGrpSpPr/>
        <p:nvPr/>
      </p:nvGrpSpPr>
      <p:grpSpPr>
        <a:xfrm>
          <a:off x="0" y="0"/>
          <a:ext cx="0" cy="0"/>
          <a:chOff x="0" y="0"/>
          <a:chExt cx="0" cy="0"/>
        </a:xfrm>
      </p:grpSpPr>
      <p:sp>
        <p:nvSpPr>
          <p:cNvPr id="191" name="Google Shape;191;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7" name="Shape 197"/>
        <p:cNvGrpSpPr/>
        <p:nvPr/>
      </p:nvGrpSpPr>
      <p:grpSpPr>
        <a:xfrm>
          <a:off x="0" y="0"/>
          <a:ext cx="0" cy="0"/>
          <a:chOff x="0" y="0"/>
          <a:chExt cx="0" cy="0"/>
        </a:xfrm>
      </p:grpSpPr>
      <p:sp>
        <p:nvSpPr>
          <p:cNvPr id="198" name="Google Shape;198;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9" name="Google Shape;199;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4" name="Shape 204"/>
        <p:cNvGrpSpPr/>
        <p:nvPr/>
      </p:nvGrpSpPr>
      <p:grpSpPr>
        <a:xfrm>
          <a:off x="0" y="0"/>
          <a:ext cx="0" cy="0"/>
          <a:chOff x="0" y="0"/>
          <a:chExt cx="0" cy="0"/>
        </a:xfrm>
      </p:grpSpPr>
      <p:sp>
        <p:nvSpPr>
          <p:cNvPr id="205" name="Google Shape;205;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1" name="Shape 211"/>
        <p:cNvGrpSpPr/>
        <p:nvPr/>
      </p:nvGrpSpPr>
      <p:grpSpPr>
        <a:xfrm>
          <a:off x="0" y="0"/>
          <a:ext cx="0" cy="0"/>
          <a:chOff x="0" y="0"/>
          <a:chExt cx="0" cy="0"/>
        </a:xfrm>
      </p:grpSpPr>
      <p:sp>
        <p:nvSpPr>
          <p:cNvPr id="212" name="Google Shape;212;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8" name="Shape 218"/>
        <p:cNvGrpSpPr/>
        <p:nvPr/>
      </p:nvGrpSpPr>
      <p:grpSpPr>
        <a:xfrm>
          <a:off x="0" y="0"/>
          <a:ext cx="0" cy="0"/>
          <a:chOff x="0" y="0"/>
          <a:chExt cx="0" cy="0"/>
        </a:xfrm>
      </p:grpSpPr>
      <p:sp>
        <p:nvSpPr>
          <p:cNvPr id="219" name="Google Shape;219;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0" name="Google Shape;220;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4" name="Shape 224"/>
        <p:cNvGrpSpPr/>
        <p:nvPr/>
      </p:nvGrpSpPr>
      <p:grpSpPr>
        <a:xfrm>
          <a:off x="0" y="0"/>
          <a:ext cx="0" cy="0"/>
          <a:chOff x="0" y="0"/>
          <a:chExt cx="0" cy="0"/>
        </a:xfrm>
      </p:grpSpPr>
      <p:sp>
        <p:nvSpPr>
          <p:cNvPr id="225" name="Google Shape;225;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4" name="Shape 104"/>
        <p:cNvGrpSpPr/>
        <p:nvPr/>
      </p:nvGrpSpPr>
      <p:grpSpPr>
        <a:xfrm>
          <a:off x="0" y="0"/>
          <a:ext cx="0" cy="0"/>
          <a:chOff x="0" y="0"/>
          <a:chExt cx="0" cy="0"/>
        </a:xfrm>
      </p:grpSpPr>
      <p:sp>
        <p:nvSpPr>
          <p:cNvPr id="105" name="Google Shape;105;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1" name="Shape 111"/>
        <p:cNvGrpSpPr/>
        <p:nvPr/>
      </p:nvGrpSpPr>
      <p:grpSpPr>
        <a:xfrm>
          <a:off x="0" y="0"/>
          <a:ext cx="0" cy="0"/>
          <a:chOff x="0" y="0"/>
          <a:chExt cx="0" cy="0"/>
        </a:xfrm>
      </p:grpSpPr>
      <p:sp>
        <p:nvSpPr>
          <p:cNvPr id="112" name="Google Shape;112;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8" name="Shape 118"/>
        <p:cNvGrpSpPr/>
        <p:nvPr/>
      </p:nvGrpSpPr>
      <p:grpSpPr>
        <a:xfrm>
          <a:off x="0" y="0"/>
          <a:ext cx="0" cy="0"/>
          <a:chOff x="0" y="0"/>
          <a:chExt cx="0" cy="0"/>
        </a:xfrm>
      </p:grpSpPr>
      <p:sp>
        <p:nvSpPr>
          <p:cNvPr id="119" name="Google Shape;119;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5" name="Shape 125"/>
        <p:cNvGrpSpPr/>
        <p:nvPr/>
      </p:nvGrpSpPr>
      <p:grpSpPr>
        <a:xfrm>
          <a:off x="0" y="0"/>
          <a:ext cx="0" cy="0"/>
          <a:chOff x="0" y="0"/>
          <a:chExt cx="0" cy="0"/>
        </a:xfrm>
      </p:grpSpPr>
      <p:sp>
        <p:nvSpPr>
          <p:cNvPr id="126" name="Google Shape;126;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2" name="Shape 132"/>
        <p:cNvGrpSpPr/>
        <p:nvPr/>
      </p:nvGrpSpPr>
      <p:grpSpPr>
        <a:xfrm>
          <a:off x="0" y="0"/>
          <a:ext cx="0" cy="0"/>
          <a:chOff x="0" y="0"/>
          <a:chExt cx="0" cy="0"/>
        </a:xfrm>
      </p:grpSpPr>
      <p:sp>
        <p:nvSpPr>
          <p:cNvPr id="133" name="Google Shape;133;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9" name="Shape 139"/>
        <p:cNvGrpSpPr/>
        <p:nvPr/>
      </p:nvGrpSpPr>
      <p:grpSpPr>
        <a:xfrm>
          <a:off x="0" y="0"/>
          <a:ext cx="0" cy="0"/>
          <a:chOff x="0" y="0"/>
          <a:chExt cx="0" cy="0"/>
        </a:xfrm>
      </p:grpSpPr>
      <p:sp>
        <p:nvSpPr>
          <p:cNvPr id="140" name="Google Shape;140;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6" name="Shape 146"/>
        <p:cNvGrpSpPr/>
        <p:nvPr/>
      </p:nvGrpSpPr>
      <p:grpSpPr>
        <a:xfrm>
          <a:off x="0" y="0"/>
          <a:ext cx="0" cy="0"/>
          <a:chOff x="0" y="0"/>
          <a:chExt cx="0" cy="0"/>
        </a:xfrm>
      </p:grpSpPr>
      <p:sp>
        <p:nvSpPr>
          <p:cNvPr id="147" name="Google Shape;147;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3" name="Shape 153"/>
        <p:cNvGrpSpPr/>
        <p:nvPr/>
      </p:nvGrpSpPr>
      <p:grpSpPr>
        <a:xfrm>
          <a:off x="0" y="0"/>
          <a:ext cx="0" cy="0"/>
          <a:chOff x="0" y="0"/>
          <a:chExt cx="0" cy="0"/>
        </a:xfrm>
      </p:grpSpPr>
      <p:sp>
        <p:nvSpPr>
          <p:cNvPr id="154" name="Google Shape;154;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Úvodní snímek" showMasterSp="0" type="title">
  <p:cSld name="TITLE">
    <p:spTree>
      <p:nvGrpSpPr>
        <p:cNvPr id="14" name="Shape 14"/>
        <p:cNvGrpSpPr/>
        <p:nvPr/>
      </p:nvGrpSpPr>
      <p:grpSpPr>
        <a:xfrm>
          <a:off x="0" y="0"/>
          <a:ext cx="0" cy="0"/>
          <a:chOff x="0" y="0"/>
          <a:chExt cx="0" cy="0"/>
        </a:xfrm>
      </p:grpSpPr>
      <p:sp>
        <p:nvSpPr>
          <p:cNvPr id="15" name="Google Shape;15;p2"/>
          <p:cNvSpPr/>
          <p:nvPr/>
        </p:nvSpPr>
        <p:spPr>
          <a:xfrm>
            <a:off x="3175" y="6400800"/>
            <a:ext cx="12188825"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15" y="6334316"/>
            <a:ext cx="12188825" cy="6400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txBox="1"/>
          <p:nvPr>
            <p:ph type="ctrTitle"/>
          </p:nvPr>
        </p:nvSpPr>
        <p:spPr>
          <a:xfrm>
            <a:off x="1097280" y="758952"/>
            <a:ext cx="10058400" cy="3566160"/>
          </a:xfrm>
          <a:prstGeom prst="rect">
            <a:avLst/>
          </a:prstGeom>
          <a:noFill/>
          <a:ln>
            <a:noFill/>
          </a:ln>
        </p:spPr>
        <p:txBody>
          <a:bodyPr anchorCtr="0" anchor="b" bIns="45700" lIns="91425" spcFirstLastPara="1" rIns="91425" wrap="square" tIns="45700">
            <a:noAutofit/>
          </a:bodyPr>
          <a:lstStyle>
            <a:lvl1pPr lvl="0" algn="l">
              <a:lnSpc>
                <a:spcPct val="85000"/>
              </a:lnSpc>
              <a:spcBef>
                <a:spcPts val="0"/>
              </a:spcBef>
              <a:spcAft>
                <a:spcPts val="0"/>
              </a:spcAft>
              <a:buClr>
                <a:srgbClr val="262626"/>
              </a:buClr>
              <a:buSzPts val="8000"/>
              <a:buFont typeface="Calibri"/>
              <a:buNone/>
              <a:defRPr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 name="Google Shape;18;p2"/>
          <p:cNvSpPr txBox="1"/>
          <p:nvPr>
            <p:ph idx="1" type="subTitle"/>
          </p:nvPr>
        </p:nvSpPr>
        <p:spPr>
          <a:xfrm>
            <a:off x="1100051" y="4455621"/>
            <a:ext cx="10058400" cy="1143000"/>
          </a:xfrm>
          <a:prstGeom prst="rect">
            <a:avLst/>
          </a:prstGeom>
          <a:noFill/>
          <a:ln>
            <a:noFill/>
          </a:ln>
        </p:spPr>
        <p:txBody>
          <a:bodyPr anchorCtr="0" anchor="t" bIns="45700" lIns="91425" spcFirstLastPara="1" rIns="91425" wrap="square" tIns="45700">
            <a:noAutofit/>
          </a:bodyPr>
          <a:lstStyle>
            <a:lvl1pPr lvl="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lvl="1" algn="ctr">
              <a:lnSpc>
                <a:spcPct val="90000"/>
              </a:lnSpc>
              <a:spcBef>
                <a:spcPts val="200"/>
              </a:spcBef>
              <a:spcAft>
                <a:spcPts val="0"/>
              </a:spcAft>
              <a:buSzPts val="2400"/>
              <a:buNone/>
              <a:defRPr sz="2400"/>
            </a:lvl2pPr>
            <a:lvl3pPr lvl="2" algn="ctr">
              <a:lnSpc>
                <a:spcPct val="90000"/>
              </a:lnSpc>
              <a:spcBef>
                <a:spcPts val="400"/>
              </a:spcBef>
              <a:spcAft>
                <a:spcPts val="0"/>
              </a:spcAft>
              <a:buSzPts val="2400"/>
              <a:buNone/>
              <a:defRPr sz="24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p:txBody>
      </p:sp>
      <p:sp>
        <p:nvSpPr>
          <p:cNvPr id="19" name="Google Shape;19;p2"/>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2"/>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cxnSp>
        <p:nvCxnSpPr>
          <p:cNvPr id="22" name="Google Shape;22;p2"/>
          <p:cNvCxnSpPr/>
          <p:nvPr/>
        </p:nvCxnSpPr>
        <p:spPr>
          <a:xfrm>
            <a:off x="1207658" y="4343400"/>
            <a:ext cx="9875520" cy="0"/>
          </a:xfrm>
          <a:prstGeom prst="straightConnector1">
            <a:avLst/>
          </a:prstGeom>
          <a:noFill/>
          <a:ln cap="flat" cmpd="sng" w="9525">
            <a:solidFill>
              <a:srgbClr val="7F7F7F"/>
            </a:solidFill>
            <a:prstDash val="solid"/>
            <a:round/>
            <a:headEnd len="sm" w="sm" type="none"/>
            <a:tailEnd len="sm" w="sm" type="none"/>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Nadpis a svislý text" type="vertTx">
  <p:cSld name="VERTICAL_TEXT">
    <p:spTree>
      <p:nvGrpSpPr>
        <p:cNvPr id="83" name="Shape 83"/>
        <p:cNvGrpSpPr/>
        <p:nvPr/>
      </p:nvGrpSpPr>
      <p:grpSpPr>
        <a:xfrm>
          <a:off x="0" y="0"/>
          <a:ext cx="0" cy="0"/>
          <a:chOff x="0" y="0"/>
          <a:chExt cx="0" cy="0"/>
        </a:xfrm>
      </p:grpSpPr>
      <p:sp>
        <p:nvSpPr>
          <p:cNvPr id="84" name="Google Shape;84;p11"/>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5" name="Google Shape;85;p11"/>
          <p:cNvSpPr txBox="1"/>
          <p:nvPr>
            <p:ph idx="1" type="body"/>
          </p:nvPr>
        </p:nvSpPr>
        <p:spPr>
          <a:xfrm rot="5400000">
            <a:off x="4114800" y="-1171786"/>
            <a:ext cx="4023360" cy="10058400"/>
          </a:xfrm>
          <a:prstGeom prst="rect">
            <a:avLst/>
          </a:prstGeom>
          <a:noFill/>
          <a:ln>
            <a:noFill/>
          </a:ln>
        </p:spPr>
        <p:txBody>
          <a:bodyPr anchorCtr="0" anchor="t" bIns="0" lIns="45700" spcFirstLastPara="1" rIns="45700" wrap="square" tIns="0">
            <a:no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86" name="Google Shape;86;p11"/>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11"/>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11"/>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vislý nadpis a text" showMasterSp="0" type="vertTitleAndTx">
  <p:cSld name="VERTICAL_TITLE_AND_VERTICAL_TEXT">
    <p:spTree>
      <p:nvGrpSpPr>
        <p:cNvPr id="89" name="Shape 89"/>
        <p:cNvGrpSpPr/>
        <p:nvPr/>
      </p:nvGrpSpPr>
      <p:grpSpPr>
        <a:xfrm>
          <a:off x="0" y="0"/>
          <a:ext cx="0" cy="0"/>
          <a:chOff x="0" y="0"/>
          <a:chExt cx="0" cy="0"/>
        </a:xfrm>
      </p:grpSpPr>
      <p:sp>
        <p:nvSpPr>
          <p:cNvPr id="90" name="Google Shape;90;p12"/>
          <p:cNvSpPr/>
          <p:nvPr/>
        </p:nvSpPr>
        <p:spPr>
          <a:xfrm>
            <a:off x="3175" y="6400800"/>
            <a:ext cx="12188825"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12"/>
          <p:cNvSpPr/>
          <p:nvPr/>
        </p:nvSpPr>
        <p:spPr>
          <a:xfrm>
            <a:off x="15" y="6334316"/>
            <a:ext cx="12188825" cy="6400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12"/>
          <p:cNvSpPr txBox="1"/>
          <p:nvPr>
            <p:ph type="title"/>
          </p:nvPr>
        </p:nvSpPr>
        <p:spPr>
          <a:xfrm rot="5400000">
            <a:off x="7159401" y="1977801"/>
            <a:ext cx="5759898" cy="2628900"/>
          </a:xfrm>
          <a:prstGeom prst="rect">
            <a:avLst/>
          </a:prstGeom>
          <a:noFill/>
          <a:ln>
            <a:noFill/>
          </a:ln>
        </p:spPr>
        <p:txBody>
          <a:bodyPr anchorCtr="0" anchor="b" bIns="45700" lIns="91425" spcFirstLastPara="1" rIns="91425" wrap="square" tIns="45700">
            <a:no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3" name="Google Shape;93;p12"/>
          <p:cNvSpPr txBox="1"/>
          <p:nvPr>
            <p:ph idx="1" type="body"/>
          </p:nvPr>
        </p:nvSpPr>
        <p:spPr>
          <a:xfrm rot="5400000">
            <a:off x="1825401" y="-574899"/>
            <a:ext cx="5759898" cy="7734300"/>
          </a:xfrm>
          <a:prstGeom prst="rect">
            <a:avLst/>
          </a:prstGeom>
          <a:noFill/>
          <a:ln>
            <a:noFill/>
          </a:ln>
        </p:spPr>
        <p:txBody>
          <a:bodyPr anchorCtr="0" anchor="t" bIns="0" lIns="45700" spcFirstLastPara="1" rIns="45700" wrap="square" tIns="0">
            <a:no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94" name="Google Shape;94;p12"/>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5" name="Google Shape;95;p12"/>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6" name="Google Shape;96;p12"/>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23" name="Shape 23"/>
        <p:cNvGrpSpPr/>
        <p:nvPr/>
      </p:nvGrpSpPr>
      <p:grpSpPr>
        <a:xfrm>
          <a:off x="0" y="0"/>
          <a:ext cx="0" cy="0"/>
          <a:chOff x="0" y="0"/>
          <a:chExt cx="0" cy="0"/>
        </a:xfrm>
      </p:grpSpPr>
      <p:sp>
        <p:nvSpPr>
          <p:cNvPr id="24" name="Google Shape;24;p3"/>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3"/>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26" name="Google Shape;26;p3"/>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3"/>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3"/>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Záhlaví oddílu" showMasterSp="0" type="secHead">
  <p:cSld name="SECTION_HEADER">
    <p:bg>
      <p:bgPr>
        <a:solidFill>
          <a:schemeClr val="lt1"/>
        </a:solidFill>
      </p:bgPr>
    </p:bg>
    <p:spTree>
      <p:nvGrpSpPr>
        <p:cNvPr id="29" name="Shape 29"/>
        <p:cNvGrpSpPr/>
        <p:nvPr/>
      </p:nvGrpSpPr>
      <p:grpSpPr>
        <a:xfrm>
          <a:off x="0" y="0"/>
          <a:ext cx="0" cy="0"/>
          <a:chOff x="0" y="0"/>
          <a:chExt cx="0" cy="0"/>
        </a:xfrm>
      </p:grpSpPr>
      <p:sp>
        <p:nvSpPr>
          <p:cNvPr id="30" name="Google Shape;30;p4"/>
          <p:cNvSpPr/>
          <p:nvPr/>
        </p:nvSpPr>
        <p:spPr>
          <a:xfrm>
            <a:off x="3175" y="6400800"/>
            <a:ext cx="12188825"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4"/>
          <p:cNvSpPr/>
          <p:nvPr/>
        </p:nvSpPr>
        <p:spPr>
          <a:xfrm>
            <a:off x="15" y="6334316"/>
            <a:ext cx="12188825" cy="6400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4"/>
          <p:cNvSpPr txBox="1"/>
          <p:nvPr>
            <p:ph type="title"/>
          </p:nvPr>
        </p:nvSpPr>
        <p:spPr>
          <a:xfrm>
            <a:off x="1097280" y="758952"/>
            <a:ext cx="10058400" cy="3566160"/>
          </a:xfrm>
          <a:prstGeom prst="rect">
            <a:avLst/>
          </a:prstGeom>
          <a:noFill/>
          <a:ln>
            <a:noFill/>
          </a:ln>
        </p:spPr>
        <p:txBody>
          <a:bodyPr anchorCtr="0" anchor="b" bIns="45700" lIns="91425" spcFirstLastPara="1" rIns="91425" wrap="square" tIns="45700">
            <a:noAutofit/>
          </a:bodyPr>
          <a:lstStyle>
            <a:lvl1pPr lvl="0" algn="l">
              <a:lnSpc>
                <a:spcPct val="85000"/>
              </a:lnSpc>
              <a:spcBef>
                <a:spcPts val="0"/>
              </a:spcBef>
              <a:spcAft>
                <a:spcPts val="0"/>
              </a:spcAft>
              <a:buClr>
                <a:srgbClr val="262626"/>
              </a:buClr>
              <a:buSzPts val="8000"/>
              <a:buFont typeface="Calibri"/>
              <a:buNone/>
              <a:defRPr b="0"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4"/>
          <p:cNvSpPr txBox="1"/>
          <p:nvPr>
            <p:ph idx="1" type="body"/>
          </p:nvPr>
        </p:nvSpPr>
        <p:spPr>
          <a:xfrm>
            <a:off x="1097280" y="4453128"/>
            <a:ext cx="10058400" cy="1143000"/>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indent="-228600" lvl="1" marL="914400" algn="l">
              <a:lnSpc>
                <a:spcPct val="90000"/>
              </a:lnSpc>
              <a:spcBef>
                <a:spcPts val="200"/>
              </a:spcBef>
              <a:spcAft>
                <a:spcPts val="0"/>
              </a:spcAft>
              <a:buSzPts val="1800"/>
              <a:buNone/>
              <a:defRPr sz="1800">
                <a:solidFill>
                  <a:srgbClr val="888888"/>
                </a:solidFill>
              </a:defRPr>
            </a:lvl2pPr>
            <a:lvl3pPr indent="-228600" lvl="2" marL="1371600" algn="l">
              <a:lnSpc>
                <a:spcPct val="90000"/>
              </a:lnSpc>
              <a:spcBef>
                <a:spcPts val="400"/>
              </a:spcBef>
              <a:spcAft>
                <a:spcPts val="0"/>
              </a:spcAft>
              <a:buSzPts val="1600"/>
              <a:buNone/>
              <a:defRPr sz="1600">
                <a:solidFill>
                  <a:srgbClr val="888888"/>
                </a:solidFill>
              </a:defRPr>
            </a:lvl3pPr>
            <a:lvl4pPr indent="-228600" lvl="3" marL="1828800" algn="l">
              <a:lnSpc>
                <a:spcPct val="90000"/>
              </a:lnSpc>
              <a:spcBef>
                <a:spcPts val="400"/>
              </a:spcBef>
              <a:spcAft>
                <a:spcPts val="0"/>
              </a:spcAft>
              <a:buSzPts val="1400"/>
              <a:buNone/>
              <a:defRPr sz="1400">
                <a:solidFill>
                  <a:srgbClr val="888888"/>
                </a:solidFill>
              </a:defRPr>
            </a:lvl4pPr>
            <a:lvl5pPr indent="-228600" lvl="4" marL="2286000" algn="l">
              <a:lnSpc>
                <a:spcPct val="90000"/>
              </a:lnSpc>
              <a:spcBef>
                <a:spcPts val="400"/>
              </a:spcBef>
              <a:spcAft>
                <a:spcPts val="0"/>
              </a:spcAft>
              <a:buSzPts val="1400"/>
              <a:buNone/>
              <a:defRPr sz="1400">
                <a:solidFill>
                  <a:srgbClr val="888888"/>
                </a:solidFill>
              </a:defRPr>
            </a:lvl5pPr>
            <a:lvl6pPr indent="-228600" lvl="5" marL="2743200" algn="l">
              <a:lnSpc>
                <a:spcPct val="90000"/>
              </a:lnSpc>
              <a:spcBef>
                <a:spcPts val="400"/>
              </a:spcBef>
              <a:spcAft>
                <a:spcPts val="0"/>
              </a:spcAft>
              <a:buSzPts val="1400"/>
              <a:buNone/>
              <a:defRPr sz="1400">
                <a:solidFill>
                  <a:srgbClr val="888888"/>
                </a:solidFill>
              </a:defRPr>
            </a:lvl6pPr>
            <a:lvl7pPr indent="-228600" lvl="6" marL="3200400" algn="l">
              <a:lnSpc>
                <a:spcPct val="90000"/>
              </a:lnSpc>
              <a:spcBef>
                <a:spcPts val="400"/>
              </a:spcBef>
              <a:spcAft>
                <a:spcPts val="0"/>
              </a:spcAft>
              <a:buSzPts val="1400"/>
              <a:buNone/>
              <a:defRPr sz="1400">
                <a:solidFill>
                  <a:srgbClr val="888888"/>
                </a:solidFill>
              </a:defRPr>
            </a:lvl7pPr>
            <a:lvl8pPr indent="-228600" lvl="7" marL="3657600" algn="l">
              <a:lnSpc>
                <a:spcPct val="90000"/>
              </a:lnSpc>
              <a:spcBef>
                <a:spcPts val="400"/>
              </a:spcBef>
              <a:spcAft>
                <a:spcPts val="0"/>
              </a:spcAft>
              <a:buSzPts val="1400"/>
              <a:buNone/>
              <a:defRPr sz="1400">
                <a:solidFill>
                  <a:srgbClr val="888888"/>
                </a:solidFill>
              </a:defRPr>
            </a:lvl8pPr>
            <a:lvl9pPr indent="-228600" lvl="8" marL="4114800" algn="l">
              <a:lnSpc>
                <a:spcPct val="90000"/>
              </a:lnSpc>
              <a:spcBef>
                <a:spcPts val="400"/>
              </a:spcBef>
              <a:spcAft>
                <a:spcPts val="400"/>
              </a:spcAft>
              <a:buSzPts val="1400"/>
              <a:buNone/>
              <a:defRPr sz="1400">
                <a:solidFill>
                  <a:srgbClr val="888888"/>
                </a:solidFill>
              </a:defRPr>
            </a:lvl9pPr>
          </a:lstStyle>
          <a:p/>
        </p:txBody>
      </p:sp>
      <p:sp>
        <p:nvSpPr>
          <p:cNvPr id="34" name="Google Shape;34;p4"/>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4"/>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4"/>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cxnSp>
        <p:nvCxnSpPr>
          <p:cNvPr id="37" name="Google Shape;37;p4"/>
          <p:cNvCxnSpPr/>
          <p:nvPr/>
        </p:nvCxnSpPr>
        <p:spPr>
          <a:xfrm>
            <a:off x="1207658" y="4343400"/>
            <a:ext cx="9875520" cy="0"/>
          </a:xfrm>
          <a:prstGeom prst="straightConnector1">
            <a:avLst/>
          </a:prstGeom>
          <a:noFill/>
          <a:ln cap="flat" cmpd="sng" w="9525">
            <a:solidFill>
              <a:srgbClr val="7F7F7F"/>
            </a:solidFill>
            <a:prstDash val="solid"/>
            <a:round/>
            <a:headEnd len="sm" w="sm" type="none"/>
            <a:tailEnd len="sm" w="sm" type="none"/>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Dva obsahy" type="twoObj">
  <p:cSld name="TWO_OBJECTS">
    <p:spTree>
      <p:nvGrpSpPr>
        <p:cNvPr id="38" name="Shape 38"/>
        <p:cNvGrpSpPr/>
        <p:nvPr/>
      </p:nvGrpSpPr>
      <p:grpSpPr>
        <a:xfrm>
          <a:off x="0" y="0"/>
          <a:ext cx="0" cy="0"/>
          <a:chOff x="0" y="0"/>
          <a:chExt cx="0" cy="0"/>
        </a:xfrm>
      </p:grpSpPr>
      <p:sp>
        <p:nvSpPr>
          <p:cNvPr id="39" name="Google Shape;39;p5"/>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 name="Google Shape;40;p5"/>
          <p:cNvSpPr txBox="1"/>
          <p:nvPr>
            <p:ph idx="1" type="body"/>
          </p:nvPr>
        </p:nvSpPr>
        <p:spPr>
          <a:xfrm>
            <a:off x="1097278" y="1845734"/>
            <a:ext cx="4937760" cy="4023360"/>
          </a:xfrm>
          <a:prstGeom prst="rect">
            <a:avLst/>
          </a:prstGeom>
          <a:noFill/>
          <a:ln>
            <a:noFill/>
          </a:ln>
        </p:spPr>
        <p:txBody>
          <a:bodyPr anchorCtr="0" anchor="t" bIns="45700" lIns="0" spcFirstLastPara="1" rIns="0" wrap="square" tIns="45700">
            <a:no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1" name="Google Shape;41;p5"/>
          <p:cNvSpPr txBox="1"/>
          <p:nvPr>
            <p:ph idx="2" type="body"/>
          </p:nvPr>
        </p:nvSpPr>
        <p:spPr>
          <a:xfrm>
            <a:off x="6217920" y="1845735"/>
            <a:ext cx="4937760" cy="4023360"/>
          </a:xfrm>
          <a:prstGeom prst="rect">
            <a:avLst/>
          </a:prstGeom>
          <a:noFill/>
          <a:ln>
            <a:noFill/>
          </a:ln>
        </p:spPr>
        <p:txBody>
          <a:bodyPr anchorCtr="0" anchor="t" bIns="45700" lIns="0" spcFirstLastPara="1" rIns="0" wrap="square" tIns="45700">
            <a:no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2" name="Google Shape;42;p5"/>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5"/>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5"/>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orovnání" type="twoTxTwoObj">
  <p:cSld name="TWO_OBJECTS_WITH_TEXT">
    <p:spTree>
      <p:nvGrpSpPr>
        <p:cNvPr id="45" name="Shape 45"/>
        <p:cNvGrpSpPr/>
        <p:nvPr/>
      </p:nvGrpSpPr>
      <p:grpSpPr>
        <a:xfrm>
          <a:off x="0" y="0"/>
          <a:ext cx="0" cy="0"/>
          <a:chOff x="0" y="0"/>
          <a:chExt cx="0" cy="0"/>
        </a:xfrm>
      </p:grpSpPr>
      <p:sp>
        <p:nvSpPr>
          <p:cNvPr id="46" name="Google Shape;46;p6"/>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6"/>
          <p:cNvSpPr txBox="1"/>
          <p:nvPr>
            <p:ph idx="1" type="body"/>
          </p:nvPr>
        </p:nvSpPr>
        <p:spPr>
          <a:xfrm>
            <a:off x="1097280" y="1846052"/>
            <a:ext cx="4937760" cy="736282"/>
          </a:xfrm>
          <a:prstGeom prst="rect">
            <a:avLst/>
          </a:prstGeom>
          <a:noFill/>
          <a:ln>
            <a:noFill/>
          </a:ln>
        </p:spPr>
        <p:txBody>
          <a:bodyPr anchorCtr="0" anchor="ctr" bIns="45700" lIns="91425" spcFirstLastPara="1" rIns="91425" wrap="square" tIns="45700">
            <a:noAutofit/>
          </a:bodyPr>
          <a:lstStyle>
            <a:lvl1pPr indent="-228600" lvl="0" marL="457200" algn="l">
              <a:lnSpc>
                <a:spcPct val="90000"/>
              </a:lnSpc>
              <a:spcBef>
                <a:spcPts val="1200"/>
              </a:spcBef>
              <a:spcAft>
                <a:spcPts val="0"/>
              </a:spcAft>
              <a:buSzPts val="2000"/>
              <a:buNone/>
              <a:defRPr b="0" sz="2000" cap="none">
                <a:solidFill>
                  <a:schemeClr val="dk2"/>
                </a:solidFill>
              </a:defRPr>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48" name="Google Shape;48;p6"/>
          <p:cNvSpPr txBox="1"/>
          <p:nvPr>
            <p:ph idx="2" type="body"/>
          </p:nvPr>
        </p:nvSpPr>
        <p:spPr>
          <a:xfrm>
            <a:off x="1097280" y="2582334"/>
            <a:ext cx="4937760" cy="3378200"/>
          </a:xfrm>
          <a:prstGeom prst="rect">
            <a:avLst/>
          </a:prstGeom>
          <a:noFill/>
          <a:ln>
            <a:noFill/>
          </a:ln>
        </p:spPr>
        <p:txBody>
          <a:bodyPr anchorCtr="0" anchor="t" bIns="45700" lIns="0" spcFirstLastPara="1" rIns="0" wrap="square" tIns="45700">
            <a:no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9" name="Google Shape;49;p6"/>
          <p:cNvSpPr txBox="1"/>
          <p:nvPr>
            <p:ph idx="3" type="body"/>
          </p:nvPr>
        </p:nvSpPr>
        <p:spPr>
          <a:xfrm>
            <a:off x="6217920" y="1846052"/>
            <a:ext cx="4937760" cy="736282"/>
          </a:xfrm>
          <a:prstGeom prst="rect">
            <a:avLst/>
          </a:prstGeom>
          <a:noFill/>
          <a:ln>
            <a:noFill/>
          </a:ln>
        </p:spPr>
        <p:txBody>
          <a:bodyPr anchorCtr="0" anchor="ctr" bIns="45700" lIns="91425" spcFirstLastPara="1" rIns="91425" wrap="square" tIns="45700">
            <a:noAutofit/>
          </a:bodyPr>
          <a:lstStyle>
            <a:lvl1pPr indent="-228600" lvl="0" marL="457200" algn="l">
              <a:lnSpc>
                <a:spcPct val="90000"/>
              </a:lnSpc>
              <a:spcBef>
                <a:spcPts val="1200"/>
              </a:spcBef>
              <a:spcAft>
                <a:spcPts val="0"/>
              </a:spcAft>
              <a:buSzPts val="2000"/>
              <a:buNone/>
              <a:defRPr b="0" sz="2000" cap="none">
                <a:solidFill>
                  <a:schemeClr val="dk2"/>
                </a:solidFill>
              </a:defRPr>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50" name="Google Shape;50;p6"/>
          <p:cNvSpPr txBox="1"/>
          <p:nvPr>
            <p:ph idx="4" type="body"/>
          </p:nvPr>
        </p:nvSpPr>
        <p:spPr>
          <a:xfrm>
            <a:off x="6217920" y="2582334"/>
            <a:ext cx="4937760" cy="3378200"/>
          </a:xfrm>
          <a:prstGeom prst="rect">
            <a:avLst/>
          </a:prstGeom>
          <a:noFill/>
          <a:ln>
            <a:noFill/>
          </a:ln>
        </p:spPr>
        <p:txBody>
          <a:bodyPr anchorCtr="0" anchor="t" bIns="45700" lIns="0" spcFirstLastPara="1" rIns="0" wrap="square" tIns="45700">
            <a:no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51" name="Google Shape;51;p6"/>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6"/>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6"/>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Jenom nadpis" type="titleOnly">
  <p:cSld name="TITLE_ONLY">
    <p:spTree>
      <p:nvGrpSpPr>
        <p:cNvPr id="54" name="Shape 54"/>
        <p:cNvGrpSpPr/>
        <p:nvPr/>
      </p:nvGrpSpPr>
      <p:grpSpPr>
        <a:xfrm>
          <a:off x="0" y="0"/>
          <a:ext cx="0" cy="0"/>
          <a:chOff x="0" y="0"/>
          <a:chExt cx="0" cy="0"/>
        </a:xfrm>
      </p:grpSpPr>
      <p:sp>
        <p:nvSpPr>
          <p:cNvPr id="55" name="Google Shape;55;p7"/>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7"/>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7"/>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7"/>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rázdný" showMasterSp="0" type="blank">
  <p:cSld name="BLANK">
    <p:spTree>
      <p:nvGrpSpPr>
        <p:cNvPr id="59" name="Shape 59"/>
        <p:cNvGrpSpPr/>
        <p:nvPr/>
      </p:nvGrpSpPr>
      <p:grpSpPr>
        <a:xfrm>
          <a:off x="0" y="0"/>
          <a:ext cx="0" cy="0"/>
          <a:chOff x="0" y="0"/>
          <a:chExt cx="0" cy="0"/>
        </a:xfrm>
      </p:grpSpPr>
      <p:sp>
        <p:nvSpPr>
          <p:cNvPr id="60" name="Google Shape;60;p8"/>
          <p:cNvSpPr/>
          <p:nvPr/>
        </p:nvSpPr>
        <p:spPr>
          <a:xfrm>
            <a:off x="3175" y="6400800"/>
            <a:ext cx="12188825"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8"/>
          <p:cNvSpPr/>
          <p:nvPr/>
        </p:nvSpPr>
        <p:spPr>
          <a:xfrm>
            <a:off x="15" y="6334316"/>
            <a:ext cx="12188825" cy="6400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8"/>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8"/>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8"/>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bsah s titulkem" showMasterSp="0" type="objTx">
  <p:cSld name="OBJECT_WITH_CAPTION_TEXT">
    <p:spTree>
      <p:nvGrpSpPr>
        <p:cNvPr id="65" name="Shape 65"/>
        <p:cNvGrpSpPr/>
        <p:nvPr/>
      </p:nvGrpSpPr>
      <p:grpSpPr>
        <a:xfrm>
          <a:off x="0" y="0"/>
          <a:ext cx="0" cy="0"/>
          <a:chOff x="0" y="0"/>
          <a:chExt cx="0" cy="0"/>
        </a:xfrm>
      </p:grpSpPr>
      <p:sp>
        <p:nvSpPr>
          <p:cNvPr id="66" name="Google Shape;66;p9"/>
          <p:cNvSpPr/>
          <p:nvPr/>
        </p:nvSpPr>
        <p:spPr>
          <a:xfrm>
            <a:off x="16" y="0"/>
            <a:ext cx="4050791" cy="68580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9"/>
          <p:cNvSpPr/>
          <p:nvPr/>
        </p:nvSpPr>
        <p:spPr>
          <a:xfrm>
            <a:off x="4040071" y="0"/>
            <a:ext cx="64008" cy="68580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9"/>
          <p:cNvSpPr txBox="1"/>
          <p:nvPr>
            <p:ph type="title"/>
          </p:nvPr>
        </p:nvSpPr>
        <p:spPr>
          <a:xfrm>
            <a:off x="457200" y="594359"/>
            <a:ext cx="3200400" cy="2286000"/>
          </a:xfrm>
          <a:prstGeom prst="rect">
            <a:avLst/>
          </a:prstGeom>
          <a:noFill/>
          <a:ln>
            <a:noFill/>
          </a:ln>
        </p:spPr>
        <p:txBody>
          <a:bodyPr anchorCtr="0" anchor="b" bIns="45700" lIns="91425" spcFirstLastPara="1" rIns="91425" wrap="square" tIns="45700">
            <a:noAutofit/>
          </a:bodyPr>
          <a:lstStyle>
            <a:lvl1pPr lvl="0" algn="l">
              <a:lnSpc>
                <a:spcPct val="85000"/>
              </a:lnSpc>
              <a:spcBef>
                <a:spcPts val="0"/>
              </a:spcBef>
              <a:spcAft>
                <a:spcPts val="0"/>
              </a:spcAft>
              <a:buClr>
                <a:srgbClr val="FFFFFF"/>
              </a:buClr>
              <a:buSzPts val="3600"/>
              <a:buFont typeface="Calibri"/>
              <a:buNone/>
              <a:defRPr b="0" sz="360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9" name="Google Shape;69;p9"/>
          <p:cNvSpPr txBox="1"/>
          <p:nvPr>
            <p:ph idx="1" type="body"/>
          </p:nvPr>
        </p:nvSpPr>
        <p:spPr>
          <a:xfrm>
            <a:off x="4800600" y="731520"/>
            <a:ext cx="6492240" cy="5257800"/>
          </a:xfrm>
          <a:prstGeom prst="rect">
            <a:avLst/>
          </a:prstGeom>
          <a:noFill/>
          <a:ln>
            <a:noFill/>
          </a:ln>
        </p:spPr>
        <p:txBody>
          <a:bodyPr anchorCtr="0" anchor="t" bIns="45700" lIns="0" spcFirstLastPara="1" rIns="0" wrap="square" tIns="45700">
            <a:no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70" name="Google Shape;70;p9"/>
          <p:cNvSpPr txBox="1"/>
          <p:nvPr>
            <p:ph idx="2" type="body"/>
          </p:nvPr>
        </p:nvSpPr>
        <p:spPr>
          <a:xfrm>
            <a:off x="457200" y="2926080"/>
            <a:ext cx="3200400" cy="3379124"/>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200"/>
              </a:spcBef>
              <a:spcAft>
                <a:spcPts val="0"/>
              </a:spcAft>
              <a:buSzPts val="1500"/>
              <a:buNone/>
              <a:defRPr sz="1500">
                <a:solidFill>
                  <a:srgbClr val="FFFFFF"/>
                </a:solidFill>
              </a:defRPr>
            </a:lvl1pPr>
            <a:lvl2pPr indent="-228600" lvl="1" marL="914400" algn="l">
              <a:lnSpc>
                <a:spcPct val="90000"/>
              </a:lnSpc>
              <a:spcBef>
                <a:spcPts val="200"/>
              </a:spcBef>
              <a:spcAft>
                <a:spcPts val="0"/>
              </a:spcAft>
              <a:buSzPts val="1200"/>
              <a:buNone/>
              <a:defRPr sz="1200"/>
            </a:lvl2pPr>
            <a:lvl3pPr indent="-228600" lvl="2" marL="1371600" algn="l">
              <a:lnSpc>
                <a:spcPct val="90000"/>
              </a:lnSpc>
              <a:spcBef>
                <a:spcPts val="400"/>
              </a:spcBef>
              <a:spcAft>
                <a:spcPts val="0"/>
              </a:spcAft>
              <a:buSzPts val="1000"/>
              <a:buNone/>
              <a:defRPr sz="1000"/>
            </a:lvl3pPr>
            <a:lvl4pPr indent="-228600" lvl="3" marL="1828800" algn="l">
              <a:lnSpc>
                <a:spcPct val="90000"/>
              </a:lnSpc>
              <a:spcBef>
                <a:spcPts val="400"/>
              </a:spcBef>
              <a:spcAft>
                <a:spcPts val="0"/>
              </a:spcAft>
              <a:buSzPts val="900"/>
              <a:buNone/>
              <a:defRPr sz="900"/>
            </a:lvl4pPr>
            <a:lvl5pPr indent="-228600" lvl="4" marL="2286000" algn="l">
              <a:lnSpc>
                <a:spcPct val="90000"/>
              </a:lnSpc>
              <a:spcBef>
                <a:spcPts val="400"/>
              </a:spcBef>
              <a:spcAft>
                <a:spcPts val="0"/>
              </a:spcAft>
              <a:buSzPts val="900"/>
              <a:buNone/>
              <a:defRPr sz="900"/>
            </a:lvl5pPr>
            <a:lvl6pPr indent="-228600" lvl="5" marL="2743200" algn="l">
              <a:lnSpc>
                <a:spcPct val="90000"/>
              </a:lnSpc>
              <a:spcBef>
                <a:spcPts val="400"/>
              </a:spcBef>
              <a:spcAft>
                <a:spcPts val="0"/>
              </a:spcAft>
              <a:buSzPts val="900"/>
              <a:buNone/>
              <a:defRPr sz="900"/>
            </a:lvl6pPr>
            <a:lvl7pPr indent="-228600" lvl="6" marL="3200400" algn="l">
              <a:lnSpc>
                <a:spcPct val="90000"/>
              </a:lnSpc>
              <a:spcBef>
                <a:spcPts val="400"/>
              </a:spcBef>
              <a:spcAft>
                <a:spcPts val="0"/>
              </a:spcAft>
              <a:buSzPts val="900"/>
              <a:buNone/>
              <a:defRPr sz="900"/>
            </a:lvl7pPr>
            <a:lvl8pPr indent="-228600" lvl="7" marL="3657600" algn="l">
              <a:lnSpc>
                <a:spcPct val="90000"/>
              </a:lnSpc>
              <a:spcBef>
                <a:spcPts val="400"/>
              </a:spcBef>
              <a:spcAft>
                <a:spcPts val="0"/>
              </a:spcAft>
              <a:buSzPts val="900"/>
              <a:buNone/>
              <a:defRPr sz="900"/>
            </a:lvl8pPr>
            <a:lvl9pPr indent="-228600" lvl="8" marL="4114800" algn="l">
              <a:lnSpc>
                <a:spcPct val="90000"/>
              </a:lnSpc>
              <a:spcBef>
                <a:spcPts val="400"/>
              </a:spcBef>
              <a:spcAft>
                <a:spcPts val="400"/>
              </a:spcAft>
              <a:buSzPts val="900"/>
              <a:buNone/>
              <a:defRPr sz="900"/>
            </a:lvl9pPr>
          </a:lstStyle>
          <a:p/>
        </p:txBody>
      </p:sp>
      <p:sp>
        <p:nvSpPr>
          <p:cNvPr id="71" name="Google Shape;71;p9"/>
          <p:cNvSpPr txBox="1"/>
          <p:nvPr>
            <p:ph idx="10" type="dt"/>
          </p:nvPr>
        </p:nvSpPr>
        <p:spPr>
          <a:xfrm>
            <a:off x="465512" y="6459785"/>
            <a:ext cx="26185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9"/>
          <p:cNvSpPr txBox="1"/>
          <p:nvPr>
            <p:ph idx="11" type="ftr"/>
          </p:nvPr>
        </p:nvSpPr>
        <p:spPr>
          <a:xfrm>
            <a:off x="4800600" y="6459785"/>
            <a:ext cx="4648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9"/>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050" u="none" cap="none" strike="noStrike">
                <a:solidFill>
                  <a:schemeClr val="dk2"/>
                </a:solidFill>
                <a:latin typeface="Calibri"/>
                <a:ea typeface="Calibri"/>
                <a:cs typeface="Calibri"/>
                <a:sym typeface="Calibri"/>
              </a:defRPr>
            </a:lvl1pPr>
            <a:lvl2pPr indent="0" lvl="1" marL="0" algn="r">
              <a:spcBef>
                <a:spcPts val="0"/>
              </a:spcBef>
              <a:buNone/>
              <a:defRPr b="0" i="0" sz="1050" u="none" cap="none" strike="noStrike">
                <a:solidFill>
                  <a:schemeClr val="dk2"/>
                </a:solidFill>
                <a:latin typeface="Calibri"/>
                <a:ea typeface="Calibri"/>
                <a:cs typeface="Calibri"/>
                <a:sym typeface="Calibri"/>
              </a:defRPr>
            </a:lvl2pPr>
            <a:lvl3pPr indent="0" lvl="2" marL="0" algn="r">
              <a:spcBef>
                <a:spcPts val="0"/>
              </a:spcBef>
              <a:buNone/>
              <a:defRPr b="0" i="0" sz="1050" u="none" cap="none" strike="noStrike">
                <a:solidFill>
                  <a:schemeClr val="dk2"/>
                </a:solidFill>
                <a:latin typeface="Calibri"/>
                <a:ea typeface="Calibri"/>
                <a:cs typeface="Calibri"/>
                <a:sym typeface="Calibri"/>
              </a:defRPr>
            </a:lvl3pPr>
            <a:lvl4pPr indent="0" lvl="3" marL="0" algn="r">
              <a:spcBef>
                <a:spcPts val="0"/>
              </a:spcBef>
              <a:buNone/>
              <a:defRPr b="0" i="0" sz="1050" u="none" cap="none" strike="noStrike">
                <a:solidFill>
                  <a:schemeClr val="dk2"/>
                </a:solidFill>
                <a:latin typeface="Calibri"/>
                <a:ea typeface="Calibri"/>
                <a:cs typeface="Calibri"/>
                <a:sym typeface="Calibri"/>
              </a:defRPr>
            </a:lvl4pPr>
            <a:lvl5pPr indent="0" lvl="4" marL="0" algn="r">
              <a:spcBef>
                <a:spcPts val="0"/>
              </a:spcBef>
              <a:buNone/>
              <a:defRPr b="0" i="0" sz="1050" u="none" cap="none" strike="noStrike">
                <a:solidFill>
                  <a:schemeClr val="dk2"/>
                </a:solidFill>
                <a:latin typeface="Calibri"/>
                <a:ea typeface="Calibri"/>
                <a:cs typeface="Calibri"/>
                <a:sym typeface="Calibri"/>
              </a:defRPr>
            </a:lvl5pPr>
            <a:lvl6pPr indent="0" lvl="5" marL="0" algn="r">
              <a:spcBef>
                <a:spcPts val="0"/>
              </a:spcBef>
              <a:buNone/>
              <a:defRPr b="0" i="0" sz="1050" u="none" cap="none" strike="noStrike">
                <a:solidFill>
                  <a:schemeClr val="dk2"/>
                </a:solidFill>
                <a:latin typeface="Calibri"/>
                <a:ea typeface="Calibri"/>
                <a:cs typeface="Calibri"/>
                <a:sym typeface="Calibri"/>
              </a:defRPr>
            </a:lvl6pPr>
            <a:lvl7pPr indent="0" lvl="6" marL="0" algn="r">
              <a:spcBef>
                <a:spcPts val="0"/>
              </a:spcBef>
              <a:buNone/>
              <a:defRPr b="0" i="0" sz="1050" u="none" cap="none" strike="noStrike">
                <a:solidFill>
                  <a:schemeClr val="dk2"/>
                </a:solidFill>
                <a:latin typeface="Calibri"/>
                <a:ea typeface="Calibri"/>
                <a:cs typeface="Calibri"/>
                <a:sym typeface="Calibri"/>
              </a:defRPr>
            </a:lvl7pPr>
            <a:lvl8pPr indent="0" lvl="7" marL="0" algn="r">
              <a:spcBef>
                <a:spcPts val="0"/>
              </a:spcBef>
              <a:buNone/>
              <a:defRPr b="0" i="0" sz="1050" u="none" cap="none" strike="noStrike">
                <a:solidFill>
                  <a:schemeClr val="dk2"/>
                </a:solidFill>
                <a:latin typeface="Calibri"/>
                <a:ea typeface="Calibri"/>
                <a:cs typeface="Calibri"/>
                <a:sym typeface="Calibri"/>
              </a:defRPr>
            </a:lvl8pPr>
            <a:lvl9pPr indent="0" lvl="8" marL="0" algn="r">
              <a:spcBef>
                <a:spcPts val="0"/>
              </a:spcBef>
              <a:buNone/>
              <a:defRPr b="0" i="0" sz="1050" u="none" cap="none" strike="noStrike">
                <a:solidFill>
                  <a:schemeClr val="dk2"/>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brázek s titulkem" showMasterSp="0" type="picTx">
  <p:cSld name="PICTURE_WITH_CAPTION_TEXT">
    <p:spTree>
      <p:nvGrpSpPr>
        <p:cNvPr id="74" name="Shape 74"/>
        <p:cNvGrpSpPr/>
        <p:nvPr/>
      </p:nvGrpSpPr>
      <p:grpSpPr>
        <a:xfrm>
          <a:off x="0" y="0"/>
          <a:ext cx="0" cy="0"/>
          <a:chOff x="0" y="0"/>
          <a:chExt cx="0" cy="0"/>
        </a:xfrm>
      </p:grpSpPr>
      <p:sp>
        <p:nvSpPr>
          <p:cNvPr id="75" name="Google Shape;75;p10"/>
          <p:cNvSpPr/>
          <p:nvPr/>
        </p:nvSpPr>
        <p:spPr>
          <a:xfrm>
            <a:off x="0" y="4953000"/>
            <a:ext cx="12188825" cy="19050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0"/>
          <p:cNvSpPr/>
          <p:nvPr/>
        </p:nvSpPr>
        <p:spPr>
          <a:xfrm>
            <a:off x="15" y="4915076"/>
            <a:ext cx="12188825" cy="6400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10"/>
          <p:cNvSpPr txBox="1"/>
          <p:nvPr>
            <p:ph type="title"/>
          </p:nvPr>
        </p:nvSpPr>
        <p:spPr>
          <a:xfrm>
            <a:off x="1097280" y="5074920"/>
            <a:ext cx="10113645" cy="822960"/>
          </a:xfrm>
          <a:prstGeom prst="rect">
            <a:avLst/>
          </a:prstGeom>
          <a:noFill/>
          <a:ln>
            <a:noFill/>
          </a:ln>
        </p:spPr>
        <p:txBody>
          <a:bodyPr anchorCtr="0" anchor="b" bIns="0" lIns="91425" spcFirstLastPara="1" rIns="91425" wrap="square" tIns="0">
            <a:noAutofit/>
          </a:bodyPr>
          <a:lstStyle>
            <a:lvl1pPr lvl="0" algn="l">
              <a:lnSpc>
                <a:spcPct val="85000"/>
              </a:lnSpc>
              <a:spcBef>
                <a:spcPts val="0"/>
              </a:spcBef>
              <a:spcAft>
                <a:spcPts val="0"/>
              </a:spcAft>
              <a:buClr>
                <a:srgbClr val="FFFFFF"/>
              </a:buClr>
              <a:buSzPts val="3600"/>
              <a:buFont typeface="Calibri"/>
              <a:buNone/>
              <a:defRPr b="0" sz="360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8" name="Google Shape;78;p10"/>
          <p:cNvSpPr/>
          <p:nvPr>
            <p:ph idx="2" type="pic"/>
          </p:nvPr>
        </p:nvSpPr>
        <p:spPr>
          <a:xfrm>
            <a:off x="15" y="0"/>
            <a:ext cx="12191985" cy="4915076"/>
          </a:xfrm>
          <a:prstGeom prst="rect">
            <a:avLst/>
          </a:prstGeom>
          <a:solidFill>
            <a:srgbClr val="D2CDB0"/>
          </a:solidFill>
          <a:ln>
            <a:noFill/>
          </a:ln>
        </p:spPr>
        <p:txBody>
          <a:bodyPr anchorCtr="0" anchor="t" bIns="45700" lIns="457200" spcFirstLastPara="1" rIns="0" wrap="square" tIns="457200">
            <a:noAutofit/>
          </a:bodyPr>
          <a:lstStyle>
            <a:lvl1pPr lvl="0" marR="0" rtl="0" algn="l">
              <a:lnSpc>
                <a:spcPct val="90000"/>
              </a:lnSpc>
              <a:spcBef>
                <a:spcPts val="1200"/>
              </a:spcBef>
              <a:spcAft>
                <a:spcPts val="0"/>
              </a:spcAft>
              <a:buClr>
                <a:schemeClr val="accent1"/>
              </a:buClr>
              <a:buSzPts val="3200"/>
              <a:buFont typeface="Calibri"/>
              <a:buNone/>
              <a:defRPr b="0" i="0" sz="3200" u="none" cap="none" strike="noStrike">
                <a:solidFill>
                  <a:srgbClr val="3F3F3F"/>
                </a:solidFill>
                <a:latin typeface="Calibri"/>
                <a:ea typeface="Calibri"/>
                <a:cs typeface="Calibri"/>
                <a:sym typeface="Calibri"/>
              </a:defRPr>
            </a:lvl1pPr>
            <a:lvl2pPr lvl="1" marR="0" rtl="0" algn="l">
              <a:lnSpc>
                <a:spcPct val="90000"/>
              </a:lnSpc>
              <a:spcBef>
                <a:spcPts val="200"/>
              </a:spcBef>
              <a:spcAft>
                <a:spcPts val="0"/>
              </a:spcAft>
              <a:buClr>
                <a:schemeClr val="accent1"/>
              </a:buClr>
              <a:buSzPts val="2800"/>
              <a:buFont typeface="Calibri"/>
              <a:buNone/>
              <a:defRPr b="0" i="0" sz="2800" u="none" cap="none" strike="noStrike">
                <a:solidFill>
                  <a:srgbClr val="3F3F3F"/>
                </a:solidFill>
                <a:latin typeface="Calibri"/>
                <a:ea typeface="Calibri"/>
                <a:cs typeface="Calibri"/>
                <a:sym typeface="Calibri"/>
              </a:defRPr>
            </a:lvl2pPr>
            <a:lvl3pPr lvl="2" marR="0" rtl="0" algn="l">
              <a:lnSpc>
                <a:spcPct val="90000"/>
              </a:lnSpc>
              <a:spcBef>
                <a:spcPts val="400"/>
              </a:spcBef>
              <a:spcAft>
                <a:spcPts val="0"/>
              </a:spcAft>
              <a:buClr>
                <a:schemeClr val="accent1"/>
              </a:buClr>
              <a:buSzPts val="2400"/>
              <a:buFont typeface="Calibri"/>
              <a:buNone/>
              <a:defRPr b="0" i="0" sz="2400" u="none" cap="none" strike="noStrike">
                <a:solidFill>
                  <a:srgbClr val="3F3F3F"/>
                </a:solidFill>
                <a:latin typeface="Calibri"/>
                <a:ea typeface="Calibri"/>
                <a:cs typeface="Calibri"/>
                <a:sym typeface="Calibri"/>
              </a:defRPr>
            </a:lvl3pPr>
            <a:lvl4pPr lvl="3" marR="0" rtl="0" algn="l">
              <a:lnSpc>
                <a:spcPct val="90000"/>
              </a:lnSpc>
              <a:spcBef>
                <a:spcPts val="400"/>
              </a:spcBef>
              <a:spcAft>
                <a:spcPts val="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4pPr>
            <a:lvl5pPr lvl="4" marR="0" rtl="0" algn="l">
              <a:lnSpc>
                <a:spcPct val="90000"/>
              </a:lnSpc>
              <a:spcBef>
                <a:spcPts val="400"/>
              </a:spcBef>
              <a:spcAft>
                <a:spcPts val="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5pPr>
            <a:lvl6pPr lvl="5" marR="0" rtl="0" algn="l">
              <a:lnSpc>
                <a:spcPct val="90000"/>
              </a:lnSpc>
              <a:spcBef>
                <a:spcPts val="400"/>
              </a:spcBef>
              <a:spcAft>
                <a:spcPts val="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6pPr>
            <a:lvl7pPr lvl="6" marR="0" rtl="0" algn="l">
              <a:lnSpc>
                <a:spcPct val="90000"/>
              </a:lnSpc>
              <a:spcBef>
                <a:spcPts val="400"/>
              </a:spcBef>
              <a:spcAft>
                <a:spcPts val="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7pPr>
            <a:lvl8pPr lvl="7" marR="0" rtl="0" algn="l">
              <a:lnSpc>
                <a:spcPct val="90000"/>
              </a:lnSpc>
              <a:spcBef>
                <a:spcPts val="400"/>
              </a:spcBef>
              <a:spcAft>
                <a:spcPts val="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8pPr>
            <a:lvl9pPr lvl="8" marR="0" rtl="0" algn="l">
              <a:lnSpc>
                <a:spcPct val="90000"/>
              </a:lnSpc>
              <a:spcBef>
                <a:spcPts val="400"/>
              </a:spcBef>
              <a:spcAft>
                <a:spcPts val="40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9pPr>
          </a:lstStyle>
          <a:p/>
        </p:txBody>
      </p:sp>
      <p:sp>
        <p:nvSpPr>
          <p:cNvPr id="79" name="Google Shape;79;p10"/>
          <p:cNvSpPr txBox="1"/>
          <p:nvPr>
            <p:ph idx="1" type="body"/>
          </p:nvPr>
        </p:nvSpPr>
        <p:spPr>
          <a:xfrm>
            <a:off x="1097280" y="5907024"/>
            <a:ext cx="10113264" cy="594360"/>
          </a:xfrm>
          <a:prstGeom prst="rect">
            <a:avLst/>
          </a:prstGeom>
          <a:noFill/>
          <a:ln>
            <a:noFill/>
          </a:ln>
        </p:spPr>
        <p:txBody>
          <a:bodyPr anchorCtr="0" anchor="t" bIns="0" lIns="91425" spcFirstLastPara="1" rIns="91425" wrap="square" tIns="0">
            <a:noAutofit/>
          </a:bodyPr>
          <a:lstStyle>
            <a:lvl1pPr indent="-228600" lvl="0" marL="457200" algn="l">
              <a:lnSpc>
                <a:spcPct val="90000"/>
              </a:lnSpc>
              <a:spcBef>
                <a:spcPts val="0"/>
              </a:spcBef>
              <a:spcAft>
                <a:spcPts val="0"/>
              </a:spcAft>
              <a:buSzPts val="1500"/>
              <a:buNone/>
              <a:defRPr sz="1500">
                <a:solidFill>
                  <a:srgbClr val="FFFFFF"/>
                </a:solidFill>
              </a:defRPr>
            </a:lvl1pPr>
            <a:lvl2pPr indent="-228600" lvl="1" marL="914400" algn="l">
              <a:lnSpc>
                <a:spcPct val="90000"/>
              </a:lnSpc>
              <a:spcBef>
                <a:spcPts val="600"/>
              </a:spcBef>
              <a:spcAft>
                <a:spcPts val="0"/>
              </a:spcAft>
              <a:buSzPts val="1200"/>
              <a:buNone/>
              <a:defRPr sz="1200"/>
            </a:lvl2pPr>
            <a:lvl3pPr indent="-228600" lvl="2" marL="1371600" algn="l">
              <a:lnSpc>
                <a:spcPct val="90000"/>
              </a:lnSpc>
              <a:spcBef>
                <a:spcPts val="400"/>
              </a:spcBef>
              <a:spcAft>
                <a:spcPts val="0"/>
              </a:spcAft>
              <a:buSzPts val="1000"/>
              <a:buNone/>
              <a:defRPr sz="1000"/>
            </a:lvl3pPr>
            <a:lvl4pPr indent="-228600" lvl="3" marL="1828800" algn="l">
              <a:lnSpc>
                <a:spcPct val="90000"/>
              </a:lnSpc>
              <a:spcBef>
                <a:spcPts val="400"/>
              </a:spcBef>
              <a:spcAft>
                <a:spcPts val="0"/>
              </a:spcAft>
              <a:buSzPts val="900"/>
              <a:buNone/>
              <a:defRPr sz="900"/>
            </a:lvl4pPr>
            <a:lvl5pPr indent="-228600" lvl="4" marL="2286000" algn="l">
              <a:lnSpc>
                <a:spcPct val="90000"/>
              </a:lnSpc>
              <a:spcBef>
                <a:spcPts val="400"/>
              </a:spcBef>
              <a:spcAft>
                <a:spcPts val="0"/>
              </a:spcAft>
              <a:buSzPts val="900"/>
              <a:buNone/>
              <a:defRPr sz="900"/>
            </a:lvl5pPr>
            <a:lvl6pPr indent="-228600" lvl="5" marL="2743200" algn="l">
              <a:lnSpc>
                <a:spcPct val="90000"/>
              </a:lnSpc>
              <a:spcBef>
                <a:spcPts val="400"/>
              </a:spcBef>
              <a:spcAft>
                <a:spcPts val="0"/>
              </a:spcAft>
              <a:buSzPts val="900"/>
              <a:buNone/>
              <a:defRPr sz="900"/>
            </a:lvl6pPr>
            <a:lvl7pPr indent="-228600" lvl="6" marL="3200400" algn="l">
              <a:lnSpc>
                <a:spcPct val="90000"/>
              </a:lnSpc>
              <a:spcBef>
                <a:spcPts val="400"/>
              </a:spcBef>
              <a:spcAft>
                <a:spcPts val="0"/>
              </a:spcAft>
              <a:buSzPts val="900"/>
              <a:buNone/>
              <a:defRPr sz="900"/>
            </a:lvl7pPr>
            <a:lvl8pPr indent="-228600" lvl="7" marL="3657600" algn="l">
              <a:lnSpc>
                <a:spcPct val="90000"/>
              </a:lnSpc>
              <a:spcBef>
                <a:spcPts val="400"/>
              </a:spcBef>
              <a:spcAft>
                <a:spcPts val="0"/>
              </a:spcAft>
              <a:buSzPts val="900"/>
              <a:buNone/>
              <a:defRPr sz="900"/>
            </a:lvl8pPr>
            <a:lvl9pPr indent="-228600" lvl="8" marL="4114800" algn="l">
              <a:lnSpc>
                <a:spcPct val="90000"/>
              </a:lnSpc>
              <a:spcBef>
                <a:spcPts val="400"/>
              </a:spcBef>
              <a:spcAft>
                <a:spcPts val="400"/>
              </a:spcAft>
              <a:buSzPts val="900"/>
              <a:buNone/>
              <a:defRPr sz="900"/>
            </a:lvl9pPr>
          </a:lstStyle>
          <a:p/>
        </p:txBody>
      </p:sp>
      <p:sp>
        <p:nvSpPr>
          <p:cNvPr id="80" name="Google Shape;80;p10"/>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10"/>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0"/>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sp>
        <p:nvSpPr>
          <p:cNvPr id="6" name="Google Shape;6;p1"/>
          <p:cNvSpPr/>
          <p:nvPr/>
        </p:nvSpPr>
        <p:spPr>
          <a:xfrm>
            <a:off x="1" y="6400800"/>
            <a:ext cx="12192000"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 name="Google Shape;7;p1"/>
          <p:cNvSpPr/>
          <p:nvPr/>
        </p:nvSpPr>
        <p:spPr>
          <a:xfrm>
            <a:off x="15" y="6334316"/>
            <a:ext cx="12191985" cy="66484"/>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 name="Google Shape;8;p1"/>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Autofit/>
          </a:bodyPr>
          <a:lstStyle>
            <a:lvl1pPr lvl="0" marR="0" rtl="0" algn="l">
              <a:lnSpc>
                <a:spcPct val="85000"/>
              </a:lnSpc>
              <a:spcBef>
                <a:spcPts val="0"/>
              </a:spcBef>
              <a:spcAft>
                <a:spcPts val="0"/>
              </a:spcAft>
              <a:buClr>
                <a:srgbClr val="3F3F3F"/>
              </a:buClr>
              <a:buSzPts val="4800"/>
              <a:buFont typeface="Calibri"/>
              <a:buNone/>
              <a:defRPr b="0" i="0" sz="4800" u="none" cap="none" strike="noStrik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9" name="Google Shape;9;p1"/>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Autofit/>
          </a:bodyPr>
          <a:lstStyle>
            <a:lvl1pPr indent="-355600" lvl="0" marL="457200" marR="0" rtl="0" algn="l">
              <a:lnSpc>
                <a:spcPct val="90000"/>
              </a:lnSpc>
              <a:spcBef>
                <a:spcPts val="1200"/>
              </a:spcBef>
              <a:spcAft>
                <a:spcPts val="0"/>
              </a:spcAft>
              <a:buClr>
                <a:schemeClr val="accent1"/>
              </a:buClr>
              <a:buSzPts val="2000"/>
              <a:buFont typeface="Calibri"/>
              <a:buChar char=" "/>
              <a:defRPr b="0" i="0" sz="2000" u="none" cap="none" strike="noStrike">
                <a:solidFill>
                  <a:srgbClr val="3F3F3F"/>
                </a:solidFill>
                <a:latin typeface="Calibri"/>
                <a:ea typeface="Calibri"/>
                <a:cs typeface="Calibri"/>
                <a:sym typeface="Calibri"/>
              </a:defRPr>
            </a:lvl1pPr>
            <a:lvl2pPr indent="-342900" lvl="1" marL="914400" marR="0" rtl="0" algn="l">
              <a:lnSpc>
                <a:spcPct val="90000"/>
              </a:lnSpc>
              <a:spcBef>
                <a:spcPts val="200"/>
              </a:spcBef>
              <a:spcAft>
                <a:spcPts val="0"/>
              </a:spcAft>
              <a:buClr>
                <a:schemeClr val="accent1"/>
              </a:buClr>
              <a:buSzPts val="1800"/>
              <a:buFont typeface="Calibri"/>
              <a:buChar char="◦"/>
              <a:defRPr b="0" i="0" sz="1800" u="none" cap="none" strike="noStrike">
                <a:solidFill>
                  <a:srgbClr val="3F3F3F"/>
                </a:solidFill>
                <a:latin typeface="Calibri"/>
                <a:ea typeface="Calibri"/>
                <a:cs typeface="Calibri"/>
                <a:sym typeface="Calibri"/>
              </a:defRPr>
            </a:lvl2pPr>
            <a:lvl3pPr indent="-317500" lvl="2" marL="1371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8pPr>
            <a:lvl9pPr indent="-317500" lvl="8" marL="4114800" marR="0" rtl="0" algn="l">
              <a:lnSpc>
                <a:spcPct val="90000"/>
              </a:lnSpc>
              <a:spcBef>
                <a:spcPts val="400"/>
              </a:spcBef>
              <a:spcAft>
                <a:spcPts val="40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9pPr>
          </a:lstStyle>
          <a:p/>
        </p:txBody>
      </p:sp>
      <p:sp>
        <p:nvSpPr>
          <p:cNvPr id="10" name="Google Shape;10;p1"/>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00" u="none" cap="none" strike="noStrik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1" name="Google Shape;11;p1"/>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900" u="none" cap="none" strike="noStrik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050" u="none" cap="none" strike="noStrike">
                <a:solidFill>
                  <a:srgbClr val="FFFFFF"/>
                </a:solidFill>
                <a:latin typeface="Calibri"/>
                <a:ea typeface="Calibri"/>
                <a:cs typeface="Calibri"/>
                <a:sym typeface="Calibri"/>
              </a:defRPr>
            </a:lvl1pPr>
            <a:lvl2pPr indent="0" lvl="1" marL="0" marR="0" rtl="0" algn="r">
              <a:spcBef>
                <a:spcPts val="0"/>
              </a:spcBef>
              <a:buNone/>
              <a:defRPr b="0" i="0" sz="1050" u="none" cap="none" strike="noStrike">
                <a:solidFill>
                  <a:srgbClr val="FFFFFF"/>
                </a:solidFill>
                <a:latin typeface="Calibri"/>
                <a:ea typeface="Calibri"/>
                <a:cs typeface="Calibri"/>
                <a:sym typeface="Calibri"/>
              </a:defRPr>
            </a:lvl2pPr>
            <a:lvl3pPr indent="0" lvl="2" marL="0" marR="0" rtl="0" algn="r">
              <a:spcBef>
                <a:spcPts val="0"/>
              </a:spcBef>
              <a:buNone/>
              <a:defRPr b="0" i="0" sz="1050" u="none" cap="none" strike="noStrike">
                <a:solidFill>
                  <a:srgbClr val="FFFFFF"/>
                </a:solidFill>
                <a:latin typeface="Calibri"/>
                <a:ea typeface="Calibri"/>
                <a:cs typeface="Calibri"/>
                <a:sym typeface="Calibri"/>
              </a:defRPr>
            </a:lvl3pPr>
            <a:lvl4pPr indent="0" lvl="3" marL="0" marR="0" rtl="0" algn="r">
              <a:spcBef>
                <a:spcPts val="0"/>
              </a:spcBef>
              <a:buNone/>
              <a:defRPr b="0" i="0" sz="1050" u="none" cap="none" strike="noStrike">
                <a:solidFill>
                  <a:srgbClr val="FFFFFF"/>
                </a:solidFill>
                <a:latin typeface="Calibri"/>
                <a:ea typeface="Calibri"/>
                <a:cs typeface="Calibri"/>
                <a:sym typeface="Calibri"/>
              </a:defRPr>
            </a:lvl4pPr>
            <a:lvl5pPr indent="0" lvl="4" marL="0" marR="0" rtl="0" algn="r">
              <a:spcBef>
                <a:spcPts val="0"/>
              </a:spcBef>
              <a:buNone/>
              <a:defRPr b="0" i="0" sz="1050" u="none" cap="none" strike="noStrike">
                <a:solidFill>
                  <a:srgbClr val="FFFFFF"/>
                </a:solidFill>
                <a:latin typeface="Calibri"/>
                <a:ea typeface="Calibri"/>
                <a:cs typeface="Calibri"/>
                <a:sym typeface="Calibri"/>
              </a:defRPr>
            </a:lvl5pPr>
            <a:lvl6pPr indent="0" lvl="5" marL="0" marR="0" rtl="0" algn="r">
              <a:spcBef>
                <a:spcPts val="0"/>
              </a:spcBef>
              <a:buNone/>
              <a:defRPr b="0" i="0" sz="1050" u="none" cap="none" strike="noStrike">
                <a:solidFill>
                  <a:srgbClr val="FFFFFF"/>
                </a:solidFill>
                <a:latin typeface="Calibri"/>
                <a:ea typeface="Calibri"/>
                <a:cs typeface="Calibri"/>
                <a:sym typeface="Calibri"/>
              </a:defRPr>
            </a:lvl6pPr>
            <a:lvl7pPr indent="0" lvl="6" marL="0" marR="0" rtl="0" algn="r">
              <a:spcBef>
                <a:spcPts val="0"/>
              </a:spcBef>
              <a:buNone/>
              <a:defRPr b="0" i="0" sz="1050" u="none" cap="none" strike="noStrike">
                <a:solidFill>
                  <a:srgbClr val="FFFFFF"/>
                </a:solidFill>
                <a:latin typeface="Calibri"/>
                <a:ea typeface="Calibri"/>
                <a:cs typeface="Calibri"/>
                <a:sym typeface="Calibri"/>
              </a:defRPr>
            </a:lvl7pPr>
            <a:lvl8pPr indent="0" lvl="7" marL="0" marR="0" rtl="0" algn="r">
              <a:spcBef>
                <a:spcPts val="0"/>
              </a:spcBef>
              <a:buNone/>
              <a:defRPr b="0" i="0" sz="1050" u="none" cap="none" strike="noStrike">
                <a:solidFill>
                  <a:srgbClr val="FFFFFF"/>
                </a:solidFill>
                <a:latin typeface="Calibri"/>
                <a:ea typeface="Calibri"/>
                <a:cs typeface="Calibri"/>
                <a:sym typeface="Calibri"/>
              </a:defRPr>
            </a:lvl8pPr>
            <a:lvl9pPr indent="0" lvl="8" marL="0" marR="0" rtl="0" algn="r">
              <a:spcBef>
                <a:spcPts val="0"/>
              </a:spcBef>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cs-CZ"/>
              <a:t>‹#›</a:t>
            </a:fld>
            <a:endParaRPr/>
          </a:p>
        </p:txBody>
      </p:sp>
      <p:cxnSp>
        <p:nvCxnSpPr>
          <p:cNvPr id="13" name="Google Shape;13;p1"/>
          <p:cNvCxnSpPr/>
          <p:nvPr/>
        </p:nvCxnSpPr>
        <p:spPr>
          <a:xfrm>
            <a:off x="1193532" y="1737845"/>
            <a:ext cx="9966960" cy="0"/>
          </a:xfrm>
          <a:prstGeom prst="straightConnector1">
            <a:avLst/>
          </a:prstGeom>
          <a:noFill/>
          <a:ln cap="flat" cmpd="sng" w="9525">
            <a:solidFill>
              <a:srgbClr val="7F7F7F"/>
            </a:solidFill>
            <a:prstDash val="solid"/>
            <a:round/>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7.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6.png"/><Relationship Id="rId4" Type="http://schemas.openxmlformats.org/officeDocument/2006/relationships/hyperlink" Target="http://www.berlin.de/" TargetMode="External"/><Relationship Id="rId5" Type="http://schemas.openxmlformats.org/officeDocument/2006/relationships/hyperlink" Target="https://www.berlin.de/" TargetMode="External"/><Relationship Id="rId6"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7.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hyperlink" Target="http://www.obcepro.cz/data/MMR-obce-investori-web.pdf" TargetMode="External"/><Relationship Id="rId4" Type="http://schemas.openxmlformats.org/officeDocument/2006/relationships/hyperlink" Target="https://www.investorzahumny.cz/nova-publikace-pro-obce-jak-nastavit-pravidla-jednani-s-investory/" TargetMode="External"/><Relationship Id="rId5" Type="http://schemas.openxmlformats.org/officeDocument/2006/relationships/hyperlink" Target="https://www.investorzahumny.cz/novy-manual-pro-obce-jak-na-developerskou-vystavbu/"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hyperlink" Target="http://www.investorzahumny.cz/" TargetMode="External"/><Relationship Id="rId4" Type="http://schemas.openxmlformats.org/officeDocument/2006/relationships/hyperlink" Target="mailto:zahumenska@investorzahumny.cz" TargetMode="External"/><Relationship Id="rId5"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greeninfrastructureconsultancy.com/green-infrastructure-factor/" TargetMode="External"/><Relationship Id="rId4" Type="http://schemas.openxmlformats.org/officeDocument/2006/relationships/image" Target="../media/image6.png"/><Relationship Id="rId5" Type="http://schemas.openxmlformats.org/officeDocument/2006/relationships/hyperlink" Target="https://greeninfrastructureconsultancy.com/green-infrastructure-factor/" TargetMode="External"/><Relationship Id="rId6"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7.pn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0" name="Shape 100"/>
        <p:cNvGrpSpPr/>
        <p:nvPr/>
      </p:nvGrpSpPr>
      <p:grpSpPr>
        <a:xfrm>
          <a:off x="0" y="0"/>
          <a:ext cx="0" cy="0"/>
          <a:chOff x="0" y="0"/>
          <a:chExt cx="0" cy="0"/>
        </a:xfrm>
      </p:grpSpPr>
      <p:sp>
        <p:nvSpPr>
          <p:cNvPr id="101" name="Google Shape;101;p13"/>
          <p:cNvSpPr txBox="1"/>
          <p:nvPr>
            <p:ph type="ctrTitle"/>
          </p:nvPr>
        </p:nvSpPr>
        <p:spPr>
          <a:xfrm>
            <a:off x="1097280" y="758952"/>
            <a:ext cx="10058400" cy="3566160"/>
          </a:xfrm>
          <a:prstGeom prst="rect">
            <a:avLst/>
          </a:prstGeom>
          <a:noFill/>
          <a:ln>
            <a:noFill/>
          </a:ln>
        </p:spPr>
        <p:txBody>
          <a:bodyPr anchorCtr="0" anchor="b" bIns="45700" lIns="91425" spcFirstLastPara="1" rIns="91425" wrap="square" tIns="45700">
            <a:noAutofit/>
          </a:bodyPr>
          <a:lstStyle/>
          <a:p>
            <a:pPr indent="0" lvl="0" marL="0" rtl="0" algn="l">
              <a:lnSpc>
                <a:spcPct val="85000"/>
              </a:lnSpc>
              <a:spcBef>
                <a:spcPts val="0"/>
              </a:spcBef>
              <a:spcAft>
                <a:spcPts val="0"/>
              </a:spcAft>
              <a:buClr>
                <a:srgbClr val="262626"/>
              </a:buClr>
              <a:buSzPts val="8000"/>
              <a:buFont typeface="Calibri"/>
              <a:buNone/>
            </a:pPr>
            <a:r>
              <a:rPr lang="cs-CZ"/>
              <a:t>Jak na zelenou infrastrukturu v příkladech</a:t>
            </a:r>
            <a:endParaRPr/>
          </a:p>
        </p:txBody>
      </p:sp>
      <p:sp>
        <p:nvSpPr>
          <p:cNvPr id="102" name="Google Shape;102;p13"/>
          <p:cNvSpPr txBox="1"/>
          <p:nvPr>
            <p:ph idx="1" type="subTitle"/>
          </p:nvPr>
        </p:nvSpPr>
        <p:spPr>
          <a:xfrm>
            <a:off x="1100051" y="4455621"/>
            <a:ext cx="10058400" cy="1143000"/>
          </a:xfrm>
          <a:prstGeom prst="rect">
            <a:avLst/>
          </a:prstGeom>
          <a:noFill/>
          <a:ln>
            <a:noFill/>
          </a:ln>
        </p:spPr>
        <p:txBody>
          <a:bodyPr anchorCtr="0" anchor="t" bIns="45700" lIns="91425" spcFirstLastPara="1" rIns="91425" wrap="square" tIns="45700">
            <a:noAutofit/>
          </a:bodyPr>
          <a:lstStyle/>
          <a:p>
            <a:pPr indent="0" lvl="0" marL="0" rtl="0" algn="l">
              <a:lnSpc>
                <a:spcPct val="70000"/>
              </a:lnSpc>
              <a:spcBef>
                <a:spcPts val="0"/>
              </a:spcBef>
              <a:spcAft>
                <a:spcPts val="0"/>
              </a:spcAft>
              <a:buSzPts val="2040"/>
              <a:buNone/>
            </a:pPr>
            <a:r>
              <a:rPr lang="cs-CZ" sz="2040"/>
              <a:t>INVESTOR ZAHUMNY</a:t>
            </a:r>
            <a:endParaRPr sz="2040"/>
          </a:p>
          <a:p>
            <a:pPr indent="0" lvl="0" marL="0" rtl="0" algn="l">
              <a:lnSpc>
                <a:spcPct val="70000"/>
              </a:lnSpc>
              <a:spcBef>
                <a:spcPts val="1400"/>
              </a:spcBef>
              <a:spcAft>
                <a:spcPts val="0"/>
              </a:spcAft>
              <a:buSzPts val="2040"/>
              <a:buNone/>
            </a:pPr>
            <a:r>
              <a:rPr lang="cs-CZ" sz="2040"/>
              <a:t>VENDULA ZAHUMENSKÁ</a:t>
            </a:r>
            <a:endParaRPr sz="2040"/>
          </a:p>
          <a:p>
            <a:pPr indent="0" lvl="0" marL="0" rtl="0" algn="l">
              <a:lnSpc>
                <a:spcPct val="70000"/>
              </a:lnSpc>
              <a:spcBef>
                <a:spcPts val="1400"/>
              </a:spcBef>
              <a:spcAft>
                <a:spcPts val="0"/>
              </a:spcAft>
              <a:buSzPts val="2040"/>
              <a:buNone/>
            </a:pPr>
            <a:r>
              <a:rPr lang="cs-CZ" sz="2040"/>
              <a:t>2019</a:t>
            </a:r>
            <a:endParaRPr/>
          </a:p>
        </p:txBody>
      </p:sp>
      <p:pic>
        <p:nvPicPr>
          <p:cNvPr id="103" name="Google Shape;103;p13"/>
          <p:cNvPicPr preferRelativeResize="0"/>
          <p:nvPr/>
        </p:nvPicPr>
        <p:blipFill rotWithShape="1">
          <a:blip r:embed="rId3">
            <a:alphaModFix/>
          </a:blip>
          <a:srcRect b="0" l="0" r="0" t="0"/>
          <a:stretch/>
        </p:blipFill>
        <p:spPr>
          <a:xfrm>
            <a:off x="7118735" y="4455621"/>
            <a:ext cx="4463665" cy="1114342"/>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3" name="Shape 163"/>
        <p:cNvGrpSpPr/>
        <p:nvPr/>
      </p:nvGrpSpPr>
      <p:grpSpPr>
        <a:xfrm>
          <a:off x="0" y="0"/>
          <a:ext cx="0" cy="0"/>
          <a:chOff x="0" y="0"/>
          <a:chExt cx="0" cy="0"/>
        </a:xfrm>
      </p:grpSpPr>
      <p:sp>
        <p:nvSpPr>
          <p:cNvPr id="164" name="Google Shape;164;p22"/>
          <p:cNvSpPr txBox="1"/>
          <p:nvPr>
            <p:ph type="title"/>
          </p:nvPr>
        </p:nvSpPr>
        <p:spPr>
          <a:xfrm>
            <a:off x="914401" y="634947"/>
            <a:ext cx="10624456" cy="1106768"/>
          </a:xfrm>
          <a:prstGeom prst="rect">
            <a:avLst/>
          </a:prstGeom>
          <a:noFill/>
          <a:ln>
            <a:noFill/>
          </a:ln>
        </p:spPr>
        <p:txBody>
          <a:bodyPr anchorCtr="0" anchor="b" bIns="45700" lIns="91425" spcFirstLastPara="1" rIns="91425" wrap="square" tIns="45700">
            <a:noAutofit/>
          </a:bodyPr>
          <a:lstStyle/>
          <a:p>
            <a:pPr indent="0" lvl="0" marL="0" rtl="0" algn="l">
              <a:lnSpc>
                <a:spcPct val="85000"/>
              </a:lnSpc>
              <a:spcBef>
                <a:spcPts val="0"/>
              </a:spcBef>
              <a:spcAft>
                <a:spcPts val="0"/>
              </a:spcAft>
              <a:buClr>
                <a:srgbClr val="3F3F3F"/>
              </a:buClr>
              <a:buSzPts val="4800"/>
              <a:buFont typeface="Calibri"/>
              <a:buNone/>
            </a:pPr>
            <a:r>
              <a:rPr lang="cs-CZ"/>
              <a:t>Malmö: GSF</a:t>
            </a:r>
            <a:endParaRPr/>
          </a:p>
        </p:txBody>
      </p:sp>
      <p:pic>
        <p:nvPicPr>
          <p:cNvPr id="165" name="Google Shape;165;p22"/>
          <p:cNvPicPr preferRelativeResize="0"/>
          <p:nvPr/>
        </p:nvPicPr>
        <p:blipFill rotWithShape="1">
          <a:blip r:embed="rId3">
            <a:alphaModFix/>
          </a:blip>
          <a:srcRect b="0" l="0" r="0" t="0"/>
          <a:stretch/>
        </p:blipFill>
        <p:spPr>
          <a:xfrm>
            <a:off x="0" y="3500388"/>
            <a:ext cx="5451627" cy="3066539"/>
          </a:xfrm>
          <a:prstGeom prst="rect">
            <a:avLst/>
          </a:prstGeom>
          <a:noFill/>
          <a:ln>
            <a:noFill/>
          </a:ln>
        </p:spPr>
      </p:pic>
      <p:sp>
        <p:nvSpPr>
          <p:cNvPr id="166" name="Google Shape;166;p22"/>
          <p:cNvSpPr txBox="1"/>
          <p:nvPr>
            <p:ph idx="1" type="body"/>
          </p:nvPr>
        </p:nvSpPr>
        <p:spPr>
          <a:xfrm>
            <a:off x="2782389" y="2198914"/>
            <a:ext cx="8756467" cy="3670180"/>
          </a:xfrm>
          <a:prstGeom prst="rect">
            <a:avLst/>
          </a:prstGeom>
          <a:noFill/>
          <a:ln>
            <a:noFill/>
          </a:ln>
        </p:spPr>
        <p:txBody>
          <a:bodyPr anchorCtr="0" anchor="t" bIns="45700" lIns="0" spcFirstLastPara="1" rIns="0" wrap="square" tIns="45700">
            <a:noAutofit/>
          </a:bodyPr>
          <a:lstStyle/>
          <a:p>
            <a:pPr indent="-127000" lvl="0" marL="91440" rtl="0" algn="l">
              <a:lnSpc>
                <a:spcPct val="90000"/>
              </a:lnSpc>
              <a:spcBef>
                <a:spcPts val="0"/>
              </a:spcBef>
              <a:spcAft>
                <a:spcPts val="0"/>
              </a:spcAft>
              <a:buSzPts val="2000"/>
              <a:buFont typeface="Arial"/>
              <a:buChar char="•"/>
            </a:pPr>
            <a:r>
              <a:rPr lang="cs-CZ"/>
              <a:t>Inspirace Berlínem</a:t>
            </a:r>
            <a:endParaRPr/>
          </a:p>
          <a:p>
            <a:pPr indent="-127000" lvl="0" marL="91440" rtl="0" algn="l">
              <a:lnSpc>
                <a:spcPct val="90000"/>
              </a:lnSpc>
              <a:spcBef>
                <a:spcPts val="1400"/>
              </a:spcBef>
              <a:spcAft>
                <a:spcPts val="0"/>
              </a:spcAft>
              <a:buSzPts val="2000"/>
              <a:buFont typeface="Arial"/>
              <a:buChar char="•"/>
            </a:pPr>
            <a:r>
              <a:rPr lang="cs-CZ"/>
              <a:t>Základní volbou byly intenzivní zelené střechy a zelené zdi</a:t>
            </a:r>
            <a:endParaRPr/>
          </a:p>
          <a:p>
            <a:pPr indent="-127000" lvl="0" marL="91440" rtl="0" algn="l">
              <a:lnSpc>
                <a:spcPct val="90000"/>
              </a:lnSpc>
              <a:spcBef>
                <a:spcPts val="1400"/>
              </a:spcBef>
              <a:spcAft>
                <a:spcPts val="0"/>
              </a:spcAft>
              <a:buSzPts val="2000"/>
              <a:buFont typeface="Arial"/>
              <a:buChar char="•"/>
            </a:pPr>
            <a:r>
              <a:rPr lang="cs-CZ"/>
              <a:t>V kombinaci s uliční zelení (dostatečně vzrostlou) se zajištěním závlahy zajištění nakládání s dešťovou vodou (zasakování, jezírka atp.)</a:t>
            </a:r>
            <a:endParaRPr/>
          </a:p>
          <a:p>
            <a:pPr indent="-127000" lvl="0" marL="91440" rtl="0" algn="l">
              <a:lnSpc>
                <a:spcPct val="90000"/>
              </a:lnSpc>
              <a:spcBef>
                <a:spcPts val="1400"/>
              </a:spcBef>
              <a:spcAft>
                <a:spcPts val="0"/>
              </a:spcAft>
              <a:buSzPts val="2000"/>
              <a:buFont typeface="Arial"/>
              <a:buChar char="•"/>
            </a:pPr>
            <a:r>
              <a:rPr lang="cs-CZ"/>
              <a:t>2018: Souhrnný plán pro Malmö: budování multifunkčních oblastí zeleně</a:t>
            </a:r>
            <a:endParaRPr/>
          </a:p>
          <a:p>
            <a:pPr indent="0" lvl="0" marL="91440" rtl="0" algn="l">
              <a:lnSpc>
                <a:spcPct val="90000"/>
              </a:lnSpc>
              <a:spcBef>
                <a:spcPts val="1400"/>
              </a:spcBef>
              <a:spcAft>
                <a:spcPts val="0"/>
              </a:spcAft>
              <a:buSzPts val="2000"/>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0" name="Shape 170"/>
        <p:cNvGrpSpPr/>
        <p:nvPr/>
      </p:nvGrpSpPr>
      <p:grpSpPr>
        <a:xfrm>
          <a:off x="0" y="0"/>
          <a:ext cx="0" cy="0"/>
          <a:chOff x="0" y="0"/>
          <a:chExt cx="0" cy="0"/>
        </a:xfrm>
      </p:grpSpPr>
      <p:sp>
        <p:nvSpPr>
          <p:cNvPr id="171" name="Google Shape;171;p23"/>
          <p:cNvSpPr txBox="1"/>
          <p:nvPr>
            <p:ph type="title"/>
          </p:nvPr>
        </p:nvSpPr>
        <p:spPr>
          <a:xfrm>
            <a:off x="640080" y="634947"/>
            <a:ext cx="10898776" cy="1246104"/>
          </a:xfrm>
          <a:prstGeom prst="rect">
            <a:avLst/>
          </a:prstGeom>
          <a:noFill/>
          <a:ln>
            <a:noFill/>
          </a:ln>
        </p:spPr>
        <p:txBody>
          <a:bodyPr anchorCtr="0" anchor="b" bIns="45700" lIns="91425" spcFirstLastPara="1" rIns="91425" wrap="square" tIns="45700">
            <a:noAutofit/>
          </a:bodyPr>
          <a:lstStyle/>
          <a:p>
            <a:pPr indent="0" lvl="0" marL="0" rtl="0" algn="l">
              <a:lnSpc>
                <a:spcPct val="85000"/>
              </a:lnSpc>
              <a:spcBef>
                <a:spcPts val="0"/>
              </a:spcBef>
              <a:spcAft>
                <a:spcPts val="0"/>
              </a:spcAft>
              <a:buClr>
                <a:srgbClr val="3F3F3F"/>
              </a:buClr>
              <a:buSzPts val="4800"/>
              <a:buFont typeface="Calibri"/>
              <a:buNone/>
            </a:pPr>
            <a:r>
              <a:rPr lang="cs-CZ"/>
              <a:t>Zelené berlínské ulice</a:t>
            </a:r>
            <a:endParaRPr/>
          </a:p>
        </p:txBody>
      </p:sp>
      <p:pic>
        <p:nvPicPr>
          <p:cNvPr id="172" name="Google Shape;172;p23"/>
          <p:cNvPicPr preferRelativeResize="0"/>
          <p:nvPr/>
        </p:nvPicPr>
        <p:blipFill rotWithShape="1">
          <a:blip r:embed="rId3">
            <a:alphaModFix/>
          </a:blip>
          <a:srcRect b="0" l="0" r="0" t="0"/>
          <a:stretch/>
        </p:blipFill>
        <p:spPr>
          <a:xfrm>
            <a:off x="-1577494" y="3334261"/>
            <a:ext cx="5451627" cy="3066539"/>
          </a:xfrm>
          <a:prstGeom prst="rect">
            <a:avLst/>
          </a:prstGeom>
          <a:noFill/>
          <a:ln>
            <a:noFill/>
          </a:ln>
        </p:spPr>
      </p:pic>
      <p:sp>
        <p:nvSpPr>
          <p:cNvPr id="173" name="Google Shape;173;p23"/>
          <p:cNvSpPr txBox="1"/>
          <p:nvPr>
            <p:ph idx="1" type="body"/>
          </p:nvPr>
        </p:nvSpPr>
        <p:spPr>
          <a:xfrm>
            <a:off x="2847703" y="2198914"/>
            <a:ext cx="8691153" cy="3670180"/>
          </a:xfrm>
          <a:prstGeom prst="rect">
            <a:avLst/>
          </a:prstGeom>
          <a:noFill/>
          <a:ln>
            <a:noFill/>
          </a:ln>
        </p:spPr>
        <p:txBody>
          <a:bodyPr anchorCtr="0" anchor="t" bIns="45700" lIns="0" spcFirstLastPara="1" rIns="0" wrap="square" tIns="45700">
            <a:noAutofit/>
          </a:bodyPr>
          <a:lstStyle/>
          <a:p>
            <a:pPr indent="-127000" lvl="0" marL="91440" rtl="0" algn="l">
              <a:lnSpc>
                <a:spcPct val="90000"/>
              </a:lnSpc>
              <a:spcBef>
                <a:spcPts val="0"/>
              </a:spcBef>
              <a:spcAft>
                <a:spcPts val="0"/>
              </a:spcAft>
              <a:buSzPts val="2000"/>
              <a:buFont typeface="Arial"/>
              <a:buChar char="•"/>
            </a:pPr>
            <a:r>
              <a:rPr lang="cs-CZ"/>
              <a:t>1986: základy zeleného přístupu k výstavbě</a:t>
            </a:r>
            <a:endParaRPr/>
          </a:p>
          <a:p>
            <a:pPr indent="-127000" lvl="0" marL="91440" rtl="0" algn="l">
              <a:lnSpc>
                <a:spcPct val="90000"/>
              </a:lnSpc>
              <a:spcBef>
                <a:spcPts val="1400"/>
              </a:spcBef>
              <a:spcAft>
                <a:spcPts val="0"/>
              </a:spcAft>
              <a:buSzPts val="2000"/>
              <a:buFont typeface="Arial"/>
              <a:buChar char="•"/>
            </a:pPr>
            <a:r>
              <a:rPr lang="cs-CZ"/>
              <a:t>1994: začal se používat systematicky tzv. BAF (Berlin Biotope Area Factor/BFF – Biotop Flächenfaktor)</a:t>
            </a:r>
            <a:endParaRPr/>
          </a:p>
          <a:p>
            <a:pPr indent="-127000" lvl="0" marL="91440" rtl="0" algn="l">
              <a:lnSpc>
                <a:spcPct val="90000"/>
              </a:lnSpc>
              <a:spcBef>
                <a:spcPts val="1400"/>
              </a:spcBef>
              <a:spcAft>
                <a:spcPts val="0"/>
              </a:spcAft>
              <a:buSzPts val="2000"/>
              <a:buFont typeface="Arial"/>
              <a:buChar char="•"/>
            </a:pPr>
            <a:r>
              <a:rPr lang="cs-CZ"/>
              <a:t>zakomponován jako závazný regulativ do plánovacích dokumentů města</a:t>
            </a:r>
            <a:endParaRPr/>
          </a:p>
          <a:p>
            <a:pPr indent="-127000" lvl="0" marL="91440" rtl="0" algn="l">
              <a:lnSpc>
                <a:spcPct val="90000"/>
              </a:lnSpc>
              <a:spcBef>
                <a:spcPts val="1400"/>
              </a:spcBef>
              <a:spcAft>
                <a:spcPts val="0"/>
              </a:spcAft>
              <a:buSzPts val="2000"/>
              <a:buFont typeface="Arial"/>
              <a:buChar char="•"/>
            </a:pPr>
            <a:r>
              <a:rPr lang="cs-CZ"/>
              <a:t>základní mechanismus pro ochranu města před vlnami horka, přívalovými dešti a jinými extrémními projevy klimatické změny</a:t>
            </a:r>
            <a:endParaRPr/>
          </a:p>
          <a:p>
            <a:pPr indent="-127000" lvl="0" marL="91440" rtl="0" algn="l">
              <a:lnSpc>
                <a:spcPct val="90000"/>
              </a:lnSpc>
              <a:spcBef>
                <a:spcPts val="1400"/>
              </a:spcBef>
              <a:spcAft>
                <a:spcPts val="0"/>
              </a:spcAft>
              <a:buSzPts val="2000"/>
              <a:buFont typeface="Arial"/>
              <a:buChar char="•"/>
            </a:pPr>
            <a:r>
              <a:rPr lang="cs-CZ"/>
              <a:t>Výstavba v souladu BAF znamená, že jsou např. budovány zelené střechy a zelených zdí, zpevněné plochy jsou využívány jen tehdy, pokud je to nezbytné, rozšiřuje se městská zeleň, o kterou je současně zajištěna řádná péče </a:t>
            </a:r>
            <a:endParaRPr/>
          </a:p>
          <a:p>
            <a:pPr indent="0" lvl="0" marL="91440" rtl="0" algn="l">
              <a:lnSpc>
                <a:spcPct val="90000"/>
              </a:lnSpc>
              <a:spcBef>
                <a:spcPts val="1400"/>
              </a:spcBef>
              <a:spcAft>
                <a:spcPts val="0"/>
              </a:spcAft>
              <a:buSzPts val="2000"/>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7" name="Shape 177"/>
        <p:cNvGrpSpPr/>
        <p:nvPr/>
      </p:nvGrpSpPr>
      <p:grpSpPr>
        <a:xfrm>
          <a:off x="0" y="0"/>
          <a:ext cx="0" cy="0"/>
          <a:chOff x="0" y="0"/>
          <a:chExt cx="0" cy="0"/>
        </a:xfrm>
      </p:grpSpPr>
      <p:sp>
        <p:nvSpPr>
          <p:cNvPr id="178" name="Google Shape;178;p24"/>
          <p:cNvSpPr txBox="1"/>
          <p:nvPr>
            <p:ph type="title"/>
          </p:nvPr>
        </p:nvSpPr>
        <p:spPr>
          <a:xfrm>
            <a:off x="914401" y="634947"/>
            <a:ext cx="10624456" cy="1106768"/>
          </a:xfrm>
          <a:prstGeom prst="rect">
            <a:avLst/>
          </a:prstGeom>
          <a:noFill/>
          <a:ln>
            <a:noFill/>
          </a:ln>
        </p:spPr>
        <p:txBody>
          <a:bodyPr anchorCtr="0" anchor="b" bIns="45700" lIns="91425" spcFirstLastPara="1" rIns="91425" wrap="square" tIns="45700">
            <a:noAutofit/>
          </a:bodyPr>
          <a:lstStyle/>
          <a:p>
            <a:pPr indent="0" lvl="0" marL="0" rtl="0" algn="l">
              <a:lnSpc>
                <a:spcPct val="85000"/>
              </a:lnSpc>
              <a:spcBef>
                <a:spcPts val="0"/>
              </a:spcBef>
              <a:spcAft>
                <a:spcPts val="0"/>
              </a:spcAft>
              <a:buClr>
                <a:srgbClr val="3F3F3F"/>
              </a:buClr>
              <a:buSzPts val="4800"/>
              <a:buFont typeface="Calibri"/>
              <a:buNone/>
            </a:pPr>
            <a:r>
              <a:rPr lang="cs-CZ"/>
              <a:t>Výpočet BAF</a:t>
            </a:r>
            <a:endParaRPr/>
          </a:p>
        </p:txBody>
      </p:sp>
      <p:pic>
        <p:nvPicPr>
          <p:cNvPr id="179" name="Google Shape;179;p24"/>
          <p:cNvPicPr preferRelativeResize="0"/>
          <p:nvPr/>
        </p:nvPicPr>
        <p:blipFill rotWithShape="1">
          <a:blip r:embed="rId3">
            <a:alphaModFix/>
          </a:blip>
          <a:srcRect b="0" l="0" r="0" t="0"/>
          <a:stretch/>
        </p:blipFill>
        <p:spPr>
          <a:xfrm>
            <a:off x="0" y="3500388"/>
            <a:ext cx="5451627" cy="3066539"/>
          </a:xfrm>
          <a:prstGeom prst="rect">
            <a:avLst/>
          </a:prstGeom>
          <a:noFill/>
          <a:ln>
            <a:noFill/>
          </a:ln>
        </p:spPr>
      </p:pic>
      <p:sp>
        <p:nvSpPr>
          <p:cNvPr id="180" name="Google Shape;180;p24"/>
          <p:cNvSpPr txBox="1"/>
          <p:nvPr>
            <p:ph idx="1" type="body"/>
          </p:nvPr>
        </p:nvSpPr>
        <p:spPr>
          <a:xfrm>
            <a:off x="2782389" y="2198914"/>
            <a:ext cx="8756467" cy="3670180"/>
          </a:xfrm>
          <a:prstGeom prst="rect">
            <a:avLst/>
          </a:prstGeom>
          <a:blipFill rotWithShape="1">
            <a:blip r:embed="rId4">
              <a:alphaModFix/>
            </a:blip>
            <a:stretch>
              <a:fillRect b="0" l="-1669" r="0" t="-1825"/>
            </a:stretch>
          </a:blipFill>
          <a:ln>
            <a:noFill/>
          </a:ln>
        </p:spPr>
        <p:txBody>
          <a:bodyPr anchorCtr="0" anchor="t" bIns="45700" lIns="0" spcFirstLastPara="1" rIns="0" wrap="square" tIns="45700">
            <a:noAutofit/>
          </a:bodyPr>
          <a:lstStyle/>
          <a:p>
            <a:pPr indent="-127000" lvl="0" marL="91440" rtl="0" algn="l">
              <a:lnSpc>
                <a:spcPct val="90000"/>
              </a:lnSpc>
              <a:spcBef>
                <a:spcPts val="0"/>
              </a:spcBef>
              <a:spcAft>
                <a:spcPts val="0"/>
              </a:spcAft>
              <a:buSzPts val="2000"/>
              <a:buChar char=" "/>
            </a:pPr>
            <a:r>
              <a:rPr lang="cs-CZ"/>
              <a:t>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4" name="Shape 184"/>
        <p:cNvGrpSpPr/>
        <p:nvPr/>
      </p:nvGrpSpPr>
      <p:grpSpPr>
        <a:xfrm>
          <a:off x="0" y="0"/>
          <a:ext cx="0" cy="0"/>
          <a:chOff x="0" y="0"/>
          <a:chExt cx="0" cy="0"/>
        </a:xfrm>
      </p:grpSpPr>
      <p:sp>
        <p:nvSpPr>
          <p:cNvPr id="185" name="Google Shape;185;p25"/>
          <p:cNvSpPr txBox="1"/>
          <p:nvPr>
            <p:ph type="title"/>
          </p:nvPr>
        </p:nvSpPr>
        <p:spPr>
          <a:xfrm>
            <a:off x="640080" y="634947"/>
            <a:ext cx="10898776" cy="1246104"/>
          </a:xfrm>
          <a:prstGeom prst="rect">
            <a:avLst/>
          </a:prstGeom>
          <a:noFill/>
          <a:ln>
            <a:noFill/>
          </a:ln>
        </p:spPr>
        <p:txBody>
          <a:bodyPr anchorCtr="0" anchor="b" bIns="45700" lIns="91425" spcFirstLastPara="1" rIns="91425" wrap="square" tIns="45700">
            <a:noAutofit/>
          </a:bodyPr>
          <a:lstStyle/>
          <a:p>
            <a:pPr indent="0" lvl="0" marL="0" rtl="0" algn="l">
              <a:lnSpc>
                <a:spcPct val="85000"/>
              </a:lnSpc>
              <a:spcBef>
                <a:spcPts val="0"/>
              </a:spcBef>
              <a:spcAft>
                <a:spcPts val="0"/>
              </a:spcAft>
              <a:buClr>
                <a:srgbClr val="3F3F3F"/>
              </a:buClr>
              <a:buSzPts val="4800"/>
              <a:buFont typeface="Calibri"/>
              <a:buNone/>
            </a:pPr>
            <a:r>
              <a:t/>
            </a:r>
            <a:endParaRPr/>
          </a:p>
        </p:txBody>
      </p:sp>
      <p:pic>
        <p:nvPicPr>
          <p:cNvPr id="186" name="Google Shape;186;p25"/>
          <p:cNvPicPr preferRelativeResize="0"/>
          <p:nvPr/>
        </p:nvPicPr>
        <p:blipFill rotWithShape="1">
          <a:blip r:embed="rId3">
            <a:alphaModFix/>
          </a:blip>
          <a:srcRect b="0" l="0" r="0" t="0"/>
          <a:stretch/>
        </p:blipFill>
        <p:spPr>
          <a:xfrm>
            <a:off x="-1577494" y="3334261"/>
            <a:ext cx="5451627" cy="3066539"/>
          </a:xfrm>
          <a:prstGeom prst="rect">
            <a:avLst/>
          </a:prstGeom>
          <a:noFill/>
          <a:ln>
            <a:noFill/>
          </a:ln>
        </p:spPr>
      </p:pic>
      <p:sp>
        <p:nvSpPr>
          <p:cNvPr id="187" name="Google Shape;187;p25"/>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Autofit/>
          </a:bodyPr>
          <a:lstStyle/>
          <a:p>
            <a:pPr indent="0" lvl="0" marL="91440" rtl="0" algn="l">
              <a:lnSpc>
                <a:spcPct val="80000"/>
              </a:lnSpc>
              <a:spcBef>
                <a:spcPts val="0"/>
              </a:spcBef>
              <a:spcAft>
                <a:spcPts val="0"/>
              </a:spcAft>
              <a:buSzPts val="1850"/>
              <a:buNone/>
            </a:pPr>
            <a:r>
              <a:t/>
            </a:r>
            <a:endParaRPr sz="1850"/>
          </a:p>
          <a:p>
            <a:pPr indent="0" lvl="0" marL="91440" rtl="0" algn="l">
              <a:lnSpc>
                <a:spcPct val="80000"/>
              </a:lnSpc>
              <a:spcBef>
                <a:spcPts val="1400"/>
              </a:spcBef>
              <a:spcAft>
                <a:spcPts val="0"/>
              </a:spcAft>
              <a:buSzPts val="1850"/>
              <a:buNone/>
            </a:pPr>
            <a:r>
              <a:t/>
            </a:r>
            <a:endParaRPr sz="1850"/>
          </a:p>
          <a:p>
            <a:pPr indent="0" lvl="0" marL="91440" rtl="0" algn="l">
              <a:lnSpc>
                <a:spcPct val="80000"/>
              </a:lnSpc>
              <a:spcBef>
                <a:spcPts val="1400"/>
              </a:spcBef>
              <a:spcAft>
                <a:spcPts val="0"/>
              </a:spcAft>
              <a:buSzPts val="1850"/>
              <a:buNone/>
            </a:pPr>
            <a:r>
              <a:t/>
            </a:r>
            <a:endParaRPr sz="1850"/>
          </a:p>
          <a:p>
            <a:pPr indent="0" lvl="0" marL="91440" rtl="0" algn="l">
              <a:lnSpc>
                <a:spcPct val="80000"/>
              </a:lnSpc>
              <a:spcBef>
                <a:spcPts val="1400"/>
              </a:spcBef>
              <a:spcAft>
                <a:spcPts val="0"/>
              </a:spcAft>
              <a:buSzPts val="1850"/>
              <a:buNone/>
            </a:pPr>
            <a:r>
              <a:t/>
            </a:r>
            <a:endParaRPr sz="1850"/>
          </a:p>
          <a:p>
            <a:pPr indent="0" lvl="0" marL="91440" rtl="0" algn="l">
              <a:lnSpc>
                <a:spcPct val="80000"/>
              </a:lnSpc>
              <a:spcBef>
                <a:spcPts val="1400"/>
              </a:spcBef>
              <a:spcAft>
                <a:spcPts val="0"/>
              </a:spcAft>
              <a:buSzPts val="1850"/>
              <a:buNone/>
            </a:pPr>
            <a:r>
              <a:t/>
            </a:r>
            <a:endParaRPr sz="1850"/>
          </a:p>
          <a:p>
            <a:pPr indent="0" lvl="0" marL="91440" rtl="0" algn="l">
              <a:lnSpc>
                <a:spcPct val="80000"/>
              </a:lnSpc>
              <a:spcBef>
                <a:spcPts val="1400"/>
              </a:spcBef>
              <a:spcAft>
                <a:spcPts val="0"/>
              </a:spcAft>
              <a:buSzPts val="1850"/>
              <a:buNone/>
            </a:pPr>
            <a:r>
              <a:t/>
            </a:r>
            <a:endParaRPr sz="1850"/>
          </a:p>
          <a:p>
            <a:pPr indent="0" lvl="0" marL="91440" rtl="0" algn="l">
              <a:lnSpc>
                <a:spcPct val="80000"/>
              </a:lnSpc>
              <a:spcBef>
                <a:spcPts val="1400"/>
              </a:spcBef>
              <a:spcAft>
                <a:spcPts val="0"/>
              </a:spcAft>
              <a:buSzPts val="1850"/>
              <a:buNone/>
            </a:pPr>
            <a:r>
              <a:t/>
            </a:r>
            <a:endParaRPr sz="1850"/>
          </a:p>
          <a:p>
            <a:pPr indent="0" lvl="0" marL="91440" rtl="0" algn="l">
              <a:lnSpc>
                <a:spcPct val="80000"/>
              </a:lnSpc>
              <a:spcBef>
                <a:spcPts val="1400"/>
              </a:spcBef>
              <a:spcAft>
                <a:spcPts val="0"/>
              </a:spcAft>
              <a:buSzPts val="1850"/>
              <a:buNone/>
            </a:pPr>
            <a:r>
              <a:t/>
            </a:r>
            <a:endParaRPr sz="1850"/>
          </a:p>
          <a:p>
            <a:pPr indent="0" lvl="0" marL="91440" rtl="0" algn="l">
              <a:lnSpc>
                <a:spcPct val="80000"/>
              </a:lnSpc>
              <a:spcBef>
                <a:spcPts val="1400"/>
              </a:spcBef>
              <a:spcAft>
                <a:spcPts val="0"/>
              </a:spcAft>
              <a:buSzPts val="1850"/>
              <a:buNone/>
            </a:pPr>
            <a:r>
              <a:t/>
            </a:r>
            <a:endParaRPr sz="1850"/>
          </a:p>
          <a:p>
            <a:pPr indent="-117475" lvl="0" marL="91440" rtl="0" algn="l">
              <a:lnSpc>
                <a:spcPct val="80000"/>
              </a:lnSpc>
              <a:spcBef>
                <a:spcPts val="1400"/>
              </a:spcBef>
              <a:spcAft>
                <a:spcPts val="0"/>
              </a:spcAft>
              <a:buSzPts val="1850"/>
              <a:buChar char=" "/>
            </a:pPr>
            <a:r>
              <a:rPr lang="cs-CZ" sz="1850"/>
              <a:t>Zdroj: </a:t>
            </a:r>
            <a:r>
              <a:rPr lang="cs-CZ" sz="1850" u="sng">
                <a:solidFill>
                  <a:schemeClr val="hlink"/>
                </a:solidFill>
                <a:hlinkClick r:id="rId4"/>
              </a:rPr>
              <a:t>www.berlin.de</a:t>
            </a:r>
            <a:r>
              <a:rPr lang="cs-CZ" sz="1850"/>
              <a:t> </a:t>
            </a:r>
            <a:endParaRPr/>
          </a:p>
        </p:txBody>
      </p:sp>
      <p:sp>
        <p:nvSpPr>
          <p:cNvPr id="188" name="Google Shape;188;p25"/>
          <p:cNvSpPr/>
          <p:nvPr/>
        </p:nvSpPr>
        <p:spPr>
          <a:xfrm>
            <a:off x="5442616" y="105489"/>
            <a:ext cx="1306768" cy="246221"/>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1000"/>
              <a:buFont typeface="Calibri"/>
              <a:buNone/>
            </a:pPr>
            <a:r>
              <a:rPr b="0" i="1" lang="cs-CZ" sz="1000" u="none" cap="none" strike="noStrike">
                <a:solidFill>
                  <a:schemeClr val="dk1"/>
                </a:solidFill>
                <a:latin typeface="Calibri"/>
                <a:ea typeface="Calibri"/>
                <a:cs typeface="Calibri"/>
                <a:sym typeface="Calibri"/>
              </a:rPr>
              <a:t> </a:t>
            </a:r>
            <a:r>
              <a:rPr b="0" i="1" lang="cs-CZ" sz="1000" u="sng" cap="none" strike="noStrike">
                <a:solidFill>
                  <a:schemeClr val="hlink"/>
                </a:solidFill>
                <a:latin typeface="Calibri"/>
                <a:ea typeface="Calibri"/>
                <a:cs typeface="Calibri"/>
                <a:sym typeface="Calibri"/>
                <a:hlinkClick r:id="rId5"/>
              </a:rPr>
              <a:t>https://www.berli.de</a:t>
            </a:r>
            <a:endParaRPr b="0" i="0" sz="1800" u="none" cap="none" strike="noStrike">
              <a:solidFill>
                <a:schemeClr val="dk1"/>
              </a:solidFill>
              <a:latin typeface="Arial"/>
              <a:ea typeface="Arial"/>
              <a:cs typeface="Arial"/>
              <a:sym typeface="Arial"/>
            </a:endParaRPr>
          </a:p>
        </p:txBody>
      </p:sp>
      <p:pic>
        <p:nvPicPr>
          <p:cNvPr descr="Obsah obrázku snímek obrazovky&#10;&#10;Popis byl vytvořen automaticky" id="189" name="Google Shape;189;p25"/>
          <p:cNvPicPr preferRelativeResize="0"/>
          <p:nvPr/>
        </p:nvPicPr>
        <p:blipFill rotWithShape="1">
          <a:blip r:embed="rId6">
            <a:alphaModFix/>
          </a:blip>
          <a:srcRect b="0" l="0" r="0" t="0"/>
          <a:stretch/>
        </p:blipFill>
        <p:spPr>
          <a:xfrm>
            <a:off x="3745230" y="689717"/>
            <a:ext cx="7867650" cy="5179377"/>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3" name="Shape 193"/>
        <p:cNvGrpSpPr/>
        <p:nvPr/>
      </p:nvGrpSpPr>
      <p:grpSpPr>
        <a:xfrm>
          <a:off x="0" y="0"/>
          <a:ext cx="0" cy="0"/>
          <a:chOff x="0" y="0"/>
          <a:chExt cx="0" cy="0"/>
        </a:xfrm>
      </p:grpSpPr>
      <p:sp>
        <p:nvSpPr>
          <p:cNvPr id="194" name="Google Shape;194;p26"/>
          <p:cNvSpPr txBox="1"/>
          <p:nvPr>
            <p:ph type="title"/>
          </p:nvPr>
        </p:nvSpPr>
        <p:spPr>
          <a:xfrm>
            <a:off x="914401" y="634947"/>
            <a:ext cx="10624456" cy="1106768"/>
          </a:xfrm>
          <a:prstGeom prst="rect">
            <a:avLst/>
          </a:prstGeom>
          <a:noFill/>
          <a:ln>
            <a:noFill/>
          </a:ln>
        </p:spPr>
        <p:txBody>
          <a:bodyPr anchorCtr="0" anchor="b" bIns="45700" lIns="91425" spcFirstLastPara="1" rIns="91425" wrap="square" tIns="45700">
            <a:noAutofit/>
          </a:bodyPr>
          <a:lstStyle/>
          <a:p>
            <a:pPr indent="0" lvl="0" marL="0" rtl="0" algn="l">
              <a:lnSpc>
                <a:spcPct val="85000"/>
              </a:lnSpc>
              <a:spcBef>
                <a:spcPts val="0"/>
              </a:spcBef>
              <a:spcAft>
                <a:spcPts val="0"/>
              </a:spcAft>
              <a:buClr>
                <a:srgbClr val="3F3F3F"/>
              </a:buClr>
              <a:buSzPts val="4800"/>
              <a:buFont typeface="Calibri"/>
              <a:buNone/>
            </a:pPr>
            <a:r>
              <a:rPr lang="cs-CZ"/>
              <a:t>Příklady z Česka: Jihlava</a:t>
            </a:r>
            <a:endParaRPr/>
          </a:p>
        </p:txBody>
      </p:sp>
      <p:pic>
        <p:nvPicPr>
          <p:cNvPr id="195" name="Google Shape;195;p26"/>
          <p:cNvPicPr preferRelativeResize="0"/>
          <p:nvPr/>
        </p:nvPicPr>
        <p:blipFill rotWithShape="1">
          <a:blip r:embed="rId3">
            <a:alphaModFix/>
          </a:blip>
          <a:srcRect b="0" l="0" r="0" t="0"/>
          <a:stretch/>
        </p:blipFill>
        <p:spPr>
          <a:xfrm>
            <a:off x="0" y="3500388"/>
            <a:ext cx="5451627" cy="3066539"/>
          </a:xfrm>
          <a:prstGeom prst="rect">
            <a:avLst/>
          </a:prstGeom>
          <a:noFill/>
          <a:ln>
            <a:noFill/>
          </a:ln>
        </p:spPr>
      </p:pic>
      <p:sp>
        <p:nvSpPr>
          <p:cNvPr id="196" name="Google Shape;196;p26"/>
          <p:cNvSpPr txBox="1"/>
          <p:nvPr>
            <p:ph idx="1" type="body"/>
          </p:nvPr>
        </p:nvSpPr>
        <p:spPr>
          <a:xfrm>
            <a:off x="2782389" y="2198914"/>
            <a:ext cx="8756467" cy="3670180"/>
          </a:xfrm>
          <a:prstGeom prst="rect">
            <a:avLst/>
          </a:prstGeom>
          <a:noFill/>
          <a:ln>
            <a:noFill/>
          </a:ln>
        </p:spPr>
        <p:txBody>
          <a:bodyPr anchorCtr="0" anchor="t" bIns="45700" lIns="0" spcFirstLastPara="1" rIns="0" wrap="square" tIns="45700">
            <a:noAutofit/>
          </a:bodyPr>
          <a:lstStyle/>
          <a:p>
            <a:pPr indent="-127000" lvl="0" marL="91440" rtl="0" algn="l">
              <a:lnSpc>
                <a:spcPct val="80000"/>
              </a:lnSpc>
              <a:spcBef>
                <a:spcPts val="0"/>
              </a:spcBef>
              <a:spcAft>
                <a:spcPts val="0"/>
              </a:spcAft>
              <a:buSzPts val="2000"/>
              <a:buFont typeface="Arial"/>
              <a:buChar char="•"/>
            </a:pPr>
            <a:r>
              <a:rPr lang="cs-CZ"/>
              <a:t>Nachází se na hlavním evropském rozvodí</a:t>
            </a:r>
            <a:endParaRPr/>
          </a:p>
          <a:p>
            <a:pPr indent="-127000" lvl="0" marL="91440" rtl="0" algn="l">
              <a:lnSpc>
                <a:spcPct val="80000"/>
              </a:lnSpc>
              <a:spcBef>
                <a:spcPts val="1400"/>
              </a:spcBef>
              <a:spcAft>
                <a:spcPts val="0"/>
              </a:spcAft>
              <a:buSzPts val="2000"/>
              <a:buFont typeface="Arial"/>
              <a:buChar char="•"/>
            </a:pPr>
            <a:r>
              <a:rPr lang="cs-CZ"/>
              <a:t>letech intenzivně řeší problémy spojené s klimatickými změnami</a:t>
            </a:r>
            <a:endParaRPr/>
          </a:p>
          <a:p>
            <a:pPr indent="-127000" lvl="0" marL="91440" rtl="0" algn="l">
              <a:lnSpc>
                <a:spcPct val="80000"/>
              </a:lnSpc>
              <a:spcBef>
                <a:spcPts val="1400"/>
              </a:spcBef>
              <a:spcAft>
                <a:spcPts val="0"/>
              </a:spcAft>
              <a:buSzPts val="2000"/>
              <a:buFont typeface="Arial"/>
              <a:buChar char="•"/>
            </a:pPr>
            <a:r>
              <a:rPr lang="cs-CZ"/>
              <a:t>Jedna z cest: spolupráce s investory</a:t>
            </a:r>
            <a:endParaRPr/>
          </a:p>
          <a:p>
            <a:pPr indent="-127000" lvl="0" marL="91440" rtl="0" algn="l">
              <a:lnSpc>
                <a:spcPct val="80000"/>
              </a:lnSpc>
              <a:spcBef>
                <a:spcPts val="1400"/>
              </a:spcBef>
              <a:spcAft>
                <a:spcPts val="0"/>
              </a:spcAft>
              <a:buSzPts val="2000"/>
              <a:buFont typeface="Arial"/>
              <a:buChar char="•"/>
            </a:pPr>
            <a:r>
              <a:rPr lang="cs-CZ"/>
              <a:t>Jihlava má jako jedno z mála větších měst schváleny pravidla pro jednání s investory o tom, jak má vypadat veřejný prostor a veřejná infrastruktura při soukromé výstavbě</a:t>
            </a:r>
            <a:endParaRPr/>
          </a:p>
          <a:p>
            <a:pPr indent="-127000" lvl="0" marL="91440" rtl="0" algn="l">
              <a:lnSpc>
                <a:spcPct val="80000"/>
              </a:lnSpc>
              <a:spcBef>
                <a:spcPts val="1400"/>
              </a:spcBef>
              <a:spcAft>
                <a:spcPts val="0"/>
              </a:spcAft>
              <a:buSzPts val="2000"/>
              <a:buFont typeface="Arial"/>
              <a:buChar char="•"/>
            </a:pPr>
            <a:r>
              <a:rPr lang="cs-CZ"/>
              <a:t>„Manuál pro výstavbu v rozvojových plochách statutárního města Jihlavy“</a:t>
            </a:r>
            <a:endParaRPr/>
          </a:p>
          <a:p>
            <a:pPr indent="-127000" lvl="0" marL="91440" rtl="0" algn="l">
              <a:lnSpc>
                <a:spcPct val="80000"/>
              </a:lnSpc>
              <a:spcBef>
                <a:spcPts val="1400"/>
              </a:spcBef>
              <a:spcAft>
                <a:spcPts val="0"/>
              </a:spcAft>
              <a:buSzPts val="2000"/>
              <a:buFont typeface="Arial"/>
              <a:buChar char="•"/>
            </a:pPr>
            <a:r>
              <a:rPr lang="cs-CZ"/>
              <a:t>Nyní v manuálu nejsou dostatečně jasně stanoveny požadavky na adaptační opatření jako součást tzv. zelené a modré infrastruktury. Město ale uvažuje, že bude manuál přepracován a adaptační opatření budou doplněna.</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0" name="Shape 200"/>
        <p:cNvGrpSpPr/>
        <p:nvPr/>
      </p:nvGrpSpPr>
      <p:grpSpPr>
        <a:xfrm>
          <a:off x="0" y="0"/>
          <a:ext cx="0" cy="0"/>
          <a:chOff x="0" y="0"/>
          <a:chExt cx="0" cy="0"/>
        </a:xfrm>
      </p:grpSpPr>
      <p:sp>
        <p:nvSpPr>
          <p:cNvPr id="201" name="Google Shape;201;p27"/>
          <p:cNvSpPr txBox="1"/>
          <p:nvPr>
            <p:ph type="title"/>
          </p:nvPr>
        </p:nvSpPr>
        <p:spPr>
          <a:xfrm>
            <a:off x="640080" y="634947"/>
            <a:ext cx="10898776" cy="1246104"/>
          </a:xfrm>
          <a:prstGeom prst="rect">
            <a:avLst/>
          </a:prstGeom>
          <a:noFill/>
          <a:ln>
            <a:noFill/>
          </a:ln>
        </p:spPr>
        <p:txBody>
          <a:bodyPr anchorCtr="0" anchor="b" bIns="45700" lIns="91425" spcFirstLastPara="1" rIns="91425" wrap="square" tIns="45700">
            <a:noAutofit/>
          </a:bodyPr>
          <a:lstStyle/>
          <a:p>
            <a:pPr indent="0" lvl="0" marL="0" rtl="0" algn="l">
              <a:lnSpc>
                <a:spcPct val="85000"/>
              </a:lnSpc>
              <a:spcBef>
                <a:spcPts val="0"/>
              </a:spcBef>
              <a:spcAft>
                <a:spcPts val="0"/>
              </a:spcAft>
              <a:buClr>
                <a:srgbClr val="3F3F3F"/>
              </a:buClr>
              <a:buSzPts val="4800"/>
              <a:buFont typeface="Calibri"/>
              <a:buNone/>
            </a:pPr>
            <a:r>
              <a:rPr lang="cs-CZ"/>
              <a:t>Jihlava: Ekofond</a:t>
            </a:r>
            <a:endParaRPr/>
          </a:p>
        </p:txBody>
      </p:sp>
      <p:pic>
        <p:nvPicPr>
          <p:cNvPr id="202" name="Google Shape;202;p27"/>
          <p:cNvPicPr preferRelativeResize="0"/>
          <p:nvPr/>
        </p:nvPicPr>
        <p:blipFill rotWithShape="1">
          <a:blip r:embed="rId3">
            <a:alphaModFix/>
          </a:blip>
          <a:srcRect b="0" l="0" r="0" t="0"/>
          <a:stretch/>
        </p:blipFill>
        <p:spPr>
          <a:xfrm>
            <a:off x="-1577494" y="3334261"/>
            <a:ext cx="5451627" cy="3066539"/>
          </a:xfrm>
          <a:prstGeom prst="rect">
            <a:avLst/>
          </a:prstGeom>
          <a:noFill/>
          <a:ln>
            <a:noFill/>
          </a:ln>
        </p:spPr>
      </p:pic>
      <p:sp>
        <p:nvSpPr>
          <p:cNvPr id="203" name="Google Shape;203;p27"/>
          <p:cNvSpPr txBox="1"/>
          <p:nvPr>
            <p:ph idx="1" type="body"/>
          </p:nvPr>
        </p:nvSpPr>
        <p:spPr>
          <a:xfrm>
            <a:off x="2847703" y="2198914"/>
            <a:ext cx="8691153" cy="3670180"/>
          </a:xfrm>
          <a:prstGeom prst="rect">
            <a:avLst/>
          </a:prstGeom>
          <a:noFill/>
          <a:ln>
            <a:noFill/>
          </a:ln>
        </p:spPr>
        <p:txBody>
          <a:bodyPr anchorCtr="0" anchor="t" bIns="45700" lIns="0" spcFirstLastPara="1" rIns="0" wrap="square" tIns="45700">
            <a:noAutofit/>
          </a:bodyPr>
          <a:lstStyle/>
          <a:p>
            <a:pPr indent="-107950" lvl="0" marL="91440" rtl="0" algn="l">
              <a:lnSpc>
                <a:spcPct val="70000"/>
              </a:lnSpc>
              <a:spcBef>
                <a:spcPts val="0"/>
              </a:spcBef>
              <a:spcAft>
                <a:spcPts val="0"/>
              </a:spcAft>
              <a:buSzPts val="1700"/>
              <a:buFont typeface="Arial"/>
              <a:buChar char="•"/>
            </a:pPr>
            <a:r>
              <a:rPr lang="cs-CZ" sz="1700"/>
              <a:t>Jedná se o peněžní fond města, který alokuje finanční prostředky následně využívané v environmentální oblasti.</a:t>
            </a:r>
            <a:endParaRPr/>
          </a:p>
          <a:p>
            <a:pPr indent="-107950" lvl="0" marL="91440" rtl="0" algn="l">
              <a:lnSpc>
                <a:spcPct val="70000"/>
              </a:lnSpc>
              <a:spcBef>
                <a:spcPts val="1400"/>
              </a:spcBef>
              <a:spcAft>
                <a:spcPts val="0"/>
              </a:spcAft>
              <a:buSzPts val="1700"/>
              <a:buFont typeface="Arial"/>
              <a:buChar char="•"/>
            </a:pPr>
            <a:r>
              <a:rPr lang="cs-CZ" sz="1700"/>
              <a:t>Peníze z Ekofodnu se vynakládají třeba na výsadbu zeleně, monitorovací systém čistoty ovzduší nebo péči o chráněná území. </a:t>
            </a:r>
            <a:endParaRPr/>
          </a:p>
          <a:p>
            <a:pPr indent="-107950" lvl="0" marL="91440" rtl="0" algn="l">
              <a:lnSpc>
                <a:spcPct val="70000"/>
              </a:lnSpc>
              <a:spcBef>
                <a:spcPts val="1400"/>
              </a:spcBef>
              <a:spcAft>
                <a:spcPts val="0"/>
              </a:spcAft>
              <a:buSzPts val="1700"/>
              <a:buFont typeface="Arial"/>
              <a:buChar char="•"/>
            </a:pPr>
            <a:r>
              <a:rPr lang="cs-CZ" sz="1700"/>
              <a:t>Mezi zdroje Ekofondu patří např. pokuty uložené na poli ochrany životního prostředí, odvody za poškozování životního prostředí (kompenzace ekologické újmy za pokácené dřeviny, poplatky za odnětí půdy ze zemědělského půdního fondu a odvody za odnětí lesní půdy, dále pak nejrůznější dary za poskytnuté městu na ochranu životního prostředí nebo odměny za třídění odpadu aj.) </a:t>
            </a:r>
            <a:endParaRPr/>
          </a:p>
          <a:p>
            <a:pPr indent="-107950" lvl="0" marL="91440" rtl="0" algn="l">
              <a:lnSpc>
                <a:spcPct val="70000"/>
              </a:lnSpc>
              <a:spcBef>
                <a:spcPts val="1400"/>
              </a:spcBef>
              <a:spcAft>
                <a:spcPts val="0"/>
              </a:spcAft>
              <a:buSzPts val="1700"/>
              <a:buFont typeface="Arial"/>
              <a:buChar char="•"/>
            </a:pPr>
            <a:r>
              <a:rPr lang="cs-CZ" sz="1700"/>
              <a:t>Nejzajímavější položkou jsou odvody za kácení dřevin rostoucích mimo les</a:t>
            </a:r>
            <a:endParaRPr/>
          </a:p>
          <a:p>
            <a:pPr indent="-107950" lvl="0" marL="91440" rtl="0" algn="l">
              <a:lnSpc>
                <a:spcPct val="70000"/>
              </a:lnSpc>
              <a:spcBef>
                <a:spcPts val="1400"/>
              </a:spcBef>
              <a:spcAft>
                <a:spcPts val="0"/>
              </a:spcAft>
              <a:buSzPts val="1700"/>
              <a:buFont typeface="Arial"/>
              <a:buChar char="•"/>
            </a:pPr>
            <a:r>
              <a:rPr lang="cs-CZ" sz="1700"/>
              <a:t>Pokud má investor záměr kácet stromy, jsou dřeviny oceněny dle metodiky Agentury ochrany přírody a krajiny</a:t>
            </a:r>
            <a:endParaRPr/>
          </a:p>
          <a:p>
            <a:pPr indent="-107950" lvl="0" marL="91440" rtl="0" algn="l">
              <a:lnSpc>
                <a:spcPct val="70000"/>
              </a:lnSpc>
              <a:spcBef>
                <a:spcPts val="1400"/>
              </a:spcBef>
              <a:spcAft>
                <a:spcPts val="0"/>
              </a:spcAft>
              <a:buSzPts val="1700"/>
              <a:buFont typeface="Arial"/>
              <a:buChar char="•"/>
            </a:pPr>
            <a:r>
              <a:rPr lang="cs-CZ" sz="1700"/>
              <a:t>Žadatel o kácení dřeviny je seznámen s cenou daného stromu a pokud odmítne realizovat náhradní výsadbu, požaduje město odvod 30 % z ceny dřeviny do Ekofondu </a:t>
            </a:r>
            <a:endParaRPr sz="17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7" name="Shape 207"/>
        <p:cNvGrpSpPr/>
        <p:nvPr/>
      </p:nvGrpSpPr>
      <p:grpSpPr>
        <a:xfrm>
          <a:off x="0" y="0"/>
          <a:ext cx="0" cy="0"/>
          <a:chOff x="0" y="0"/>
          <a:chExt cx="0" cy="0"/>
        </a:xfrm>
      </p:grpSpPr>
      <p:sp>
        <p:nvSpPr>
          <p:cNvPr id="208" name="Google Shape;208;p28"/>
          <p:cNvSpPr txBox="1"/>
          <p:nvPr>
            <p:ph type="title"/>
          </p:nvPr>
        </p:nvSpPr>
        <p:spPr>
          <a:xfrm>
            <a:off x="914401" y="634947"/>
            <a:ext cx="10624456" cy="1106768"/>
          </a:xfrm>
          <a:prstGeom prst="rect">
            <a:avLst/>
          </a:prstGeom>
          <a:noFill/>
          <a:ln>
            <a:noFill/>
          </a:ln>
        </p:spPr>
        <p:txBody>
          <a:bodyPr anchorCtr="0" anchor="b" bIns="45700" lIns="91425" spcFirstLastPara="1" rIns="91425" wrap="square" tIns="45700">
            <a:noAutofit/>
          </a:bodyPr>
          <a:lstStyle/>
          <a:p>
            <a:pPr indent="0" lvl="0" marL="0" rtl="0" algn="l">
              <a:lnSpc>
                <a:spcPct val="85000"/>
              </a:lnSpc>
              <a:spcBef>
                <a:spcPts val="0"/>
              </a:spcBef>
              <a:spcAft>
                <a:spcPts val="0"/>
              </a:spcAft>
              <a:buClr>
                <a:srgbClr val="3F3F3F"/>
              </a:buClr>
              <a:buSzPts val="4800"/>
              <a:buFont typeface="Calibri"/>
              <a:buNone/>
            </a:pPr>
            <a:r>
              <a:rPr lang="cs-CZ"/>
              <a:t>Olomouc</a:t>
            </a:r>
            <a:endParaRPr/>
          </a:p>
        </p:txBody>
      </p:sp>
      <p:pic>
        <p:nvPicPr>
          <p:cNvPr id="209" name="Google Shape;209;p28"/>
          <p:cNvPicPr preferRelativeResize="0"/>
          <p:nvPr/>
        </p:nvPicPr>
        <p:blipFill rotWithShape="1">
          <a:blip r:embed="rId3">
            <a:alphaModFix/>
          </a:blip>
          <a:srcRect b="0" l="0" r="0" t="0"/>
          <a:stretch/>
        </p:blipFill>
        <p:spPr>
          <a:xfrm>
            <a:off x="0" y="3500388"/>
            <a:ext cx="5451627" cy="3066539"/>
          </a:xfrm>
          <a:prstGeom prst="rect">
            <a:avLst/>
          </a:prstGeom>
          <a:noFill/>
          <a:ln>
            <a:noFill/>
          </a:ln>
        </p:spPr>
      </p:pic>
      <p:sp>
        <p:nvSpPr>
          <p:cNvPr id="210" name="Google Shape;210;p28"/>
          <p:cNvSpPr txBox="1"/>
          <p:nvPr>
            <p:ph idx="1" type="body"/>
          </p:nvPr>
        </p:nvSpPr>
        <p:spPr>
          <a:xfrm>
            <a:off x="2782389" y="2198914"/>
            <a:ext cx="8756467" cy="3670180"/>
          </a:xfrm>
          <a:prstGeom prst="rect">
            <a:avLst/>
          </a:prstGeom>
          <a:noFill/>
          <a:ln>
            <a:noFill/>
          </a:ln>
        </p:spPr>
        <p:txBody>
          <a:bodyPr anchorCtr="0" anchor="t" bIns="45700" lIns="0" spcFirstLastPara="1" rIns="0" wrap="square" tIns="45700">
            <a:noAutofit/>
          </a:bodyPr>
          <a:lstStyle/>
          <a:p>
            <a:pPr indent="-127000" lvl="0" marL="91440" rtl="0" algn="l">
              <a:lnSpc>
                <a:spcPct val="90000"/>
              </a:lnSpc>
              <a:spcBef>
                <a:spcPts val="0"/>
              </a:spcBef>
              <a:spcAft>
                <a:spcPts val="0"/>
              </a:spcAft>
              <a:buSzPts val="2000"/>
              <a:buFont typeface="Arial"/>
              <a:buChar char="•"/>
            </a:pPr>
            <a:r>
              <a:rPr lang="cs-CZ"/>
              <a:t>Olomouc je jedno z měst, které se začalo v posledních letech intenzivně věnovat řešení dopadů změn klimatu</a:t>
            </a:r>
            <a:endParaRPr/>
          </a:p>
          <a:p>
            <a:pPr indent="-127000" lvl="0" marL="91440" rtl="0" algn="l">
              <a:lnSpc>
                <a:spcPct val="90000"/>
              </a:lnSpc>
              <a:spcBef>
                <a:spcPts val="1400"/>
              </a:spcBef>
              <a:spcAft>
                <a:spcPts val="0"/>
              </a:spcAft>
              <a:buSzPts val="2000"/>
              <a:buFont typeface="Arial"/>
              <a:buChar char="•"/>
            </a:pPr>
            <a:r>
              <a:rPr lang="cs-CZ"/>
              <a:t>Zaměřuje se především na hospodaření se srážkovými vodami </a:t>
            </a:r>
            <a:endParaRPr/>
          </a:p>
          <a:p>
            <a:pPr indent="-127000" lvl="0" marL="91440" rtl="0" algn="l">
              <a:lnSpc>
                <a:spcPct val="90000"/>
              </a:lnSpc>
              <a:spcBef>
                <a:spcPts val="1400"/>
              </a:spcBef>
              <a:spcAft>
                <a:spcPts val="0"/>
              </a:spcAft>
              <a:buSzPts val="2000"/>
              <a:buFont typeface="Arial"/>
              <a:buChar char="•"/>
            </a:pPr>
            <a:r>
              <a:rPr lang="cs-CZ"/>
              <a:t>Studie </a:t>
            </a:r>
            <a:r>
              <a:rPr i="1" lang="cs-CZ"/>
              <a:t>„Hospodaření se srážkovými vodami – cesta k modrozelené infrastruktuře“</a:t>
            </a:r>
            <a:endParaRPr/>
          </a:p>
          <a:p>
            <a:pPr indent="-127000" lvl="0" marL="91440" rtl="0" algn="l">
              <a:lnSpc>
                <a:spcPct val="90000"/>
              </a:lnSpc>
              <a:spcBef>
                <a:spcPts val="1400"/>
              </a:spcBef>
              <a:spcAft>
                <a:spcPts val="0"/>
              </a:spcAft>
              <a:buSzPts val="2000"/>
              <a:buFont typeface="Arial"/>
              <a:buChar char="•"/>
            </a:pPr>
            <a:r>
              <a:rPr lang="cs-CZ"/>
              <a:t>Rozsáhlý (dvousetstránkový) materiál se zabývá nejen příčinami a důsledky změn klimatu, ale navrhuje i řadu řešení, jak zmírnit nepříznivých dopadů souvisejících s těmito změnami</a:t>
            </a:r>
            <a:endParaRPr/>
          </a:p>
          <a:p>
            <a:pPr indent="-127000" lvl="0" marL="91440" rtl="0" algn="l">
              <a:lnSpc>
                <a:spcPct val="90000"/>
              </a:lnSpc>
              <a:spcBef>
                <a:spcPts val="1400"/>
              </a:spcBef>
              <a:spcAft>
                <a:spcPts val="0"/>
              </a:spcAft>
              <a:buSzPts val="2000"/>
              <a:buFont typeface="Arial"/>
              <a:buChar char="•"/>
            </a:pPr>
            <a:r>
              <a:rPr lang="cs-CZ"/>
              <a:t>Manuál není zatím určen pro soukromou výstavbu</a:t>
            </a:r>
            <a:endParaRPr/>
          </a:p>
          <a:p>
            <a:pPr indent="0" lvl="0" marL="91440" rtl="0" algn="l">
              <a:lnSpc>
                <a:spcPct val="90000"/>
              </a:lnSpc>
              <a:spcBef>
                <a:spcPts val="1400"/>
              </a:spcBef>
              <a:spcAft>
                <a:spcPts val="0"/>
              </a:spcAft>
              <a:buSzPts val="2000"/>
              <a:buNone/>
            </a:pPr>
            <a:r>
              <a:t/>
            </a:r>
            <a:endParaRPr i="1"/>
          </a:p>
          <a:p>
            <a:pPr indent="0" lvl="0" marL="91440" rtl="0" algn="l">
              <a:lnSpc>
                <a:spcPct val="90000"/>
              </a:lnSpc>
              <a:spcBef>
                <a:spcPts val="1400"/>
              </a:spcBef>
              <a:spcAft>
                <a:spcPts val="0"/>
              </a:spcAft>
              <a:buSzPts val="2000"/>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4" name="Shape 214"/>
        <p:cNvGrpSpPr/>
        <p:nvPr/>
      </p:nvGrpSpPr>
      <p:grpSpPr>
        <a:xfrm>
          <a:off x="0" y="0"/>
          <a:ext cx="0" cy="0"/>
          <a:chOff x="0" y="0"/>
          <a:chExt cx="0" cy="0"/>
        </a:xfrm>
      </p:grpSpPr>
      <p:sp>
        <p:nvSpPr>
          <p:cNvPr id="215" name="Google Shape;215;p29"/>
          <p:cNvSpPr txBox="1"/>
          <p:nvPr>
            <p:ph type="title"/>
          </p:nvPr>
        </p:nvSpPr>
        <p:spPr>
          <a:xfrm>
            <a:off x="640080" y="634947"/>
            <a:ext cx="10898776" cy="1246104"/>
          </a:xfrm>
          <a:prstGeom prst="rect">
            <a:avLst/>
          </a:prstGeom>
          <a:noFill/>
          <a:ln>
            <a:noFill/>
          </a:ln>
        </p:spPr>
        <p:txBody>
          <a:bodyPr anchorCtr="0" anchor="b" bIns="45700" lIns="91425" spcFirstLastPara="1" rIns="91425" wrap="square" tIns="45700">
            <a:noAutofit/>
          </a:bodyPr>
          <a:lstStyle/>
          <a:p>
            <a:pPr indent="0" lvl="0" marL="0" rtl="0" algn="l">
              <a:lnSpc>
                <a:spcPct val="85000"/>
              </a:lnSpc>
              <a:spcBef>
                <a:spcPts val="0"/>
              </a:spcBef>
              <a:spcAft>
                <a:spcPts val="0"/>
              </a:spcAft>
              <a:buClr>
                <a:srgbClr val="3F3F3F"/>
              </a:buClr>
              <a:buSzPts val="4800"/>
              <a:buFont typeface="Calibri"/>
              <a:buNone/>
            </a:pPr>
            <a:r>
              <a:rPr lang="cs-CZ"/>
              <a:t>Hospodaření se srážkovými vodami</a:t>
            </a:r>
            <a:endParaRPr/>
          </a:p>
        </p:txBody>
      </p:sp>
      <p:pic>
        <p:nvPicPr>
          <p:cNvPr id="216" name="Google Shape;216;p29"/>
          <p:cNvPicPr preferRelativeResize="0"/>
          <p:nvPr/>
        </p:nvPicPr>
        <p:blipFill rotWithShape="1">
          <a:blip r:embed="rId3">
            <a:alphaModFix/>
          </a:blip>
          <a:srcRect b="0" l="0" r="0" t="0"/>
          <a:stretch/>
        </p:blipFill>
        <p:spPr>
          <a:xfrm>
            <a:off x="-1577494" y="3334261"/>
            <a:ext cx="5451627" cy="3066539"/>
          </a:xfrm>
          <a:prstGeom prst="rect">
            <a:avLst/>
          </a:prstGeom>
          <a:noFill/>
          <a:ln>
            <a:noFill/>
          </a:ln>
        </p:spPr>
      </p:pic>
      <p:sp>
        <p:nvSpPr>
          <p:cNvPr id="217" name="Google Shape;217;p29"/>
          <p:cNvSpPr txBox="1"/>
          <p:nvPr>
            <p:ph idx="1" type="body"/>
          </p:nvPr>
        </p:nvSpPr>
        <p:spPr>
          <a:xfrm>
            <a:off x="2847703" y="2198914"/>
            <a:ext cx="8691153" cy="3670180"/>
          </a:xfrm>
          <a:prstGeom prst="rect">
            <a:avLst/>
          </a:prstGeom>
          <a:noFill/>
          <a:ln>
            <a:noFill/>
          </a:ln>
        </p:spPr>
        <p:txBody>
          <a:bodyPr anchorCtr="0" anchor="t" bIns="45700" lIns="0" spcFirstLastPara="1" rIns="0" wrap="square" tIns="45700">
            <a:noAutofit/>
          </a:bodyPr>
          <a:lstStyle/>
          <a:p>
            <a:pPr indent="-127000" lvl="0" marL="91440" rtl="0" algn="l">
              <a:lnSpc>
                <a:spcPct val="80000"/>
              </a:lnSpc>
              <a:spcBef>
                <a:spcPts val="0"/>
              </a:spcBef>
              <a:spcAft>
                <a:spcPts val="0"/>
              </a:spcAft>
              <a:buSzPts val="2000"/>
              <a:buFont typeface="Arial"/>
              <a:buChar char="•"/>
            </a:pPr>
            <a:r>
              <a:rPr lang="cs-CZ"/>
              <a:t>Je rozdělen do tří částí: první pojednává o principech modrozelené infrastruktury – obecně o adaptačních opatřeních, druhá se věnuje konkrétním způsobům jejich využití v podmínkách města Olomouc a jednotlivým adaptačním opatřením a třetí část je implementační a strategická – ukazuje úředníkům státní správy i samosprávy, jak adaptační opatření nejlépe začlenit do rozhodování.  </a:t>
            </a:r>
            <a:endParaRPr/>
          </a:p>
          <a:p>
            <a:pPr indent="-127000" lvl="0" marL="91440" rtl="0" algn="l">
              <a:lnSpc>
                <a:spcPct val="80000"/>
              </a:lnSpc>
              <a:spcBef>
                <a:spcPts val="1400"/>
              </a:spcBef>
              <a:spcAft>
                <a:spcPts val="0"/>
              </a:spcAft>
              <a:buSzPts val="2000"/>
              <a:buFont typeface="Arial"/>
              <a:buChar char="•"/>
            </a:pPr>
            <a:r>
              <a:rPr lang="cs-CZ"/>
              <a:t>V části věnované městským standardům jsou podrobně popisována opatření sloužící pro zlepšení zasakování (propustné a polopropustné povrchy), způsoby využití zelených střech a fasád, tvorba a péče o trávníky, výsadba stromů s technickými parametry pro zajištění dostatečné prokořenitelnosti (a životnosti stromů). Technické popisy jsou doplněny přesnými schématy</a:t>
            </a:r>
            <a:endParaRPr/>
          </a:p>
          <a:p>
            <a:pPr indent="-127000" lvl="0" marL="91440" rtl="0" algn="l">
              <a:lnSpc>
                <a:spcPct val="80000"/>
              </a:lnSpc>
              <a:spcBef>
                <a:spcPts val="1400"/>
              </a:spcBef>
              <a:spcAft>
                <a:spcPts val="0"/>
              </a:spcAft>
              <a:buSzPts val="2000"/>
              <a:buFont typeface="Arial"/>
              <a:buChar char="•"/>
            </a:pPr>
            <a:r>
              <a:rPr lang="cs-CZ"/>
              <a:t>Pro dobré fungování manuálu je také důležité, aby se tým, který realizuje stavbu, skládal z několika odborníků (nejen architektů), ideálně z architekta/urbanisty, vodohospodáře, krajinného architekta – arboristy a dopravního inženýra</a:t>
            </a:r>
            <a:endParaRPr/>
          </a:p>
          <a:p>
            <a:pPr indent="0" lvl="0" marL="91440" rtl="0" algn="l">
              <a:lnSpc>
                <a:spcPct val="80000"/>
              </a:lnSpc>
              <a:spcBef>
                <a:spcPts val="1400"/>
              </a:spcBef>
              <a:spcAft>
                <a:spcPts val="0"/>
              </a:spcAft>
              <a:buSzPts val="2000"/>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1" name="Shape 221"/>
        <p:cNvGrpSpPr/>
        <p:nvPr/>
      </p:nvGrpSpPr>
      <p:grpSpPr>
        <a:xfrm>
          <a:off x="0" y="0"/>
          <a:ext cx="0" cy="0"/>
          <a:chOff x="0" y="0"/>
          <a:chExt cx="0" cy="0"/>
        </a:xfrm>
      </p:grpSpPr>
      <p:sp>
        <p:nvSpPr>
          <p:cNvPr id="222" name="Google Shape;222;p30"/>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Autofit/>
          </a:bodyPr>
          <a:lstStyle/>
          <a:p>
            <a:pPr indent="0" lvl="0" marL="0" rtl="0" algn="l">
              <a:lnSpc>
                <a:spcPct val="85000"/>
              </a:lnSpc>
              <a:spcBef>
                <a:spcPts val="0"/>
              </a:spcBef>
              <a:spcAft>
                <a:spcPts val="0"/>
              </a:spcAft>
              <a:buClr>
                <a:srgbClr val="3F3F3F"/>
              </a:buClr>
              <a:buSzPts val="4800"/>
              <a:buFont typeface="Calibri"/>
              <a:buNone/>
            </a:pPr>
            <a:r>
              <a:rPr lang="cs-CZ"/>
              <a:t>Publikace</a:t>
            </a:r>
            <a:endParaRPr/>
          </a:p>
        </p:txBody>
      </p:sp>
      <p:sp>
        <p:nvSpPr>
          <p:cNvPr id="223" name="Google Shape;223;p30"/>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Autofit/>
          </a:bodyPr>
          <a:lstStyle/>
          <a:p>
            <a:pPr indent="-107950" lvl="0" marL="91440" rtl="0" algn="l">
              <a:lnSpc>
                <a:spcPct val="70000"/>
              </a:lnSpc>
              <a:spcBef>
                <a:spcPts val="0"/>
              </a:spcBef>
              <a:spcAft>
                <a:spcPts val="0"/>
              </a:spcAft>
              <a:buSzPts val="1700"/>
              <a:buChar char=" "/>
            </a:pPr>
            <a:r>
              <a:rPr b="1" lang="cs-CZ" sz="1700"/>
              <a:t>MMR: Doporučení pro obce v oblasti výstavby a uzavírání smluv s investory  (</a:t>
            </a:r>
            <a:r>
              <a:rPr lang="cs-CZ" sz="1700" u="sng">
                <a:solidFill>
                  <a:schemeClr val="hlink"/>
                </a:solidFill>
                <a:hlinkClick r:id="rId3"/>
              </a:rPr>
              <a:t>http://www.obcepro.cz/data/MMR-obce-investori-web.pdf</a:t>
            </a:r>
            <a:r>
              <a:rPr lang="cs-CZ" sz="1700"/>
              <a:t>)</a:t>
            </a:r>
            <a:endParaRPr b="1" sz="1700"/>
          </a:p>
          <a:p>
            <a:pPr indent="-107950" lvl="0" marL="91440" rtl="0" algn="l">
              <a:lnSpc>
                <a:spcPct val="70000"/>
              </a:lnSpc>
              <a:spcBef>
                <a:spcPts val="1400"/>
              </a:spcBef>
              <a:spcAft>
                <a:spcPts val="0"/>
              </a:spcAft>
              <a:buSzPts val="1700"/>
              <a:buChar char=" "/>
            </a:pPr>
            <a:r>
              <a:rPr b="1" lang="cs-CZ" sz="1700"/>
              <a:t>Články:</a:t>
            </a:r>
            <a:endParaRPr/>
          </a:p>
          <a:p>
            <a:pPr indent="-107950" lvl="0" marL="91440" rtl="0" algn="l">
              <a:lnSpc>
                <a:spcPct val="70000"/>
              </a:lnSpc>
              <a:spcBef>
                <a:spcPts val="1400"/>
              </a:spcBef>
              <a:spcAft>
                <a:spcPts val="0"/>
              </a:spcAft>
              <a:buSzPts val="1700"/>
              <a:buChar char=" "/>
            </a:pPr>
            <a:r>
              <a:rPr lang="cs-CZ" sz="1700"/>
              <a:t>- Moderní obec</a:t>
            </a:r>
            <a:endParaRPr/>
          </a:p>
          <a:p>
            <a:pPr indent="-107950" lvl="0" marL="91440" rtl="0" algn="l">
              <a:lnSpc>
                <a:spcPct val="70000"/>
              </a:lnSpc>
              <a:spcBef>
                <a:spcPts val="1400"/>
              </a:spcBef>
              <a:spcAft>
                <a:spcPts val="0"/>
              </a:spcAft>
              <a:buSzPts val="1700"/>
              <a:buChar char=" "/>
            </a:pPr>
            <a:r>
              <a:rPr lang="cs-CZ" sz="1700"/>
              <a:t>- PRO města a obce</a:t>
            </a:r>
            <a:endParaRPr/>
          </a:p>
          <a:p>
            <a:pPr indent="-107950" lvl="0" marL="91440" rtl="0" algn="l">
              <a:lnSpc>
                <a:spcPct val="70000"/>
              </a:lnSpc>
              <a:spcBef>
                <a:spcPts val="1400"/>
              </a:spcBef>
              <a:spcAft>
                <a:spcPts val="0"/>
              </a:spcAft>
              <a:buSzPts val="1700"/>
              <a:buChar char=" "/>
            </a:pPr>
            <a:r>
              <a:rPr b="1" lang="cs-CZ" sz="1700"/>
              <a:t>Manuály:</a:t>
            </a:r>
            <a:endParaRPr/>
          </a:p>
          <a:p>
            <a:pPr indent="-107950" lvl="0" marL="91440" rtl="0" algn="l">
              <a:lnSpc>
                <a:spcPct val="70000"/>
              </a:lnSpc>
              <a:spcBef>
                <a:spcPts val="1400"/>
              </a:spcBef>
              <a:spcAft>
                <a:spcPts val="0"/>
              </a:spcAft>
              <a:buSzPts val="1700"/>
              <a:buChar char=" "/>
            </a:pPr>
            <a:r>
              <a:rPr lang="cs-CZ" sz="1700"/>
              <a:t>- Zásady rozvoje: Jak nastavit pravidla jednání s investory ohledně nové výstavby (</a:t>
            </a:r>
            <a:r>
              <a:rPr lang="cs-CZ" sz="1700" u="sng">
                <a:solidFill>
                  <a:schemeClr val="hlink"/>
                </a:solidFill>
                <a:hlinkClick r:id="rId4"/>
              </a:rPr>
              <a:t>https://www.investorzahumny.cz/nova-publikace-pro-obce-jak-nastavit-pravidla-jednani-s-investory/</a:t>
            </a:r>
            <a:r>
              <a:rPr lang="cs-CZ" sz="1700"/>
              <a:t>)</a:t>
            </a:r>
            <a:endParaRPr/>
          </a:p>
          <a:p>
            <a:pPr indent="-107950" lvl="0" marL="91440" rtl="0" algn="l">
              <a:lnSpc>
                <a:spcPct val="70000"/>
              </a:lnSpc>
              <a:spcBef>
                <a:spcPts val="1400"/>
              </a:spcBef>
              <a:spcAft>
                <a:spcPts val="0"/>
              </a:spcAft>
              <a:buSzPts val="1700"/>
              <a:buChar char=" "/>
            </a:pPr>
            <a:r>
              <a:rPr lang="cs-CZ" sz="1700"/>
              <a:t>- Investor za humny? Jak na developerskou výstavbu v obci a smlouvy s investory?</a:t>
            </a:r>
            <a:endParaRPr/>
          </a:p>
          <a:p>
            <a:pPr indent="-107950" lvl="0" marL="91440" rtl="0" algn="l">
              <a:lnSpc>
                <a:spcPct val="70000"/>
              </a:lnSpc>
              <a:spcBef>
                <a:spcPts val="1400"/>
              </a:spcBef>
              <a:spcAft>
                <a:spcPts val="0"/>
              </a:spcAft>
              <a:buSzPts val="1700"/>
              <a:buChar char=" "/>
            </a:pPr>
            <a:r>
              <a:rPr lang="cs-CZ" sz="1700"/>
              <a:t>(</a:t>
            </a:r>
            <a:r>
              <a:rPr lang="cs-CZ" sz="1700" u="sng">
                <a:solidFill>
                  <a:schemeClr val="hlink"/>
                </a:solidFill>
                <a:hlinkClick r:id="rId5"/>
              </a:rPr>
              <a:t>https://www.investorzahumny.cz/novy-manual-pro-obce-jak-na-developerskou-vystavbu/</a:t>
            </a:r>
            <a:r>
              <a:rPr lang="cs-CZ" sz="1700"/>
              <a:t>)</a:t>
            </a:r>
            <a:endParaRPr/>
          </a:p>
          <a:p>
            <a:pPr indent="-107950" lvl="0" marL="91440" rtl="0" algn="l">
              <a:lnSpc>
                <a:spcPct val="70000"/>
              </a:lnSpc>
              <a:spcBef>
                <a:spcPts val="1400"/>
              </a:spcBef>
              <a:spcAft>
                <a:spcPts val="0"/>
              </a:spcAft>
              <a:buSzPts val="1700"/>
              <a:buChar char=" "/>
            </a:pPr>
            <a:r>
              <a:rPr b="1" lang="cs-CZ" sz="1700"/>
              <a:t>Chystané:</a:t>
            </a:r>
            <a:endParaRPr/>
          </a:p>
          <a:p>
            <a:pPr indent="-107950" lvl="0" marL="91440" rtl="0" algn="l">
              <a:lnSpc>
                <a:spcPct val="70000"/>
              </a:lnSpc>
              <a:spcBef>
                <a:spcPts val="1400"/>
              </a:spcBef>
              <a:spcAft>
                <a:spcPts val="0"/>
              </a:spcAft>
              <a:buSzPts val="1700"/>
              <a:buChar char=" "/>
            </a:pPr>
            <a:r>
              <a:rPr lang="cs-CZ" sz="1700"/>
              <a:t>Odborná publikace pro nakladatelství Wolters Kluwer pro obce o smlouvách s investory (podzim 2019)</a:t>
            </a:r>
            <a:endParaRPr/>
          </a:p>
          <a:p>
            <a:pPr indent="0" lvl="0" marL="91440" rtl="0" algn="l">
              <a:lnSpc>
                <a:spcPct val="70000"/>
              </a:lnSpc>
              <a:spcBef>
                <a:spcPts val="1400"/>
              </a:spcBef>
              <a:spcAft>
                <a:spcPts val="0"/>
              </a:spcAft>
              <a:buSzPts val="1700"/>
              <a:buNone/>
            </a:pPr>
            <a:r>
              <a:t/>
            </a:r>
            <a:endParaRPr sz="1700"/>
          </a:p>
          <a:p>
            <a:pPr indent="0" lvl="0" marL="91440" rtl="0" algn="l">
              <a:lnSpc>
                <a:spcPct val="70000"/>
              </a:lnSpc>
              <a:spcBef>
                <a:spcPts val="1400"/>
              </a:spcBef>
              <a:spcAft>
                <a:spcPts val="0"/>
              </a:spcAft>
              <a:buSzPts val="1700"/>
              <a:buNone/>
            </a:pPr>
            <a:r>
              <a:t/>
            </a:r>
            <a:endParaRPr sz="170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7" name="Shape 227"/>
        <p:cNvGrpSpPr/>
        <p:nvPr/>
      </p:nvGrpSpPr>
      <p:grpSpPr>
        <a:xfrm>
          <a:off x="0" y="0"/>
          <a:ext cx="0" cy="0"/>
          <a:chOff x="0" y="0"/>
          <a:chExt cx="0" cy="0"/>
        </a:xfrm>
      </p:grpSpPr>
      <p:sp>
        <p:nvSpPr>
          <p:cNvPr id="228" name="Google Shape;228;p31"/>
          <p:cNvSpPr txBox="1"/>
          <p:nvPr>
            <p:ph type="title"/>
          </p:nvPr>
        </p:nvSpPr>
        <p:spPr>
          <a:xfrm>
            <a:off x="633999" y="4550229"/>
            <a:ext cx="10909073" cy="1057655"/>
          </a:xfrm>
          <a:prstGeom prst="rect">
            <a:avLst/>
          </a:prstGeom>
          <a:noFill/>
          <a:ln>
            <a:noFill/>
          </a:ln>
        </p:spPr>
        <p:txBody>
          <a:bodyPr anchorCtr="0" anchor="b" bIns="45700" lIns="91425" spcFirstLastPara="1" rIns="91425" wrap="square" tIns="45700">
            <a:noAutofit/>
          </a:bodyPr>
          <a:lstStyle/>
          <a:p>
            <a:pPr indent="0" lvl="0" marL="0" rtl="0" algn="l">
              <a:lnSpc>
                <a:spcPct val="85000"/>
              </a:lnSpc>
              <a:spcBef>
                <a:spcPts val="0"/>
              </a:spcBef>
              <a:spcAft>
                <a:spcPts val="0"/>
              </a:spcAft>
              <a:buClr>
                <a:srgbClr val="262626"/>
              </a:buClr>
              <a:buSzPts val="2970"/>
              <a:buFont typeface="Calibri"/>
              <a:buNone/>
            </a:pPr>
            <a:r>
              <a:rPr lang="cs-CZ" sz="2970" u="sng">
                <a:solidFill>
                  <a:schemeClr val="hlink"/>
                </a:solidFill>
                <a:hlinkClick r:id="rId3"/>
              </a:rPr>
              <a:t>www.investorzahumny.cz</a:t>
            </a:r>
            <a:br>
              <a:rPr lang="cs-CZ" sz="2970">
                <a:solidFill>
                  <a:srgbClr val="262626"/>
                </a:solidFill>
              </a:rPr>
            </a:br>
            <a:r>
              <a:rPr lang="cs-CZ" sz="2970">
                <a:solidFill>
                  <a:srgbClr val="262626"/>
                </a:solidFill>
              </a:rPr>
              <a:t>Telefon: + 420 721 725 474</a:t>
            </a:r>
            <a:br>
              <a:rPr lang="cs-CZ" sz="2970">
                <a:solidFill>
                  <a:srgbClr val="262626"/>
                </a:solidFill>
              </a:rPr>
            </a:br>
            <a:r>
              <a:rPr lang="cs-CZ" sz="2970">
                <a:solidFill>
                  <a:srgbClr val="262626"/>
                </a:solidFill>
              </a:rPr>
              <a:t>E-mail: </a:t>
            </a:r>
            <a:r>
              <a:rPr lang="cs-CZ" sz="2970" u="sng">
                <a:solidFill>
                  <a:schemeClr val="hlink"/>
                </a:solidFill>
                <a:hlinkClick r:id="rId4"/>
              </a:rPr>
              <a:t>zahumenska@investorzahumny.cz</a:t>
            </a:r>
            <a:r>
              <a:rPr lang="cs-CZ" sz="2970">
                <a:solidFill>
                  <a:srgbClr val="262626"/>
                </a:solidFill>
              </a:rPr>
              <a:t> </a:t>
            </a:r>
            <a:br>
              <a:rPr lang="cs-CZ" sz="2970">
                <a:solidFill>
                  <a:srgbClr val="262626"/>
                </a:solidFill>
              </a:rPr>
            </a:br>
            <a:endParaRPr sz="2970">
              <a:solidFill>
                <a:srgbClr val="262626"/>
              </a:solidFill>
            </a:endParaRPr>
          </a:p>
        </p:txBody>
      </p:sp>
      <p:pic>
        <p:nvPicPr>
          <p:cNvPr id="229" name="Google Shape;229;p31"/>
          <p:cNvPicPr preferRelativeResize="0"/>
          <p:nvPr>
            <p:ph idx="1" type="body"/>
          </p:nvPr>
        </p:nvPicPr>
        <p:blipFill rotWithShape="1">
          <a:blip r:embed="rId5">
            <a:alphaModFix/>
          </a:blip>
          <a:srcRect b="0" l="0" r="0" t="0"/>
          <a:stretch/>
        </p:blipFill>
        <p:spPr>
          <a:xfrm>
            <a:off x="635457" y="1517550"/>
            <a:ext cx="10916463" cy="2725266"/>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7" name="Shape 107"/>
        <p:cNvGrpSpPr/>
        <p:nvPr/>
      </p:nvGrpSpPr>
      <p:grpSpPr>
        <a:xfrm>
          <a:off x="0" y="0"/>
          <a:ext cx="0" cy="0"/>
          <a:chOff x="0" y="0"/>
          <a:chExt cx="0" cy="0"/>
        </a:xfrm>
      </p:grpSpPr>
      <p:sp>
        <p:nvSpPr>
          <p:cNvPr id="108" name="Google Shape;108;p14"/>
          <p:cNvSpPr txBox="1"/>
          <p:nvPr>
            <p:ph type="title"/>
          </p:nvPr>
        </p:nvSpPr>
        <p:spPr>
          <a:xfrm>
            <a:off x="640080" y="634947"/>
            <a:ext cx="10898776" cy="1246104"/>
          </a:xfrm>
          <a:prstGeom prst="rect">
            <a:avLst/>
          </a:prstGeom>
          <a:noFill/>
          <a:ln>
            <a:noFill/>
          </a:ln>
        </p:spPr>
        <p:txBody>
          <a:bodyPr anchorCtr="0" anchor="b" bIns="45700" lIns="91425" spcFirstLastPara="1" rIns="91425" wrap="square" tIns="45700">
            <a:noAutofit/>
          </a:bodyPr>
          <a:lstStyle/>
          <a:p>
            <a:pPr indent="0" lvl="0" marL="0" rtl="0" algn="l">
              <a:lnSpc>
                <a:spcPct val="85000"/>
              </a:lnSpc>
              <a:spcBef>
                <a:spcPts val="0"/>
              </a:spcBef>
              <a:spcAft>
                <a:spcPts val="0"/>
              </a:spcAft>
              <a:buClr>
                <a:srgbClr val="3F3F3F"/>
              </a:buClr>
              <a:buSzPts val="4320"/>
              <a:buFont typeface="Calibri"/>
              <a:buNone/>
            </a:pPr>
            <a:r>
              <a:rPr lang="cs-CZ" sz="4320"/>
              <a:t>Koeficienty zeleně v českém územním plánování</a:t>
            </a:r>
            <a:endParaRPr/>
          </a:p>
        </p:txBody>
      </p:sp>
      <p:sp>
        <p:nvSpPr>
          <p:cNvPr id="109" name="Google Shape;109;p14"/>
          <p:cNvSpPr txBox="1"/>
          <p:nvPr>
            <p:ph idx="1" type="body"/>
          </p:nvPr>
        </p:nvSpPr>
        <p:spPr>
          <a:xfrm>
            <a:off x="2847703" y="2198914"/>
            <a:ext cx="8691153" cy="3670180"/>
          </a:xfrm>
          <a:prstGeom prst="rect">
            <a:avLst/>
          </a:prstGeom>
          <a:noFill/>
          <a:ln>
            <a:noFill/>
          </a:ln>
        </p:spPr>
        <p:txBody>
          <a:bodyPr anchorCtr="0" anchor="t" bIns="45700" lIns="0" spcFirstLastPara="1" rIns="0" wrap="square" tIns="45700">
            <a:noAutofit/>
          </a:bodyPr>
          <a:lstStyle/>
          <a:p>
            <a:pPr indent="-127000" lvl="0" marL="91440" rtl="0" algn="l">
              <a:lnSpc>
                <a:spcPct val="90000"/>
              </a:lnSpc>
              <a:spcBef>
                <a:spcPts val="0"/>
              </a:spcBef>
              <a:spcAft>
                <a:spcPts val="0"/>
              </a:spcAft>
              <a:buSzPts val="2000"/>
              <a:buFont typeface="Arial"/>
              <a:buChar char="•"/>
            </a:pPr>
            <a:r>
              <a:rPr lang="cs-CZ"/>
              <a:t>Zásady územního rozvoje Středočeského kraje</a:t>
            </a:r>
            <a:endParaRPr/>
          </a:p>
          <a:p>
            <a:pPr indent="-127000" lvl="0" marL="91440" rtl="0" algn="l">
              <a:lnSpc>
                <a:spcPct val="90000"/>
              </a:lnSpc>
              <a:spcBef>
                <a:spcPts val="1400"/>
              </a:spcBef>
              <a:spcAft>
                <a:spcPts val="0"/>
              </a:spcAft>
              <a:buSzPts val="2000"/>
              <a:buFont typeface="Arial"/>
              <a:buChar char="•"/>
            </a:pPr>
            <a:r>
              <a:rPr lang="cs-CZ"/>
              <a:t>(bod 191) „Při výstavbě logistických a průmyslových areálů dodržovat koeficient zeleně v min. hodnotě 40 % s přihlédnutím ke specifikům umístění a velikosti areálu. Při umísťování zástavby na vysoce bonitních půdách se doporučuje zvážit požadavek na vyšší koeficient zeleně.“</a:t>
            </a:r>
            <a:endParaRPr/>
          </a:p>
        </p:txBody>
      </p:sp>
      <p:pic>
        <p:nvPicPr>
          <p:cNvPr id="110" name="Google Shape;110;p14"/>
          <p:cNvPicPr preferRelativeResize="0"/>
          <p:nvPr/>
        </p:nvPicPr>
        <p:blipFill rotWithShape="1">
          <a:blip r:embed="rId3">
            <a:alphaModFix/>
          </a:blip>
          <a:srcRect b="0" l="0" r="0" t="0"/>
          <a:stretch/>
        </p:blipFill>
        <p:spPr>
          <a:xfrm>
            <a:off x="0" y="3500388"/>
            <a:ext cx="5451627" cy="3066539"/>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4" name="Shape 114"/>
        <p:cNvGrpSpPr/>
        <p:nvPr/>
      </p:nvGrpSpPr>
      <p:grpSpPr>
        <a:xfrm>
          <a:off x="0" y="0"/>
          <a:ext cx="0" cy="0"/>
          <a:chOff x="0" y="0"/>
          <a:chExt cx="0" cy="0"/>
        </a:xfrm>
      </p:grpSpPr>
      <p:sp>
        <p:nvSpPr>
          <p:cNvPr id="115" name="Google Shape;115;p15"/>
          <p:cNvSpPr txBox="1"/>
          <p:nvPr>
            <p:ph type="title"/>
          </p:nvPr>
        </p:nvSpPr>
        <p:spPr>
          <a:xfrm>
            <a:off x="914401" y="634947"/>
            <a:ext cx="10624456" cy="1106768"/>
          </a:xfrm>
          <a:prstGeom prst="rect">
            <a:avLst/>
          </a:prstGeom>
          <a:noFill/>
          <a:ln>
            <a:noFill/>
          </a:ln>
        </p:spPr>
        <p:txBody>
          <a:bodyPr anchorCtr="0" anchor="b" bIns="45700" lIns="91425" spcFirstLastPara="1" rIns="91425" wrap="square" tIns="45700">
            <a:noAutofit/>
          </a:bodyPr>
          <a:lstStyle/>
          <a:p>
            <a:pPr indent="0" lvl="0" marL="0" rtl="0" algn="l">
              <a:lnSpc>
                <a:spcPct val="85000"/>
              </a:lnSpc>
              <a:spcBef>
                <a:spcPts val="0"/>
              </a:spcBef>
              <a:spcAft>
                <a:spcPts val="0"/>
              </a:spcAft>
              <a:buClr>
                <a:srgbClr val="3F3F3F"/>
              </a:buClr>
              <a:buSzPts val="4800"/>
              <a:buFont typeface="Calibri"/>
              <a:buNone/>
            </a:pPr>
            <a:r>
              <a:rPr lang="cs-CZ"/>
              <a:t>Pražský koeficient zeleně</a:t>
            </a:r>
            <a:endParaRPr/>
          </a:p>
        </p:txBody>
      </p:sp>
      <p:sp>
        <p:nvSpPr>
          <p:cNvPr id="116" name="Google Shape;116;p15"/>
          <p:cNvSpPr txBox="1"/>
          <p:nvPr>
            <p:ph idx="1" type="body"/>
          </p:nvPr>
        </p:nvSpPr>
        <p:spPr>
          <a:xfrm>
            <a:off x="2782389" y="2198914"/>
            <a:ext cx="8756467" cy="3670180"/>
          </a:xfrm>
          <a:prstGeom prst="rect">
            <a:avLst/>
          </a:prstGeom>
          <a:noFill/>
          <a:ln>
            <a:noFill/>
          </a:ln>
        </p:spPr>
        <p:txBody>
          <a:bodyPr anchorCtr="0" anchor="t" bIns="45700" lIns="0" spcFirstLastPara="1" rIns="0" wrap="square" tIns="45700">
            <a:noAutofit/>
          </a:bodyPr>
          <a:lstStyle/>
          <a:p>
            <a:pPr indent="-98425" lvl="0" marL="91440" rtl="0" algn="l">
              <a:lnSpc>
                <a:spcPct val="80000"/>
              </a:lnSpc>
              <a:spcBef>
                <a:spcPts val="0"/>
              </a:spcBef>
              <a:spcAft>
                <a:spcPts val="0"/>
              </a:spcAft>
              <a:buSzPts val="1550"/>
              <a:buFont typeface="Arial"/>
              <a:buChar char="•"/>
            </a:pPr>
            <a:r>
              <a:rPr lang="cs-CZ" sz="1550"/>
              <a:t>Stanovuje minimální podíl započitatelných ploch zeleně v území. </a:t>
            </a:r>
            <a:endParaRPr/>
          </a:p>
          <a:p>
            <a:pPr indent="-98425" lvl="0" marL="91440" rtl="0" algn="l">
              <a:lnSpc>
                <a:spcPct val="80000"/>
              </a:lnSpc>
              <a:spcBef>
                <a:spcPts val="1400"/>
              </a:spcBef>
              <a:spcAft>
                <a:spcPts val="0"/>
              </a:spcAft>
              <a:buSzPts val="1550"/>
              <a:buFont typeface="Arial"/>
              <a:buChar char="•"/>
            </a:pPr>
            <a:r>
              <a:rPr lang="cs-CZ" sz="1550"/>
              <a:t>Odvozuje se z koeficientu podlažních ploch a průměrné podlažnosti a stanoví se pro </a:t>
            </a:r>
            <a:r>
              <a:rPr b="1" lang="cs-CZ" sz="1550"/>
              <a:t>vymezenou plochu záměru </a:t>
            </a:r>
            <a:r>
              <a:rPr lang="cs-CZ" sz="1550"/>
              <a:t>(společně řešeného celku), shodnou s plochou pro výpočet koeficientu podlažních ploch. </a:t>
            </a:r>
            <a:endParaRPr/>
          </a:p>
          <a:p>
            <a:pPr indent="-98425" lvl="0" marL="91440" rtl="0" algn="l">
              <a:lnSpc>
                <a:spcPct val="80000"/>
              </a:lnSpc>
              <a:spcBef>
                <a:spcPts val="1400"/>
              </a:spcBef>
              <a:spcAft>
                <a:spcPts val="0"/>
              </a:spcAft>
              <a:buSzPts val="1550"/>
              <a:buFont typeface="Arial"/>
              <a:buChar char="•"/>
            </a:pPr>
            <a:r>
              <a:rPr lang="cs-CZ" sz="1550"/>
              <a:t>Plocha zeleně je stanovena rozsahem: </a:t>
            </a:r>
            <a:endParaRPr/>
          </a:p>
          <a:p>
            <a:pPr indent="-182880" lvl="1" marL="384048" rtl="0" algn="l">
              <a:lnSpc>
                <a:spcPct val="80000"/>
              </a:lnSpc>
              <a:spcBef>
                <a:spcPts val="400"/>
              </a:spcBef>
              <a:spcAft>
                <a:spcPts val="0"/>
              </a:spcAft>
              <a:buSzPts val="1395"/>
              <a:buFont typeface="Arial"/>
              <a:buChar char="•"/>
            </a:pPr>
            <a:r>
              <a:rPr lang="cs-CZ" sz="1395"/>
              <a:t>zeleně na rostlém terénu (včetně variantního zápočtu popínavé zeleně, solitérních, skupinových a liniových stromů v rámci zpevněných ploch) v minimální hodnotě 50 %; </a:t>
            </a:r>
            <a:endParaRPr/>
          </a:p>
          <a:p>
            <a:pPr indent="-182880" lvl="1" marL="384048" rtl="0" algn="l">
              <a:lnSpc>
                <a:spcPct val="80000"/>
              </a:lnSpc>
              <a:spcBef>
                <a:spcPts val="600"/>
              </a:spcBef>
              <a:spcAft>
                <a:spcPts val="0"/>
              </a:spcAft>
              <a:buSzPts val="1395"/>
              <a:buFont typeface="Arial"/>
              <a:buChar char="•"/>
            </a:pPr>
            <a:r>
              <a:rPr lang="cs-CZ" sz="1395"/>
              <a:t>ostatní zeleně (zeleň na umělém povrchu</a:t>
            </a:r>
            <a:endParaRPr/>
          </a:p>
          <a:p>
            <a:pPr indent="-182880" lvl="1" marL="384048" rtl="0" algn="l">
              <a:lnSpc>
                <a:spcPct val="80000"/>
              </a:lnSpc>
              <a:spcBef>
                <a:spcPts val="600"/>
              </a:spcBef>
              <a:spcAft>
                <a:spcPts val="0"/>
              </a:spcAft>
              <a:buSzPts val="1395"/>
              <a:buFont typeface="Arial"/>
              <a:buChar char="•"/>
            </a:pPr>
            <a:r>
              <a:rPr lang="cs-CZ" sz="1395"/>
              <a:t>stavební konstrukci, včetně variantního zápočtu popínavé zeleně na rostlém terénu, solitérních, skupinových a liniových stromů v rámci zpevněných ploch). </a:t>
            </a:r>
            <a:endParaRPr/>
          </a:p>
          <a:p>
            <a:pPr indent="-182880" lvl="1" marL="384048" rtl="0" algn="l">
              <a:lnSpc>
                <a:spcPct val="80000"/>
              </a:lnSpc>
              <a:spcBef>
                <a:spcPts val="600"/>
              </a:spcBef>
              <a:spcAft>
                <a:spcPts val="0"/>
              </a:spcAft>
              <a:buSzPts val="1395"/>
              <a:buFont typeface="Arial"/>
              <a:buChar char="•"/>
            </a:pPr>
            <a:r>
              <a:rPr lang="cs-CZ" sz="1395"/>
              <a:t>V případě, že místní podmínky neumožňují jiné rozumné řešení, lze v nejmenším možném rozsahu připustit nižší podíl zeleně na rostlém terénu než 50 %, a to za podmínky, že vegetační vrstva zeleně na umělém povrchu bude minimálně 2 m. </a:t>
            </a:r>
            <a:endParaRPr/>
          </a:p>
          <a:p>
            <a:pPr indent="-98425" lvl="0" marL="91440" rtl="0" algn="l">
              <a:lnSpc>
                <a:spcPct val="80000"/>
              </a:lnSpc>
              <a:spcBef>
                <a:spcPts val="1600"/>
              </a:spcBef>
              <a:spcAft>
                <a:spcPts val="0"/>
              </a:spcAft>
              <a:buSzPts val="1550"/>
              <a:buFont typeface="Arial"/>
              <a:buChar char="•"/>
            </a:pPr>
            <a:r>
              <a:rPr lang="cs-CZ" sz="1550"/>
              <a:t>Podmíněně přípustné ve zvlášť odůvodněných případech (např. u dostaveb proluk v centru města, v místech, kde není možné splnit koeficient zeleně na rostlém terénu apod.) je použití speciálního koeficientu S s individuálně stanovenými koeficienty KPP a KZ.</a:t>
            </a:r>
            <a:endParaRPr sz="1550"/>
          </a:p>
        </p:txBody>
      </p:sp>
      <p:pic>
        <p:nvPicPr>
          <p:cNvPr id="117" name="Google Shape;117;p15"/>
          <p:cNvPicPr preferRelativeResize="0"/>
          <p:nvPr/>
        </p:nvPicPr>
        <p:blipFill rotWithShape="1">
          <a:blip r:embed="rId3">
            <a:alphaModFix/>
          </a:blip>
          <a:srcRect b="0" l="0" r="0" t="0"/>
          <a:stretch/>
        </p:blipFill>
        <p:spPr>
          <a:xfrm>
            <a:off x="-1106501" y="3533300"/>
            <a:ext cx="5131653" cy="2886554"/>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1" name="Shape 121"/>
        <p:cNvGrpSpPr/>
        <p:nvPr/>
      </p:nvGrpSpPr>
      <p:grpSpPr>
        <a:xfrm>
          <a:off x="0" y="0"/>
          <a:ext cx="0" cy="0"/>
          <a:chOff x="0" y="0"/>
          <a:chExt cx="0" cy="0"/>
        </a:xfrm>
      </p:grpSpPr>
      <p:sp>
        <p:nvSpPr>
          <p:cNvPr id="122" name="Google Shape;122;p16"/>
          <p:cNvSpPr txBox="1"/>
          <p:nvPr>
            <p:ph type="title"/>
          </p:nvPr>
        </p:nvSpPr>
        <p:spPr>
          <a:xfrm>
            <a:off x="914401" y="634947"/>
            <a:ext cx="10624456" cy="1106768"/>
          </a:xfrm>
          <a:prstGeom prst="rect">
            <a:avLst/>
          </a:prstGeom>
          <a:noFill/>
          <a:ln>
            <a:noFill/>
          </a:ln>
        </p:spPr>
        <p:txBody>
          <a:bodyPr anchorCtr="0" anchor="b" bIns="45700" lIns="91425" spcFirstLastPara="1" rIns="91425" wrap="square" tIns="45700">
            <a:noAutofit/>
          </a:bodyPr>
          <a:lstStyle/>
          <a:p>
            <a:pPr indent="0" lvl="0" marL="0" rtl="0" algn="l">
              <a:lnSpc>
                <a:spcPct val="85000"/>
              </a:lnSpc>
              <a:spcBef>
                <a:spcPts val="0"/>
              </a:spcBef>
              <a:spcAft>
                <a:spcPts val="0"/>
              </a:spcAft>
              <a:buClr>
                <a:srgbClr val="3F3F3F"/>
              </a:buClr>
              <a:buSzPts val="4320"/>
              <a:buFont typeface="Calibri"/>
              <a:buNone/>
            </a:pPr>
            <a:r>
              <a:rPr lang="cs-CZ" sz="4320"/>
              <a:t>Green Space Factor – adaptační opatření v územním plánu</a:t>
            </a:r>
            <a:endParaRPr/>
          </a:p>
        </p:txBody>
      </p:sp>
      <p:pic>
        <p:nvPicPr>
          <p:cNvPr id="123" name="Google Shape;123;p16"/>
          <p:cNvPicPr preferRelativeResize="0"/>
          <p:nvPr/>
        </p:nvPicPr>
        <p:blipFill rotWithShape="1">
          <a:blip r:embed="rId3">
            <a:alphaModFix/>
          </a:blip>
          <a:srcRect b="0" l="0" r="0" t="0"/>
          <a:stretch/>
        </p:blipFill>
        <p:spPr>
          <a:xfrm>
            <a:off x="0" y="3500388"/>
            <a:ext cx="5451627" cy="3066539"/>
          </a:xfrm>
          <a:prstGeom prst="rect">
            <a:avLst/>
          </a:prstGeom>
          <a:noFill/>
          <a:ln>
            <a:noFill/>
          </a:ln>
        </p:spPr>
      </p:pic>
      <p:sp>
        <p:nvSpPr>
          <p:cNvPr id="124" name="Google Shape;124;p16"/>
          <p:cNvSpPr txBox="1"/>
          <p:nvPr>
            <p:ph idx="1" type="body"/>
          </p:nvPr>
        </p:nvSpPr>
        <p:spPr>
          <a:xfrm>
            <a:off x="2782389" y="2198914"/>
            <a:ext cx="8756467" cy="3670180"/>
          </a:xfrm>
          <a:prstGeom prst="rect">
            <a:avLst/>
          </a:prstGeom>
          <a:noFill/>
          <a:ln>
            <a:noFill/>
          </a:ln>
        </p:spPr>
        <p:txBody>
          <a:bodyPr anchorCtr="0" anchor="t" bIns="45700" lIns="0" spcFirstLastPara="1" rIns="0" wrap="square" tIns="45700">
            <a:noAutofit/>
          </a:bodyPr>
          <a:lstStyle/>
          <a:p>
            <a:pPr indent="-127000" lvl="0" marL="91440" rtl="0" algn="l">
              <a:lnSpc>
                <a:spcPct val="90000"/>
              </a:lnSpc>
              <a:spcBef>
                <a:spcPts val="0"/>
              </a:spcBef>
              <a:spcAft>
                <a:spcPts val="0"/>
              </a:spcAft>
              <a:buSzPts val="2000"/>
              <a:buFont typeface="Arial"/>
              <a:buChar char="•"/>
            </a:pPr>
            <a:r>
              <a:rPr lang="cs-CZ"/>
              <a:t>Zahraničí – Green Space Factor – Malmo, Berlín, Helsinki, Berlín</a:t>
            </a:r>
            <a:endParaRPr/>
          </a:p>
          <a:p>
            <a:pPr indent="-127000" lvl="0" marL="91440" rtl="0" algn="l">
              <a:lnSpc>
                <a:spcPct val="90000"/>
              </a:lnSpc>
              <a:spcBef>
                <a:spcPts val="1400"/>
              </a:spcBef>
              <a:spcAft>
                <a:spcPts val="0"/>
              </a:spcAft>
              <a:buSzPts val="2000"/>
              <a:buFont typeface="Arial"/>
              <a:buChar char="•"/>
            </a:pPr>
            <a:r>
              <a:rPr lang="cs-CZ"/>
              <a:t>Úkolem GSF je pomoci zejména úředníkům a samosprávám, ale i investorům vypočítat, kolik zelených ploch (a v jaké kvalitě) musí určitý stavební záměr zajistit, aby odpovídal požadavkům měst a obcí na adaptační opatření a ochranu zelených ploch a aby současně došlo k co největšímu snížení rozsahu zpevněných ploch jako jsou vyasfaltovaná parkoviště a podobně.</a:t>
            </a:r>
            <a:endParaRPr/>
          </a:p>
          <a:p>
            <a:pPr indent="0" lvl="0" marL="0" rtl="0" algn="l">
              <a:lnSpc>
                <a:spcPct val="90000"/>
              </a:lnSpc>
              <a:spcBef>
                <a:spcPts val="1400"/>
              </a:spcBef>
              <a:spcAft>
                <a:spcPts val="0"/>
              </a:spcAft>
              <a:buSzPts val="2000"/>
              <a:buNone/>
            </a:pPr>
            <a:r>
              <a:t/>
            </a:r>
            <a:endParaRPr/>
          </a:p>
          <a:p>
            <a:pPr indent="0" lvl="0" marL="91440" rtl="0" algn="l">
              <a:lnSpc>
                <a:spcPct val="90000"/>
              </a:lnSpc>
              <a:spcBef>
                <a:spcPts val="1400"/>
              </a:spcBef>
              <a:spcAft>
                <a:spcPts val="0"/>
              </a:spcAft>
              <a:buSzPts val="2000"/>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8" name="Shape 128"/>
        <p:cNvGrpSpPr/>
        <p:nvPr/>
      </p:nvGrpSpPr>
      <p:grpSpPr>
        <a:xfrm>
          <a:off x="0" y="0"/>
          <a:ext cx="0" cy="0"/>
          <a:chOff x="0" y="0"/>
          <a:chExt cx="0" cy="0"/>
        </a:xfrm>
      </p:grpSpPr>
      <p:sp>
        <p:nvSpPr>
          <p:cNvPr id="129" name="Google Shape;129;p17"/>
          <p:cNvSpPr txBox="1"/>
          <p:nvPr>
            <p:ph idx="1" type="body"/>
          </p:nvPr>
        </p:nvSpPr>
        <p:spPr>
          <a:xfrm>
            <a:off x="633999" y="5674183"/>
            <a:ext cx="2394951" cy="568810"/>
          </a:xfrm>
          <a:prstGeom prst="rect">
            <a:avLst/>
          </a:prstGeom>
          <a:noFill/>
          <a:ln>
            <a:noFill/>
          </a:ln>
        </p:spPr>
        <p:txBody>
          <a:bodyPr anchorCtr="0" anchor="t" bIns="45700" lIns="91425" spcFirstLastPara="1" rIns="91425" wrap="square" tIns="45700">
            <a:noAutofit/>
          </a:bodyPr>
          <a:lstStyle/>
          <a:p>
            <a:pPr indent="0" lvl="0" marL="0" rtl="0" algn="l">
              <a:lnSpc>
                <a:spcPct val="70000"/>
              </a:lnSpc>
              <a:spcBef>
                <a:spcPts val="0"/>
              </a:spcBef>
              <a:spcAft>
                <a:spcPts val="0"/>
              </a:spcAft>
              <a:buSzPts val="935"/>
              <a:buNone/>
            </a:pPr>
            <a:r>
              <a:rPr lang="cs-CZ" sz="935" cap="none">
                <a:solidFill>
                  <a:srgbClr val="262626"/>
                </a:solidFill>
                <a:latin typeface="Calibri"/>
                <a:ea typeface="Calibri"/>
                <a:cs typeface="Calibri"/>
                <a:sym typeface="Calibri"/>
              </a:rPr>
              <a:t>ZDROJ: </a:t>
            </a:r>
            <a:r>
              <a:rPr lang="cs-CZ" sz="935" u="sng" cap="none">
                <a:solidFill>
                  <a:schemeClr val="hlink"/>
                </a:solidFill>
                <a:latin typeface="Calibri"/>
                <a:ea typeface="Calibri"/>
                <a:cs typeface="Calibri"/>
                <a:sym typeface="Calibri"/>
                <a:hlinkClick r:id="rId3"/>
              </a:rPr>
              <a:t>HTTPS://GREENINFRASTRUCTURECONSULTANCY.COM/GREEN-INFRASTRUCTURE-FACTOR/</a:t>
            </a:r>
            <a:endParaRPr sz="935" cap="none">
              <a:solidFill>
                <a:srgbClr val="262626"/>
              </a:solidFill>
              <a:latin typeface="Calibri"/>
              <a:ea typeface="Calibri"/>
              <a:cs typeface="Calibri"/>
              <a:sym typeface="Calibri"/>
            </a:endParaRPr>
          </a:p>
        </p:txBody>
      </p:sp>
      <p:pic>
        <p:nvPicPr>
          <p:cNvPr id="130" name="Google Shape;130;p17"/>
          <p:cNvPicPr preferRelativeResize="0"/>
          <p:nvPr/>
        </p:nvPicPr>
        <p:blipFill rotWithShape="1">
          <a:blip r:embed="rId4">
            <a:alphaModFix/>
          </a:blip>
          <a:srcRect b="0" l="0" r="0" t="0"/>
          <a:stretch/>
        </p:blipFill>
        <p:spPr>
          <a:xfrm>
            <a:off x="-909832" y="3106952"/>
            <a:ext cx="5131653" cy="2886554"/>
          </a:xfrm>
          <a:prstGeom prst="rect">
            <a:avLst/>
          </a:prstGeom>
          <a:noFill/>
          <a:ln>
            <a:noFill/>
          </a:ln>
        </p:spPr>
      </p:pic>
      <p:pic>
        <p:nvPicPr>
          <p:cNvPr descr="Obsah obrázku snímek obrazovky&#10;&#10;Popis byl vytvořen automaticky" id="131" name="Google Shape;131;p17">
            <a:hlinkClick r:id="rId5"/>
          </p:cNvPr>
          <p:cNvPicPr preferRelativeResize="0"/>
          <p:nvPr/>
        </p:nvPicPr>
        <p:blipFill rotWithShape="1">
          <a:blip r:embed="rId6">
            <a:alphaModFix/>
          </a:blip>
          <a:srcRect b="0" l="0" r="0" t="0"/>
          <a:stretch/>
        </p:blipFill>
        <p:spPr>
          <a:xfrm>
            <a:off x="3617542" y="14499"/>
            <a:ext cx="5259758" cy="6829002"/>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5" name="Shape 135"/>
        <p:cNvGrpSpPr/>
        <p:nvPr/>
      </p:nvGrpSpPr>
      <p:grpSpPr>
        <a:xfrm>
          <a:off x="0" y="0"/>
          <a:ext cx="0" cy="0"/>
          <a:chOff x="0" y="0"/>
          <a:chExt cx="0" cy="0"/>
        </a:xfrm>
      </p:grpSpPr>
      <p:sp>
        <p:nvSpPr>
          <p:cNvPr id="136" name="Google Shape;136;p18"/>
          <p:cNvSpPr txBox="1"/>
          <p:nvPr>
            <p:ph type="title"/>
          </p:nvPr>
        </p:nvSpPr>
        <p:spPr>
          <a:xfrm>
            <a:off x="914401" y="634947"/>
            <a:ext cx="10624456" cy="1106768"/>
          </a:xfrm>
          <a:prstGeom prst="rect">
            <a:avLst/>
          </a:prstGeom>
          <a:noFill/>
          <a:ln>
            <a:noFill/>
          </a:ln>
        </p:spPr>
        <p:txBody>
          <a:bodyPr anchorCtr="0" anchor="b" bIns="45700" lIns="91425" spcFirstLastPara="1" rIns="91425" wrap="square" tIns="45700">
            <a:noAutofit/>
          </a:bodyPr>
          <a:lstStyle/>
          <a:p>
            <a:pPr indent="0" lvl="0" marL="0" rtl="0" algn="l">
              <a:lnSpc>
                <a:spcPct val="85000"/>
              </a:lnSpc>
              <a:spcBef>
                <a:spcPts val="0"/>
              </a:spcBef>
              <a:spcAft>
                <a:spcPts val="0"/>
              </a:spcAft>
              <a:buClr>
                <a:srgbClr val="3F3F3F"/>
              </a:buClr>
              <a:buSzPts val="4800"/>
              <a:buFont typeface="Calibri"/>
              <a:buNone/>
            </a:pPr>
            <a:r>
              <a:rPr lang="cs-CZ"/>
              <a:t>Koeficient</a:t>
            </a:r>
            <a:endParaRPr/>
          </a:p>
        </p:txBody>
      </p:sp>
      <p:pic>
        <p:nvPicPr>
          <p:cNvPr id="137" name="Google Shape;137;p18"/>
          <p:cNvPicPr preferRelativeResize="0"/>
          <p:nvPr/>
        </p:nvPicPr>
        <p:blipFill rotWithShape="1">
          <a:blip r:embed="rId3">
            <a:alphaModFix/>
          </a:blip>
          <a:srcRect b="0" l="0" r="0" t="0"/>
          <a:stretch/>
        </p:blipFill>
        <p:spPr>
          <a:xfrm>
            <a:off x="0" y="3500388"/>
            <a:ext cx="5451627" cy="3066539"/>
          </a:xfrm>
          <a:prstGeom prst="rect">
            <a:avLst/>
          </a:prstGeom>
          <a:noFill/>
          <a:ln>
            <a:noFill/>
          </a:ln>
        </p:spPr>
      </p:pic>
      <p:sp>
        <p:nvSpPr>
          <p:cNvPr id="138" name="Google Shape;138;p18"/>
          <p:cNvSpPr txBox="1"/>
          <p:nvPr>
            <p:ph idx="1" type="body"/>
          </p:nvPr>
        </p:nvSpPr>
        <p:spPr>
          <a:xfrm>
            <a:off x="2782389" y="2198914"/>
            <a:ext cx="8756467" cy="3670180"/>
          </a:xfrm>
          <a:prstGeom prst="rect">
            <a:avLst/>
          </a:prstGeom>
          <a:blipFill rotWithShape="1">
            <a:blip r:embed="rId4">
              <a:alphaModFix/>
            </a:blip>
            <a:stretch>
              <a:fillRect b="0" l="-1391" r="0" t="-1825"/>
            </a:stretch>
          </a:blipFill>
          <a:ln>
            <a:noFill/>
          </a:ln>
        </p:spPr>
        <p:txBody>
          <a:bodyPr anchorCtr="0" anchor="t" bIns="45700" lIns="0" spcFirstLastPara="1" rIns="0" wrap="square" tIns="45700">
            <a:noAutofit/>
          </a:bodyPr>
          <a:lstStyle/>
          <a:p>
            <a:pPr indent="-127000" lvl="0" marL="91440" rtl="0" algn="l">
              <a:lnSpc>
                <a:spcPct val="90000"/>
              </a:lnSpc>
              <a:spcBef>
                <a:spcPts val="0"/>
              </a:spcBef>
              <a:spcAft>
                <a:spcPts val="0"/>
              </a:spcAft>
              <a:buSzPts val="2000"/>
              <a:buChar char=" "/>
            </a:pPr>
            <a:r>
              <a:rPr lang="cs-CZ"/>
              <a:t>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2" name="Shape 142"/>
        <p:cNvGrpSpPr/>
        <p:nvPr/>
      </p:nvGrpSpPr>
      <p:grpSpPr>
        <a:xfrm>
          <a:off x="0" y="0"/>
          <a:ext cx="0" cy="0"/>
          <a:chOff x="0" y="0"/>
          <a:chExt cx="0" cy="0"/>
        </a:xfrm>
      </p:grpSpPr>
      <p:sp>
        <p:nvSpPr>
          <p:cNvPr id="143" name="Google Shape;143;p19"/>
          <p:cNvSpPr txBox="1"/>
          <p:nvPr>
            <p:ph type="title"/>
          </p:nvPr>
        </p:nvSpPr>
        <p:spPr>
          <a:xfrm>
            <a:off x="914401" y="634947"/>
            <a:ext cx="10624456" cy="1106768"/>
          </a:xfrm>
          <a:prstGeom prst="rect">
            <a:avLst/>
          </a:prstGeom>
          <a:noFill/>
          <a:ln>
            <a:noFill/>
          </a:ln>
        </p:spPr>
        <p:txBody>
          <a:bodyPr anchorCtr="0" anchor="b" bIns="45700" lIns="91425" spcFirstLastPara="1" rIns="91425" wrap="square" tIns="45700">
            <a:noAutofit/>
          </a:bodyPr>
          <a:lstStyle/>
          <a:p>
            <a:pPr indent="0" lvl="0" marL="0" rtl="0" algn="l">
              <a:lnSpc>
                <a:spcPct val="85000"/>
              </a:lnSpc>
              <a:spcBef>
                <a:spcPts val="0"/>
              </a:spcBef>
              <a:spcAft>
                <a:spcPts val="0"/>
              </a:spcAft>
              <a:buClr>
                <a:srgbClr val="3F3F3F"/>
              </a:buClr>
              <a:buSzPts val="4800"/>
              <a:buFont typeface="Calibri"/>
              <a:buNone/>
            </a:pPr>
            <a:r>
              <a:rPr lang="cs-CZ"/>
              <a:t>Koeficienty pro jednotlivé typy povrchů</a:t>
            </a:r>
            <a:endParaRPr/>
          </a:p>
        </p:txBody>
      </p:sp>
      <p:graphicFrame>
        <p:nvGraphicFramePr>
          <p:cNvPr id="144" name="Google Shape;144;p19"/>
          <p:cNvGraphicFramePr/>
          <p:nvPr/>
        </p:nvGraphicFramePr>
        <p:xfrm>
          <a:off x="2832846" y="1972235"/>
          <a:ext cx="3000000" cy="3000000"/>
        </p:xfrm>
        <a:graphic>
          <a:graphicData uri="http://schemas.openxmlformats.org/drawingml/2006/table">
            <a:tbl>
              <a:tblPr bandRow="1" firstCol="1" firstRow="1">
                <a:noFill/>
                <a:tableStyleId>{441675D3-AAC9-41CA-B5C3-8D452D7D855F}</a:tableStyleId>
              </a:tblPr>
              <a:tblGrid>
                <a:gridCol w="5432625"/>
                <a:gridCol w="3039025"/>
              </a:tblGrid>
              <a:tr h="159075">
                <a:tc>
                  <a:txBody>
                    <a:bodyPr/>
                    <a:lstStyle/>
                    <a:p>
                      <a:pPr indent="0" lvl="0" marL="0" marR="0" rtl="0" algn="just">
                        <a:lnSpc>
                          <a:spcPct val="115000"/>
                        </a:lnSpc>
                        <a:spcBef>
                          <a:spcPts val="0"/>
                        </a:spcBef>
                        <a:spcAft>
                          <a:spcPts val="0"/>
                        </a:spcAft>
                        <a:buNone/>
                      </a:pPr>
                      <a:r>
                        <a:rPr lang="cs-CZ" sz="900" u="none" cap="none" strike="noStrike"/>
                        <a:t>Typ povrchu</a:t>
                      </a:r>
                      <a:endParaRPr sz="800" u="none" cap="none" strike="noStrike">
                        <a:latin typeface="Calibri"/>
                        <a:ea typeface="Calibri"/>
                        <a:cs typeface="Calibri"/>
                        <a:sym typeface="Calibri"/>
                      </a:endParaRPr>
                    </a:p>
                  </a:txBody>
                  <a:tcPr marT="0" marB="0" marR="51900" marL="51900"/>
                </a:tc>
                <a:tc>
                  <a:txBody>
                    <a:bodyPr/>
                    <a:lstStyle/>
                    <a:p>
                      <a:pPr indent="0" lvl="0" marL="0" marR="0" rtl="0" algn="just">
                        <a:lnSpc>
                          <a:spcPct val="115000"/>
                        </a:lnSpc>
                        <a:spcBef>
                          <a:spcPts val="0"/>
                        </a:spcBef>
                        <a:spcAft>
                          <a:spcPts val="0"/>
                        </a:spcAft>
                        <a:buNone/>
                      </a:pPr>
                      <a:r>
                        <a:rPr lang="cs-CZ" sz="900" u="none" cap="none" strike="noStrike"/>
                        <a:t>Koeficient</a:t>
                      </a:r>
                      <a:endParaRPr sz="800" u="none" cap="none" strike="noStrike">
                        <a:latin typeface="Calibri"/>
                        <a:ea typeface="Calibri"/>
                        <a:cs typeface="Calibri"/>
                        <a:sym typeface="Calibri"/>
                      </a:endParaRPr>
                    </a:p>
                  </a:txBody>
                  <a:tcPr marT="0" marB="0" marR="51900" marL="51900"/>
                </a:tc>
              </a:tr>
              <a:tr h="328025">
                <a:tc>
                  <a:txBody>
                    <a:bodyPr/>
                    <a:lstStyle/>
                    <a:p>
                      <a:pPr indent="0" lvl="0" marL="0" marR="0" rtl="0" algn="just">
                        <a:lnSpc>
                          <a:spcPct val="115000"/>
                        </a:lnSpc>
                        <a:spcBef>
                          <a:spcPts val="0"/>
                        </a:spcBef>
                        <a:spcAft>
                          <a:spcPts val="0"/>
                        </a:spcAft>
                        <a:buNone/>
                      </a:pPr>
                      <a:r>
                        <a:rPr lang="cs-CZ" sz="900" u="none" cap="none" strike="noStrike"/>
                        <a:t>Vegetace na přírodním povrchu bez vedení sítí (půda)</a:t>
                      </a:r>
                      <a:endParaRPr sz="800" u="none" cap="none" strike="noStrike">
                        <a:latin typeface="Calibri"/>
                        <a:ea typeface="Calibri"/>
                        <a:cs typeface="Calibri"/>
                        <a:sym typeface="Calibri"/>
                      </a:endParaRPr>
                    </a:p>
                  </a:txBody>
                  <a:tcPr marT="0" marB="0" marR="51900" marL="51900"/>
                </a:tc>
                <a:tc>
                  <a:txBody>
                    <a:bodyPr/>
                    <a:lstStyle/>
                    <a:p>
                      <a:pPr indent="0" lvl="0" marL="0" marR="0" rtl="0" algn="just">
                        <a:lnSpc>
                          <a:spcPct val="115000"/>
                        </a:lnSpc>
                        <a:spcBef>
                          <a:spcPts val="0"/>
                        </a:spcBef>
                        <a:spcAft>
                          <a:spcPts val="0"/>
                        </a:spcAft>
                        <a:buNone/>
                      </a:pPr>
                      <a:r>
                        <a:rPr lang="cs-CZ" sz="900" u="none" cap="none" strike="noStrike"/>
                        <a:t>1</a:t>
                      </a:r>
                      <a:endParaRPr sz="800" u="none" cap="none" strike="noStrike">
                        <a:latin typeface="Calibri"/>
                        <a:ea typeface="Calibri"/>
                        <a:cs typeface="Calibri"/>
                        <a:sym typeface="Calibri"/>
                      </a:endParaRPr>
                    </a:p>
                  </a:txBody>
                  <a:tcPr marT="0" marB="0" marR="51900" marL="51900"/>
                </a:tc>
              </a:tr>
              <a:tr h="159075">
                <a:tc>
                  <a:txBody>
                    <a:bodyPr/>
                    <a:lstStyle/>
                    <a:p>
                      <a:pPr indent="0" lvl="0" marL="0" marR="0" rtl="0" algn="just">
                        <a:lnSpc>
                          <a:spcPct val="115000"/>
                        </a:lnSpc>
                        <a:spcBef>
                          <a:spcPts val="0"/>
                        </a:spcBef>
                        <a:spcAft>
                          <a:spcPts val="0"/>
                        </a:spcAft>
                        <a:buNone/>
                      </a:pPr>
                      <a:r>
                        <a:rPr lang="cs-CZ" sz="900" u="none" cap="none" strike="noStrike"/>
                        <a:t>Vegetace na mřížovině nebo zelená fasáda</a:t>
                      </a:r>
                      <a:endParaRPr sz="800" u="none" cap="none" strike="noStrike">
                        <a:latin typeface="Calibri"/>
                        <a:ea typeface="Calibri"/>
                        <a:cs typeface="Calibri"/>
                        <a:sym typeface="Calibri"/>
                      </a:endParaRPr>
                    </a:p>
                  </a:txBody>
                  <a:tcPr marT="0" marB="0" marR="51900" marL="51900"/>
                </a:tc>
                <a:tc>
                  <a:txBody>
                    <a:bodyPr/>
                    <a:lstStyle/>
                    <a:p>
                      <a:pPr indent="0" lvl="0" marL="0" marR="0" rtl="0" algn="just">
                        <a:lnSpc>
                          <a:spcPct val="115000"/>
                        </a:lnSpc>
                        <a:spcBef>
                          <a:spcPts val="0"/>
                        </a:spcBef>
                        <a:spcAft>
                          <a:spcPts val="0"/>
                        </a:spcAft>
                        <a:buNone/>
                      </a:pPr>
                      <a:r>
                        <a:rPr lang="cs-CZ" sz="900" u="none" cap="none" strike="noStrike"/>
                        <a:t>0,7</a:t>
                      </a:r>
                      <a:endParaRPr sz="800" u="none" cap="none" strike="noStrike">
                        <a:latin typeface="Calibri"/>
                        <a:ea typeface="Calibri"/>
                        <a:cs typeface="Calibri"/>
                        <a:sym typeface="Calibri"/>
                      </a:endParaRPr>
                    </a:p>
                  </a:txBody>
                  <a:tcPr marT="0" marB="0" marR="51900" marL="51900"/>
                </a:tc>
              </a:tr>
              <a:tr h="159075">
                <a:tc>
                  <a:txBody>
                    <a:bodyPr/>
                    <a:lstStyle/>
                    <a:p>
                      <a:pPr indent="0" lvl="0" marL="0" marR="0" rtl="0" algn="just">
                        <a:lnSpc>
                          <a:spcPct val="115000"/>
                        </a:lnSpc>
                        <a:spcBef>
                          <a:spcPts val="0"/>
                        </a:spcBef>
                        <a:spcAft>
                          <a:spcPts val="0"/>
                        </a:spcAft>
                        <a:buNone/>
                      </a:pPr>
                      <a:r>
                        <a:rPr lang="cs-CZ" sz="900" u="none" cap="none" strike="noStrike"/>
                        <a:t>Zelená střecha</a:t>
                      </a:r>
                      <a:endParaRPr sz="800" u="none" cap="none" strike="noStrike">
                        <a:latin typeface="Calibri"/>
                        <a:ea typeface="Calibri"/>
                        <a:cs typeface="Calibri"/>
                        <a:sym typeface="Calibri"/>
                      </a:endParaRPr>
                    </a:p>
                  </a:txBody>
                  <a:tcPr marT="0" marB="0" marR="51900" marL="51900"/>
                </a:tc>
                <a:tc>
                  <a:txBody>
                    <a:bodyPr/>
                    <a:lstStyle/>
                    <a:p>
                      <a:pPr indent="0" lvl="0" marL="0" marR="0" rtl="0" algn="just">
                        <a:lnSpc>
                          <a:spcPct val="115000"/>
                        </a:lnSpc>
                        <a:spcBef>
                          <a:spcPts val="0"/>
                        </a:spcBef>
                        <a:spcAft>
                          <a:spcPts val="0"/>
                        </a:spcAft>
                        <a:buNone/>
                      </a:pPr>
                      <a:r>
                        <a:rPr lang="cs-CZ" sz="900" u="none" cap="none" strike="noStrike"/>
                        <a:t>0,6</a:t>
                      </a:r>
                      <a:endParaRPr sz="800" u="none" cap="none" strike="noStrike">
                        <a:latin typeface="Calibri"/>
                        <a:ea typeface="Calibri"/>
                        <a:cs typeface="Calibri"/>
                        <a:sym typeface="Calibri"/>
                      </a:endParaRPr>
                    </a:p>
                  </a:txBody>
                  <a:tcPr marT="0" marB="0" marR="51900" marL="51900"/>
                </a:tc>
              </a:tr>
              <a:tr h="328025">
                <a:tc>
                  <a:txBody>
                    <a:bodyPr/>
                    <a:lstStyle/>
                    <a:p>
                      <a:pPr indent="0" lvl="0" marL="0" marR="0" rtl="0" algn="just">
                        <a:lnSpc>
                          <a:spcPct val="115000"/>
                        </a:lnSpc>
                        <a:spcBef>
                          <a:spcPts val="0"/>
                        </a:spcBef>
                        <a:spcAft>
                          <a:spcPts val="0"/>
                        </a:spcAft>
                        <a:buNone/>
                      </a:pPr>
                      <a:r>
                        <a:rPr lang="cs-CZ" sz="900" u="none" cap="none" strike="noStrike"/>
                        <a:t>Vegetace na nosnících s prokořenitelnou vrstvou půdy mezi 20 – 80 cm</a:t>
                      </a:r>
                      <a:endParaRPr sz="800" u="none" cap="none" strike="noStrike">
                        <a:latin typeface="Calibri"/>
                        <a:ea typeface="Calibri"/>
                        <a:cs typeface="Calibri"/>
                        <a:sym typeface="Calibri"/>
                      </a:endParaRPr>
                    </a:p>
                  </a:txBody>
                  <a:tcPr marT="0" marB="0" marR="51900" marL="51900"/>
                </a:tc>
                <a:tc>
                  <a:txBody>
                    <a:bodyPr/>
                    <a:lstStyle/>
                    <a:p>
                      <a:pPr indent="0" lvl="0" marL="0" marR="0" rtl="0" algn="just">
                        <a:lnSpc>
                          <a:spcPct val="115000"/>
                        </a:lnSpc>
                        <a:spcBef>
                          <a:spcPts val="0"/>
                        </a:spcBef>
                        <a:spcAft>
                          <a:spcPts val="0"/>
                        </a:spcAft>
                        <a:buNone/>
                      </a:pPr>
                      <a:r>
                        <a:rPr lang="cs-CZ" sz="900" u="none" cap="none" strike="noStrike"/>
                        <a:t>0,7</a:t>
                      </a:r>
                      <a:endParaRPr sz="800" u="none" cap="none" strike="noStrike">
                        <a:latin typeface="Calibri"/>
                        <a:ea typeface="Calibri"/>
                        <a:cs typeface="Calibri"/>
                        <a:sym typeface="Calibri"/>
                      </a:endParaRPr>
                    </a:p>
                  </a:txBody>
                  <a:tcPr marT="0" marB="0" marR="51900" marL="51900"/>
                </a:tc>
              </a:tr>
              <a:tr h="328025">
                <a:tc>
                  <a:txBody>
                    <a:bodyPr/>
                    <a:lstStyle/>
                    <a:p>
                      <a:pPr indent="0" lvl="0" marL="0" marR="0" rtl="0" algn="just">
                        <a:lnSpc>
                          <a:spcPct val="115000"/>
                        </a:lnSpc>
                        <a:spcBef>
                          <a:spcPts val="0"/>
                        </a:spcBef>
                        <a:spcAft>
                          <a:spcPts val="0"/>
                        </a:spcAft>
                        <a:buNone/>
                      </a:pPr>
                      <a:r>
                        <a:rPr lang="cs-CZ" sz="900" u="none" cap="none" strike="noStrike"/>
                        <a:t>Vegetace na nosnících s prokořenitelnou vrstvou půdy více než 80 cm</a:t>
                      </a:r>
                      <a:endParaRPr sz="800" u="none" cap="none" strike="noStrike">
                        <a:latin typeface="Calibri"/>
                        <a:ea typeface="Calibri"/>
                        <a:cs typeface="Calibri"/>
                        <a:sym typeface="Calibri"/>
                      </a:endParaRPr>
                    </a:p>
                  </a:txBody>
                  <a:tcPr marT="0" marB="0" marR="51900" marL="51900"/>
                </a:tc>
                <a:tc>
                  <a:txBody>
                    <a:bodyPr/>
                    <a:lstStyle/>
                    <a:p>
                      <a:pPr indent="0" lvl="0" marL="0" marR="0" rtl="0" algn="just">
                        <a:lnSpc>
                          <a:spcPct val="115000"/>
                        </a:lnSpc>
                        <a:spcBef>
                          <a:spcPts val="0"/>
                        </a:spcBef>
                        <a:spcAft>
                          <a:spcPts val="0"/>
                        </a:spcAft>
                        <a:buNone/>
                      </a:pPr>
                      <a:r>
                        <a:rPr lang="cs-CZ" sz="900" u="none" cap="none" strike="noStrike"/>
                        <a:t>0,9</a:t>
                      </a:r>
                      <a:endParaRPr sz="800" u="none" cap="none" strike="noStrike">
                        <a:latin typeface="Calibri"/>
                        <a:ea typeface="Calibri"/>
                        <a:cs typeface="Calibri"/>
                        <a:sym typeface="Calibri"/>
                      </a:endParaRPr>
                    </a:p>
                  </a:txBody>
                  <a:tcPr marT="0" marB="0" marR="51900" marL="51900"/>
                </a:tc>
              </a:tr>
              <a:tr h="159075">
                <a:tc>
                  <a:txBody>
                    <a:bodyPr/>
                    <a:lstStyle/>
                    <a:p>
                      <a:pPr indent="0" lvl="0" marL="0" marR="0" rtl="0" algn="just">
                        <a:lnSpc>
                          <a:spcPct val="115000"/>
                        </a:lnSpc>
                        <a:spcBef>
                          <a:spcPts val="0"/>
                        </a:spcBef>
                        <a:spcAft>
                          <a:spcPts val="0"/>
                        </a:spcAft>
                        <a:buNone/>
                      </a:pPr>
                      <a:r>
                        <a:rPr lang="cs-CZ" sz="900" u="none" cap="none" strike="noStrike"/>
                        <a:t>Vodní povrch</a:t>
                      </a:r>
                      <a:endParaRPr sz="800" u="none" cap="none" strike="noStrike">
                        <a:latin typeface="Calibri"/>
                        <a:ea typeface="Calibri"/>
                        <a:cs typeface="Calibri"/>
                        <a:sym typeface="Calibri"/>
                      </a:endParaRPr>
                    </a:p>
                  </a:txBody>
                  <a:tcPr marT="0" marB="0" marR="51900" marL="51900"/>
                </a:tc>
                <a:tc>
                  <a:txBody>
                    <a:bodyPr/>
                    <a:lstStyle/>
                    <a:p>
                      <a:pPr indent="0" lvl="0" marL="0" marR="0" rtl="0" algn="just">
                        <a:lnSpc>
                          <a:spcPct val="115000"/>
                        </a:lnSpc>
                        <a:spcBef>
                          <a:spcPts val="0"/>
                        </a:spcBef>
                        <a:spcAft>
                          <a:spcPts val="0"/>
                        </a:spcAft>
                        <a:buNone/>
                      </a:pPr>
                      <a:r>
                        <a:rPr lang="cs-CZ" sz="900" u="none" cap="none" strike="noStrike"/>
                        <a:t>1</a:t>
                      </a:r>
                      <a:endParaRPr sz="800" u="none" cap="none" strike="noStrike">
                        <a:latin typeface="Calibri"/>
                        <a:ea typeface="Calibri"/>
                        <a:cs typeface="Calibri"/>
                        <a:sym typeface="Calibri"/>
                      </a:endParaRPr>
                    </a:p>
                  </a:txBody>
                  <a:tcPr marT="0" marB="0" marR="51900" marL="51900"/>
                </a:tc>
              </a:tr>
              <a:tr h="159075">
                <a:tc>
                  <a:txBody>
                    <a:bodyPr/>
                    <a:lstStyle/>
                    <a:p>
                      <a:pPr indent="0" lvl="0" marL="0" marR="0" rtl="0" algn="just">
                        <a:lnSpc>
                          <a:spcPct val="115000"/>
                        </a:lnSpc>
                        <a:spcBef>
                          <a:spcPts val="0"/>
                        </a:spcBef>
                        <a:spcAft>
                          <a:spcPts val="0"/>
                        </a:spcAft>
                        <a:buNone/>
                      </a:pPr>
                      <a:r>
                        <a:rPr lang="cs-CZ" sz="900" u="none" cap="none" strike="noStrike"/>
                        <a:t>Sběr a zadržování srážkových vod</a:t>
                      </a:r>
                      <a:endParaRPr sz="800" u="none" cap="none" strike="noStrike">
                        <a:latin typeface="Calibri"/>
                        <a:ea typeface="Calibri"/>
                        <a:cs typeface="Calibri"/>
                        <a:sym typeface="Calibri"/>
                      </a:endParaRPr>
                    </a:p>
                  </a:txBody>
                  <a:tcPr marT="0" marB="0" marR="51900" marL="51900"/>
                </a:tc>
                <a:tc>
                  <a:txBody>
                    <a:bodyPr/>
                    <a:lstStyle/>
                    <a:p>
                      <a:pPr indent="0" lvl="0" marL="0" marR="0" rtl="0" algn="just">
                        <a:lnSpc>
                          <a:spcPct val="115000"/>
                        </a:lnSpc>
                        <a:spcBef>
                          <a:spcPts val="0"/>
                        </a:spcBef>
                        <a:spcAft>
                          <a:spcPts val="0"/>
                        </a:spcAft>
                        <a:buNone/>
                      </a:pPr>
                      <a:r>
                        <a:rPr lang="cs-CZ" sz="900" u="none" cap="none" strike="noStrike"/>
                        <a:t>0,2</a:t>
                      </a:r>
                      <a:endParaRPr sz="800" u="none" cap="none" strike="noStrike">
                        <a:latin typeface="Calibri"/>
                        <a:ea typeface="Calibri"/>
                        <a:cs typeface="Calibri"/>
                        <a:sym typeface="Calibri"/>
                      </a:endParaRPr>
                    </a:p>
                  </a:txBody>
                  <a:tcPr marT="0" marB="0" marR="51900" marL="51900"/>
                </a:tc>
              </a:tr>
              <a:tr h="328025">
                <a:tc>
                  <a:txBody>
                    <a:bodyPr/>
                    <a:lstStyle/>
                    <a:p>
                      <a:pPr indent="0" lvl="0" marL="0" marR="0" rtl="0" algn="just">
                        <a:lnSpc>
                          <a:spcPct val="115000"/>
                        </a:lnSpc>
                        <a:spcBef>
                          <a:spcPts val="0"/>
                        </a:spcBef>
                        <a:spcAft>
                          <a:spcPts val="0"/>
                        </a:spcAft>
                        <a:buNone/>
                      </a:pPr>
                      <a:r>
                        <a:rPr lang="cs-CZ" sz="900" u="none" cap="none" strike="noStrike"/>
                        <a:t>Pevné povrchy se svodem do zeleně k zavlažování a zasakování</a:t>
                      </a:r>
                      <a:endParaRPr sz="800" u="none" cap="none" strike="noStrike">
                        <a:latin typeface="Calibri"/>
                        <a:ea typeface="Calibri"/>
                        <a:cs typeface="Calibri"/>
                        <a:sym typeface="Calibri"/>
                      </a:endParaRPr>
                    </a:p>
                  </a:txBody>
                  <a:tcPr marT="0" marB="0" marR="51900" marL="51900"/>
                </a:tc>
                <a:tc>
                  <a:txBody>
                    <a:bodyPr/>
                    <a:lstStyle/>
                    <a:p>
                      <a:pPr indent="0" lvl="0" marL="0" marR="0" rtl="0" algn="just">
                        <a:lnSpc>
                          <a:spcPct val="115000"/>
                        </a:lnSpc>
                        <a:spcBef>
                          <a:spcPts val="0"/>
                        </a:spcBef>
                        <a:spcAft>
                          <a:spcPts val="0"/>
                        </a:spcAft>
                        <a:buNone/>
                      </a:pPr>
                      <a:r>
                        <a:rPr lang="cs-CZ" sz="900" u="none" cap="none" strike="noStrike"/>
                        <a:t>0,2</a:t>
                      </a:r>
                      <a:endParaRPr sz="800" u="none" cap="none" strike="noStrike">
                        <a:latin typeface="Calibri"/>
                        <a:ea typeface="Calibri"/>
                        <a:cs typeface="Calibri"/>
                        <a:sym typeface="Calibri"/>
                      </a:endParaRPr>
                    </a:p>
                  </a:txBody>
                  <a:tcPr marT="0" marB="0" marR="51900" marL="51900"/>
                </a:tc>
              </a:tr>
              <a:tr h="159075">
                <a:tc>
                  <a:txBody>
                    <a:bodyPr/>
                    <a:lstStyle/>
                    <a:p>
                      <a:pPr indent="0" lvl="0" marL="0" marR="0" rtl="0" algn="just">
                        <a:lnSpc>
                          <a:spcPct val="115000"/>
                        </a:lnSpc>
                        <a:spcBef>
                          <a:spcPts val="0"/>
                        </a:spcBef>
                        <a:spcAft>
                          <a:spcPts val="0"/>
                        </a:spcAft>
                        <a:buNone/>
                      </a:pPr>
                      <a:r>
                        <a:rPr lang="cs-CZ" sz="900" u="none" cap="none" strike="noStrike"/>
                        <a:t>Nepropustné povrchy</a:t>
                      </a:r>
                      <a:endParaRPr sz="800" u="none" cap="none" strike="noStrike">
                        <a:latin typeface="Calibri"/>
                        <a:ea typeface="Calibri"/>
                        <a:cs typeface="Calibri"/>
                        <a:sym typeface="Calibri"/>
                      </a:endParaRPr>
                    </a:p>
                  </a:txBody>
                  <a:tcPr marT="0" marB="0" marR="51900" marL="51900"/>
                </a:tc>
                <a:tc>
                  <a:txBody>
                    <a:bodyPr/>
                    <a:lstStyle/>
                    <a:p>
                      <a:pPr indent="0" lvl="0" marL="0" marR="0" rtl="0" algn="just">
                        <a:lnSpc>
                          <a:spcPct val="115000"/>
                        </a:lnSpc>
                        <a:spcBef>
                          <a:spcPts val="0"/>
                        </a:spcBef>
                        <a:spcAft>
                          <a:spcPts val="0"/>
                        </a:spcAft>
                        <a:buNone/>
                      </a:pPr>
                      <a:r>
                        <a:rPr lang="cs-CZ" sz="900" u="none" cap="none" strike="noStrike"/>
                        <a:t>0</a:t>
                      </a:r>
                      <a:endParaRPr sz="800" u="none" cap="none" strike="noStrike">
                        <a:latin typeface="Calibri"/>
                        <a:ea typeface="Calibri"/>
                        <a:cs typeface="Calibri"/>
                        <a:sym typeface="Calibri"/>
                      </a:endParaRPr>
                    </a:p>
                  </a:txBody>
                  <a:tcPr marT="0" marB="0" marR="51900" marL="51900"/>
                </a:tc>
              </a:tr>
              <a:tr h="159075">
                <a:tc>
                  <a:txBody>
                    <a:bodyPr/>
                    <a:lstStyle/>
                    <a:p>
                      <a:pPr indent="0" lvl="0" marL="0" marR="0" rtl="0" algn="just">
                        <a:lnSpc>
                          <a:spcPct val="115000"/>
                        </a:lnSpc>
                        <a:spcBef>
                          <a:spcPts val="0"/>
                        </a:spcBef>
                        <a:spcAft>
                          <a:spcPts val="0"/>
                        </a:spcAft>
                        <a:buNone/>
                      </a:pPr>
                      <a:r>
                        <a:rPr lang="cs-CZ" sz="900" u="none" cap="none" strike="noStrike"/>
                        <a:t>Dlážděné povrchy se sprárami</a:t>
                      </a:r>
                      <a:endParaRPr sz="800" u="none" cap="none" strike="noStrike">
                        <a:latin typeface="Calibri"/>
                        <a:ea typeface="Calibri"/>
                        <a:cs typeface="Calibri"/>
                        <a:sym typeface="Calibri"/>
                      </a:endParaRPr>
                    </a:p>
                  </a:txBody>
                  <a:tcPr marT="0" marB="0" marR="51900" marL="51900"/>
                </a:tc>
                <a:tc>
                  <a:txBody>
                    <a:bodyPr/>
                    <a:lstStyle/>
                    <a:p>
                      <a:pPr indent="0" lvl="0" marL="0" marR="0" rtl="0" algn="just">
                        <a:lnSpc>
                          <a:spcPct val="115000"/>
                        </a:lnSpc>
                        <a:spcBef>
                          <a:spcPts val="0"/>
                        </a:spcBef>
                        <a:spcAft>
                          <a:spcPts val="0"/>
                        </a:spcAft>
                        <a:buNone/>
                      </a:pPr>
                      <a:r>
                        <a:rPr lang="cs-CZ" sz="900" u="none" cap="none" strike="noStrike"/>
                        <a:t>0,2</a:t>
                      </a:r>
                      <a:endParaRPr sz="800" u="none" cap="none" strike="noStrike">
                        <a:latin typeface="Calibri"/>
                        <a:ea typeface="Calibri"/>
                        <a:cs typeface="Calibri"/>
                        <a:sym typeface="Calibri"/>
                      </a:endParaRPr>
                    </a:p>
                  </a:txBody>
                  <a:tcPr marT="0" marB="0" marR="51900" marL="51900"/>
                </a:tc>
              </a:tr>
              <a:tr h="159075">
                <a:tc>
                  <a:txBody>
                    <a:bodyPr/>
                    <a:lstStyle/>
                    <a:p>
                      <a:pPr indent="0" lvl="0" marL="0" marR="0" rtl="0" algn="just">
                        <a:lnSpc>
                          <a:spcPct val="115000"/>
                        </a:lnSpc>
                        <a:spcBef>
                          <a:spcPts val="0"/>
                        </a:spcBef>
                        <a:spcAft>
                          <a:spcPts val="0"/>
                        </a:spcAft>
                        <a:buNone/>
                      </a:pPr>
                      <a:r>
                        <a:rPr lang="cs-CZ" sz="900" u="none" cap="none" strike="noStrike"/>
                        <a:t>Povrchy pokryté štěrkem nebo pískem</a:t>
                      </a:r>
                      <a:endParaRPr sz="800" u="none" cap="none" strike="noStrike">
                        <a:latin typeface="Calibri"/>
                        <a:ea typeface="Calibri"/>
                        <a:cs typeface="Calibri"/>
                        <a:sym typeface="Calibri"/>
                      </a:endParaRPr>
                    </a:p>
                  </a:txBody>
                  <a:tcPr marT="0" marB="0" marR="51900" marL="51900"/>
                </a:tc>
                <a:tc>
                  <a:txBody>
                    <a:bodyPr/>
                    <a:lstStyle/>
                    <a:p>
                      <a:pPr indent="0" lvl="0" marL="0" marR="0" rtl="0" algn="just">
                        <a:lnSpc>
                          <a:spcPct val="115000"/>
                        </a:lnSpc>
                        <a:spcBef>
                          <a:spcPts val="0"/>
                        </a:spcBef>
                        <a:spcAft>
                          <a:spcPts val="0"/>
                        </a:spcAft>
                        <a:buNone/>
                      </a:pPr>
                      <a:r>
                        <a:rPr lang="cs-CZ" sz="900" u="none" cap="none" strike="noStrike"/>
                        <a:t>0,4</a:t>
                      </a:r>
                      <a:endParaRPr sz="800" u="none" cap="none" strike="noStrike">
                        <a:latin typeface="Calibri"/>
                        <a:ea typeface="Calibri"/>
                        <a:cs typeface="Calibri"/>
                        <a:sym typeface="Calibri"/>
                      </a:endParaRPr>
                    </a:p>
                  </a:txBody>
                  <a:tcPr marT="0" marB="0" marR="51900" marL="51900"/>
                </a:tc>
              </a:tr>
              <a:tr h="328025">
                <a:tc>
                  <a:txBody>
                    <a:bodyPr/>
                    <a:lstStyle/>
                    <a:p>
                      <a:pPr indent="0" lvl="0" marL="0" marR="0" rtl="0" algn="just">
                        <a:lnSpc>
                          <a:spcPct val="115000"/>
                        </a:lnSpc>
                        <a:spcBef>
                          <a:spcPts val="0"/>
                        </a:spcBef>
                        <a:spcAft>
                          <a:spcPts val="0"/>
                        </a:spcAft>
                        <a:buNone/>
                      </a:pPr>
                      <a:r>
                        <a:rPr lang="cs-CZ" sz="900" u="none" cap="none" strike="noStrike"/>
                        <a:t>Strom s obvodem kmene mezi 16-20 cm (20 m2 na každý strom)</a:t>
                      </a:r>
                      <a:endParaRPr sz="800" u="none" cap="none" strike="noStrike">
                        <a:latin typeface="Calibri"/>
                        <a:ea typeface="Calibri"/>
                        <a:cs typeface="Calibri"/>
                        <a:sym typeface="Calibri"/>
                      </a:endParaRPr>
                    </a:p>
                  </a:txBody>
                  <a:tcPr marT="0" marB="0" marR="51900" marL="51900"/>
                </a:tc>
                <a:tc>
                  <a:txBody>
                    <a:bodyPr/>
                    <a:lstStyle/>
                    <a:p>
                      <a:pPr indent="0" lvl="0" marL="0" marR="0" rtl="0" algn="just">
                        <a:lnSpc>
                          <a:spcPct val="115000"/>
                        </a:lnSpc>
                        <a:spcBef>
                          <a:spcPts val="0"/>
                        </a:spcBef>
                        <a:spcAft>
                          <a:spcPts val="0"/>
                        </a:spcAft>
                        <a:buNone/>
                      </a:pPr>
                      <a:r>
                        <a:rPr lang="cs-CZ" sz="900" u="none" cap="none" strike="noStrike"/>
                        <a:t>20</a:t>
                      </a:r>
                      <a:endParaRPr sz="800" u="none" cap="none" strike="noStrike">
                        <a:latin typeface="Calibri"/>
                        <a:ea typeface="Calibri"/>
                        <a:cs typeface="Calibri"/>
                        <a:sym typeface="Calibri"/>
                      </a:endParaRPr>
                    </a:p>
                  </a:txBody>
                  <a:tcPr marT="0" marB="0" marR="51900" marL="51900"/>
                </a:tc>
              </a:tr>
              <a:tr h="328025">
                <a:tc>
                  <a:txBody>
                    <a:bodyPr/>
                    <a:lstStyle/>
                    <a:p>
                      <a:pPr indent="0" lvl="0" marL="0" marR="0" rtl="0" algn="just">
                        <a:lnSpc>
                          <a:spcPct val="115000"/>
                        </a:lnSpc>
                        <a:spcBef>
                          <a:spcPts val="0"/>
                        </a:spcBef>
                        <a:spcAft>
                          <a:spcPts val="0"/>
                        </a:spcAft>
                        <a:buNone/>
                      </a:pPr>
                      <a:r>
                        <a:rPr lang="cs-CZ" sz="900" u="none" cap="none" strike="noStrike"/>
                        <a:t>Strom s obvodem kmene mezi 20-30 cm (15 m2 na každý strom)</a:t>
                      </a:r>
                      <a:endParaRPr sz="800" u="none" cap="none" strike="noStrike">
                        <a:latin typeface="Calibri"/>
                        <a:ea typeface="Calibri"/>
                        <a:cs typeface="Calibri"/>
                        <a:sym typeface="Calibri"/>
                      </a:endParaRPr>
                    </a:p>
                  </a:txBody>
                  <a:tcPr marT="0" marB="0" marR="51900" marL="51900"/>
                </a:tc>
                <a:tc>
                  <a:txBody>
                    <a:bodyPr/>
                    <a:lstStyle/>
                    <a:p>
                      <a:pPr indent="0" lvl="0" marL="0" marR="0" rtl="0" algn="just">
                        <a:lnSpc>
                          <a:spcPct val="115000"/>
                        </a:lnSpc>
                        <a:spcBef>
                          <a:spcPts val="0"/>
                        </a:spcBef>
                        <a:spcAft>
                          <a:spcPts val="0"/>
                        </a:spcAft>
                        <a:buNone/>
                      </a:pPr>
                      <a:r>
                        <a:rPr lang="cs-CZ" sz="900" u="none" cap="none" strike="noStrike"/>
                        <a:t>15</a:t>
                      </a:r>
                      <a:endParaRPr sz="800" u="none" cap="none" strike="noStrike">
                        <a:latin typeface="Calibri"/>
                        <a:ea typeface="Calibri"/>
                        <a:cs typeface="Calibri"/>
                        <a:sym typeface="Calibri"/>
                      </a:endParaRPr>
                    </a:p>
                  </a:txBody>
                  <a:tcPr marT="0" marB="0" marR="51900" marL="51900"/>
                </a:tc>
              </a:tr>
              <a:tr h="328025">
                <a:tc>
                  <a:txBody>
                    <a:bodyPr/>
                    <a:lstStyle/>
                    <a:p>
                      <a:pPr indent="0" lvl="0" marL="0" marR="0" rtl="0" algn="just">
                        <a:lnSpc>
                          <a:spcPct val="115000"/>
                        </a:lnSpc>
                        <a:spcBef>
                          <a:spcPts val="0"/>
                        </a:spcBef>
                        <a:spcAft>
                          <a:spcPts val="0"/>
                        </a:spcAft>
                        <a:buNone/>
                      </a:pPr>
                      <a:r>
                        <a:rPr lang="cs-CZ" sz="900" u="none" cap="none" strike="noStrike"/>
                        <a:t>Strom s obvodem kmene více než 30 cm (10 m2 na každý strom)</a:t>
                      </a:r>
                      <a:endParaRPr sz="800" u="none" cap="none" strike="noStrike">
                        <a:latin typeface="Calibri"/>
                        <a:ea typeface="Calibri"/>
                        <a:cs typeface="Calibri"/>
                        <a:sym typeface="Calibri"/>
                      </a:endParaRPr>
                    </a:p>
                  </a:txBody>
                  <a:tcPr marT="0" marB="0" marR="51900" marL="51900"/>
                </a:tc>
                <a:tc>
                  <a:txBody>
                    <a:bodyPr/>
                    <a:lstStyle/>
                    <a:p>
                      <a:pPr indent="0" lvl="0" marL="0" marR="0" rtl="0" algn="just">
                        <a:lnSpc>
                          <a:spcPct val="115000"/>
                        </a:lnSpc>
                        <a:spcBef>
                          <a:spcPts val="0"/>
                        </a:spcBef>
                        <a:spcAft>
                          <a:spcPts val="0"/>
                        </a:spcAft>
                        <a:buNone/>
                      </a:pPr>
                      <a:r>
                        <a:rPr lang="cs-CZ" sz="900" u="none" cap="none" strike="noStrike"/>
                        <a:t>10</a:t>
                      </a:r>
                      <a:endParaRPr sz="800" u="none" cap="none" strike="noStrike">
                        <a:latin typeface="Calibri"/>
                        <a:ea typeface="Calibri"/>
                        <a:cs typeface="Calibri"/>
                        <a:sym typeface="Calibri"/>
                      </a:endParaRPr>
                    </a:p>
                  </a:txBody>
                  <a:tcPr marT="0" marB="0" marR="51900" marL="51900"/>
                </a:tc>
              </a:tr>
              <a:tr h="328025">
                <a:tc>
                  <a:txBody>
                    <a:bodyPr/>
                    <a:lstStyle/>
                    <a:p>
                      <a:pPr indent="0" lvl="0" marL="0" marR="0" rtl="0" algn="just">
                        <a:lnSpc>
                          <a:spcPct val="115000"/>
                        </a:lnSpc>
                        <a:spcBef>
                          <a:spcPts val="0"/>
                        </a:spcBef>
                        <a:spcAft>
                          <a:spcPts val="0"/>
                        </a:spcAft>
                        <a:buNone/>
                      </a:pPr>
                      <a:r>
                        <a:rPr lang="cs-CZ" sz="900" u="none" cap="none" strike="noStrike"/>
                        <a:t>Samostatné keře vyšší než 3 m (2 m2 na každý keř)</a:t>
                      </a:r>
                      <a:endParaRPr sz="800" u="none" cap="none" strike="noStrike">
                        <a:latin typeface="Calibri"/>
                        <a:ea typeface="Calibri"/>
                        <a:cs typeface="Calibri"/>
                        <a:sym typeface="Calibri"/>
                      </a:endParaRPr>
                    </a:p>
                  </a:txBody>
                  <a:tcPr marT="0" marB="0" marR="51900" marL="51900"/>
                </a:tc>
                <a:tc>
                  <a:txBody>
                    <a:bodyPr/>
                    <a:lstStyle/>
                    <a:p>
                      <a:pPr indent="0" lvl="0" marL="0" marR="0" rtl="0" algn="just">
                        <a:lnSpc>
                          <a:spcPct val="115000"/>
                        </a:lnSpc>
                        <a:spcBef>
                          <a:spcPts val="0"/>
                        </a:spcBef>
                        <a:spcAft>
                          <a:spcPts val="0"/>
                        </a:spcAft>
                        <a:buNone/>
                      </a:pPr>
                      <a:r>
                        <a:rPr lang="cs-CZ" sz="900" u="none" cap="none" strike="noStrike"/>
                        <a:t>2</a:t>
                      </a:r>
                      <a:endParaRPr sz="800" u="none" cap="none" strike="noStrike">
                        <a:latin typeface="Calibri"/>
                        <a:ea typeface="Calibri"/>
                        <a:cs typeface="Calibri"/>
                        <a:sym typeface="Calibri"/>
                      </a:endParaRPr>
                    </a:p>
                  </a:txBody>
                  <a:tcPr marT="0" marB="0" marR="51900" marL="51900"/>
                </a:tc>
              </a:tr>
            </a:tbl>
          </a:graphicData>
        </a:graphic>
      </p:graphicFrame>
      <p:pic>
        <p:nvPicPr>
          <p:cNvPr id="145" name="Google Shape;145;p19"/>
          <p:cNvPicPr preferRelativeResize="0"/>
          <p:nvPr/>
        </p:nvPicPr>
        <p:blipFill rotWithShape="1">
          <a:blip r:embed="rId3">
            <a:alphaModFix/>
          </a:blip>
          <a:srcRect b="0" l="0" r="0" t="0"/>
          <a:stretch/>
        </p:blipFill>
        <p:spPr>
          <a:xfrm>
            <a:off x="-1611388" y="3156514"/>
            <a:ext cx="5451627" cy="3066539"/>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9" name="Shape 149"/>
        <p:cNvGrpSpPr/>
        <p:nvPr/>
      </p:nvGrpSpPr>
      <p:grpSpPr>
        <a:xfrm>
          <a:off x="0" y="0"/>
          <a:ext cx="0" cy="0"/>
          <a:chOff x="0" y="0"/>
          <a:chExt cx="0" cy="0"/>
        </a:xfrm>
      </p:grpSpPr>
      <p:sp>
        <p:nvSpPr>
          <p:cNvPr id="150" name="Google Shape;150;p20"/>
          <p:cNvSpPr txBox="1"/>
          <p:nvPr>
            <p:ph type="title"/>
          </p:nvPr>
        </p:nvSpPr>
        <p:spPr>
          <a:xfrm>
            <a:off x="640080" y="634947"/>
            <a:ext cx="10898776" cy="1246104"/>
          </a:xfrm>
          <a:prstGeom prst="rect">
            <a:avLst/>
          </a:prstGeom>
          <a:noFill/>
          <a:ln>
            <a:noFill/>
          </a:ln>
        </p:spPr>
        <p:txBody>
          <a:bodyPr anchorCtr="0" anchor="b" bIns="45700" lIns="91425" spcFirstLastPara="1" rIns="91425" wrap="square" tIns="45700">
            <a:noAutofit/>
          </a:bodyPr>
          <a:lstStyle/>
          <a:p>
            <a:pPr indent="0" lvl="0" marL="0" rtl="0" algn="l">
              <a:lnSpc>
                <a:spcPct val="85000"/>
              </a:lnSpc>
              <a:spcBef>
                <a:spcPts val="0"/>
              </a:spcBef>
              <a:spcAft>
                <a:spcPts val="0"/>
              </a:spcAft>
              <a:buClr>
                <a:srgbClr val="3F3F3F"/>
              </a:buClr>
              <a:buSzPts val="4800"/>
              <a:buFont typeface="Calibri"/>
              <a:buNone/>
            </a:pPr>
            <a:r>
              <a:rPr lang="cs-CZ"/>
              <a:t>GSF</a:t>
            </a:r>
            <a:endParaRPr/>
          </a:p>
        </p:txBody>
      </p:sp>
      <p:sp>
        <p:nvSpPr>
          <p:cNvPr id="151" name="Google Shape;151;p20"/>
          <p:cNvSpPr txBox="1"/>
          <p:nvPr>
            <p:ph idx="1" type="body"/>
          </p:nvPr>
        </p:nvSpPr>
        <p:spPr>
          <a:xfrm>
            <a:off x="2628628" y="2401088"/>
            <a:ext cx="7763147" cy="3066540"/>
          </a:xfrm>
          <a:prstGeom prst="rect">
            <a:avLst/>
          </a:prstGeom>
          <a:noFill/>
          <a:ln>
            <a:noFill/>
          </a:ln>
        </p:spPr>
        <p:txBody>
          <a:bodyPr anchorCtr="0" anchor="t" bIns="45700" lIns="0" spcFirstLastPara="1" rIns="0" wrap="square" tIns="45700">
            <a:noAutofit/>
          </a:bodyPr>
          <a:lstStyle/>
          <a:p>
            <a:pPr indent="-91440" lvl="0" marL="91440" rtl="0" algn="l">
              <a:lnSpc>
                <a:spcPct val="70000"/>
              </a:lnSpc>
              <a:spcBef>
                <a:spcPts val="0"/>
              </a:spcBef>
              <a:spcAft>
                <a:spcPts val="0"/>
              </a:spcAft>
              <a:buSzPts val="1400"/>
              <a:buFont typeface="Arial"/>
              <a:buChar char="•"/>
            </a:pPr>
            <a:r>
              <a:rPr lang="cs-CZ" sz="1400"/>
              <a:t>Výsledkem je Green Space Factor, tedy informace o tom, jestli záměr splňuje nebo nesplňuje požadavky obce na zelenou infrastrukturu. </a:t>
            </a:r>
            <a:endParaRPr/>
          </a:p>
          <a:p>
            <a:pPr indent="-91440" lvl="0" marL="91440" rtl="0" algn="l">
              <a:lnSpc>
                <a:spcPct val="70000"/>
              </a:lnSpc>
              <a:spcBef>
                <a:spcPts val="1400"/>
              </a:spcBef>
              <a:spcAft>
                <a:spcPts val="0"/>
              </a:spcAft>
              <a:buSzPts val="1400"/>
              <a:buFont typeface="Arial"/>
              <a:buChar char="•"/>
            </a:pPr>
            <a:r>
              <a:rPr lang="cs-CZ" sz="1400"/>
              <a:t>Každé město ho má nastavený podle svých potřeb (třeba 0, 5), některá města mají Green Space Factor různý pro různé záměry – vyšší pro rezidenční bydlení (0, 6), střední pro bydlení v centru města (0, 4) nižší pro průmyslové areály (0, 2). V zahraničí samozřejmě existují i vzorové excelové tabulky, ve kterých lze vypočítat, jaký rozsah zelených ploch je zapotřebí a jestli konkrétní záměr splňuje či nesplňuje podmínky.</a:t>
            </a:r>
            <a:endParaRPr/>
          </a:p>
          <a:p>
            <a:pPr indent="-91440" lvl="0" marL="91440" rtl="0" algn="l">
              <a:lnSpc>
                <a:spcPct val="70000"/>
              </a:lnSpc>
              <a:spcBef>
                <a:spcPts val="1400"/>
              </a:spcBef>
              <a:spcAft>
                <a:spcPts val="0"/>
              </a:spcAft>
              <a:buSzPts val="1400"/>
              <a:buFont typeface="Arial"/>
              <a:buChar char="•"/>
            </a:pPr>
            <a:r>
              <a:rPr lang="cs-CZ" sz="1400"/>
              <a:t>V Malmo doplnili Green Space Factor o tzv. Green Point System. </a:t>
            </a:r>
            <a:endParaRPr/>
          </a:p>
          <a:p>
            <a:pPr indent="-91440" lvl="0" marL="91440" rtl="0" algn="l">
              <a:lnSpc>
                <a:spcPct val="70000"/>
              </a:lnSpc>
              <a:spcBef>
                <a:spcPts val="1400"/>
              </a:spcBef>
              <a:spcAft>
                <a:spcPts val="0"/>
              </a:spcAft>
              <a:buSzPts val="1400"/>
              <a:buFont typeface="Arial"/>
              <a:buChar char="•"/>
            </a:pPr>
            <a:r>
              <a:rPr lang="cs-CZ" sz="1400"/>
              <a:t>Ten má zajistit, aby investoři nezapočítávali do konečného výsledku i plochy, které sice jsou zelené, ale mají kupř. velmi málo substrátu a stromy ani keře nemohou řádně zakořenit a prosperovat a zajišťovat potřebné ekosystémové služby. </a:t>
            </a:r>
            <a:endParaRPr/>
          </a:p>
          <a:p>
            <a:pPr indent="-91440" lvl="0" marL="91440" rtl="0" algn="l">
              <a:lnSpc>
                <a:spcPct val="70000"/>
              </a:lnSpc>
              <a:spcBef>
                <a:spcPts val="1400"/>
              </a:spcBef>
              <a:spcAft>
                <a:spcPts val="0"/>
              </a:spcAft>
              <a:buSzPts val="1400"/>
              <a:buFont typeface="Arial"/>
              <a:buChar char="•"/>
            </a:pPr>
            <a:r>
              <a:rPr lang="cs-CZ" sz="1400"/>
              <a:t>Z tohoto seznamu si každý investor musí vybrat 10 opatření, která následně realizuje. Díky tomu je zajištěna určitá kvalita zelených ploch a jejich využitelnost pro obyvatele a lokální faunu.</a:t>
            </a:r>
            <a:endParaRPr sz="1400"/>
          </a:p>
        </p:txBody>
      </p:sp>
      <p:pic>
        <p:nvPicPr>
          <p:cNvPr id="152" name="Google Shape;152;p20"/>
          <p:cNvPicPr preferRelativeResize="0"/>
          <p:nvPr/>
        </p:nvPicPr>
        <p:blipFill rotWithShape="1">
          <a:blip r:embed="rId3">
            <a:alphaModFix/>
          </a:blip>
          <a:srcRect b="0" l="0" r="0" t="0"/>
          <a:stretch/>
        </p:blipFill>
        <p:spPr>
          <a:xfrm>
            <a:off x="-97186" y="3706577"/>
            <a:ext cx="5451627" cy="3066539"/>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6" name="Shape 156"/>
        <p:cNvGrpSpPr/>
        <p:nvPr/>
      </p:nvGrpSpPr>
      <p:grpSpPr>
        <a:xfrm>
          <a:off x="0" y="0"/>
          <a:ext cx="0" cy="0"/>
          <a:chOff x="0" y="0"/>
          <a:chExt cx="0" cy="0"/>
        </a:xfrm>
      </p:grpSpPr>
      <p:sp>
        <p:nvSpPr>
          <p:cNvPr id="157" name="Google Shape;157;p21"/>
          <p:cNvSpPr txBox="1"/>
          <p:nvPr>
            <p:ph type="title"/>
          </p:nvPr>
        </p:nvSpPr>
        <p:spPr>
          <a:xfrm>
            <a:off x="640080" y="634947"/>
            <a:ext cx="10898776" cy="1246104"/>
          </a:xfrm>
          <a:prstGeom prst="rect">
            <a:avLst/>
          </a:prstGeom>
          <a:noFill/>
          <a:ln>
            <a:noFill/>
          </a:ln>
        </p:spPr>
        <p:txBody>
          <a:bodyPr anchorCtr="0" anchor="b" bIns="45700" lIns="91425" spcFirstLastPara="1" rIns="91425" wrap="square" tIns="45700">
            <a:noAutofit/>
          </a:bodyPr>
          <a:lstStyle/>
          <a:p>
            <a:pPr indent="0" lvl="0" marL="0" rtl="0" algn="l">
              <a:lnSpc>
                <a:spcPct val="85000"/>
              </a:lnSpc>
              <a:spcBef>
                <a:spcPts val="0"/>
              </a:spcBef>
              <a:spcAft>
                <a:spcPts val="0"/>
              </a:spcAft>
              <a:buClr>
                <a:srgbClr val="3F3F3F"/>
              </a:buClr>
              <a:buSzPts val="4800"/>
              <a:buFont typeface="Calibri"/>
              <a:buNone/>
            </a:pPr>
            <a:r>
              <a:rPr lang="cs-CZ"/>
              <a:t>Příklady ze zahraničí: Malmö</a:t>
            </a:r>
            <a:endParaRPr/>
          </a:p>
        </p:txBody>
      </p:sp>
      <p:pic>
        <p:nvPicPr>
          <p:cNvPr id="158" name="Google Shape;158;p21"/>
          <p:cNvPicPr preferRelativeResize="0"/>
          <p:nvPr/>
        </p:nvPicPr>
        <p:blipFill rotWithShape="1">
          <a:blip r:embed="rId3">
            <a:alphaModFix/>
          </a:blip>
          <a:srcRect b="0" l="0" r="0" t="0"/>
          <a:stretch/>
        </p:blipFill>
        <p:spPr>
          <a:xfrm>
            <a:off x="-1577494" y="3334261"/>
            <a:ext cx="5451627" cy="3066539"/>
          </a:xfrm>
          <a:prstGeom prst="rect">
            <a:avLst/>
          </a:prstGeom>
          <a:noFill/>
          <a:ln>
            <a:noFill/>
          </a:ln>
        </p:spPr>
      </p:pic>
      <p:sp>
        <p:nvSpPr>
          <p:cNvPr id="159" name="Google Shape;159;p21"/>
          <p:cNvSpPr txBox="1"/>
          <p:nvPr>
            <p:ph idx="1" type="body"/>
          </p:nvPr>
        </p:nvSpPr>
        <p:spPr>
          <a:xfrm>
            <a:off x="2847703" y="2198914"/>
            <a:ext cx="8691153" cy="3670180"/>
          </a:xfrm>
          <a:prstGeom prst="rect">
            <a:avLst/>
          </a:prstGeom>
          <a:noFill/>
          <a:ln>
            <a:noFill/>
          </a:ln>
        </p:spPr>
        <p:txBody>
          <a:bodyPr anchorCtr="0" anchor="t" bIns="45700" lIns="0" spcFirstLastPara="1" rIns="0" wrap="square" tIns="45700">
            <a:noAutofit/>
          </a:bodyPr>
          <a:lstStyle/>
          <a:p>
            <a:pPr indent="-117475" lvl="0" marL="91440" rtl="0" algn="l">
              <a:lnSpc>
                <a:spcPct val="70000"/>
              </a:lnSpc>
              <a:spcBef>
                <a:spcPts val="0"/>
              </a:spcBef>
              <a:spcAft>
                <a:spcPts val="0"/>
              </a:spcAft>
              <a:buSzPts val="1850"/>
              <a:buFont typeface="Arial"/>
              <a:buChar char="•"/>
            </a:pPr>
            <a:r>
              <a:rPr lang="cs-CZ" sz="1850"/>
              <a:t>Västra Hamnen (Západní přístav)</a:t>
            </a:r>
            <a:endParaRPr/>
          </a:p>
          <a:p>
            <a:pPr indent="-117475" lvl="0" marL="91440" rtl="0" algn="l">
              <a:lnSpc>
                <a:spcPct val="70000"/>
              </a:lnSpc>
              <a:spcBef>
                <a:spcPts val="1400"/>
              </a:spcBef>
              <a:spcAft>
                <a:spcPts val="0"/>
              </a:spcAft>
              <a:buSzPts val="1850"/>
              <a:buFont typeface="Arial"/>
              <a:buChar char="•"/>
            </a:pPr>
            <a:r>
              <a:rPr lang="cs-CZ" sz="1850"/>
              <a:t>Bývalý brownfield</a:t>
            </a:r>
            <a:endParaRPr/>
          </a:p>
          <a:p>
            <a:pPr indent="-117475" lvl="0" marL="91440" rtl="0" algn="l">
              <a:lnSpc>
                <a:spcPct val="70000"/>
              </a:lnSpc>
              <a:spcBef>
                <a:spcPts val="1400"/>
              </a:spcBef>
              <a:spcAft>
                <a:spcPts val="0"/>
              </a:spcAft>
              <a:buSzPts val="1850"/>
              <a:buFont typeface="Arial"/>
              <a:buChar char="•"/>
            </a:pPr>
            <a:r>
              <a:rPr lang="cs-CZ" sz="1850"/>
              <a:t>Rezidenční čtvrť 1 pro 20. 000 nových obyvatel</a:t>
            </a:r>
            <a:endParaRPr sz="1850"/>
          </a:p>
          <a:p>
            <a:pPr indent="-117475" lvl="0" marL="91440" rtl="0" algn="l">
              <a:lnSpc>
                <a:spcPct val="70000"/>
              </a:lnSpc>
              <a:spcBef>
                <a:spcPts val="1400"/>
              </a:spcBef>
              <a:spcAft>
                <a:spcPts val="0"/>
              </a:spcAft>
              <a:buSzPts val="1850"/>
              <a:buFont typeface="Arial"/>
              <a:buChar char="•"/>
            </a:pPr>
            <a:r>
              <a:rPr lang="cs-CZ" sz="1850"/>
              <a:t>Realizována adaptační i mitigační opatření ve spolupráci s developery</a:t>
            </a:r>
            <a:endParaRPr/>
          </a:p>
          <a:p>
            <a:pPr indent="-117475" lvl="0" marL="91440" rtl="0" algn="l">
              <a:lnSpc>
                <a:spcPct val="70000"/>
              </a:lnSpc>
              <a:spcBef>
                <a:spcPts val="1400"/>
              </a:spcBef>
              <a:spcAft>
                <a:spcPts val="0"/>
              </a:spcAft>
              <a:buSzPts val="1850"/>
              <a:buFont typeface="Arial"/>
              <a:buChar char="•"/>
            </a:pPr>
            <a:r>
              <a:rPr lang="cs-CZ" sz="1850"/>
              <a:t>Přestavba probíhá od roku 2001</a:t>
            </a:r>
            <a:endParaRPr/>
          </a:p>
          <a:p>
            <a:pPr indent="-117475" lvl="0" marL="91440" rtl="0" algn="l">
              <a:lnSpc>
                <a:spcPct val="70000"/>
              </a:lnSpc>
              <a:spcBef>
                <a:spcPts val="1400"/>
              </a:spcBef>
              <a:spcAft>
                <a:spcPts val="0"/>
              </a:spcAft>
              <a:buSzPts val="1850"/>
              <a:buFont typeface="Arial"/>
              <a:buChar char="•"/>
            </a:pPr>
            <a:r>
              <a:rPr lang="cs-CZ" sz="1850"/>
              <a:t>Proces přestavby areálu zahájilo město, které stanovilo základní rámec</a:t>
            </a:r>
            <a:endParaRPr/>
          </a:p>
          <a:p>
            <a:pPr indent="-117475" lvl="0" marL="91440" rtl="0" algn="l">
              <a:lnSpc>
                <a:spcPct val="70000"/>
              </a:lnSpc>
              <a:spcBef>
                <a:spcPts val="1400"/>
              </a:spcBef>
              <a:spcAft>
                <a:spcPts val="0"/>
              </a:spcAft>
              <a:buSzPts val="1850"/>
              <a:buFont typeface="Arial"/>
              <a:buChar char="•"/>
            </a:pPr>
            <a:r>
              <a:rPr lang="cs-CZ" sz="1850"/>
              <a:t>V lokalitě bylo asi 20 investorů a 30projekčních kanceláří</a:t>
            </a:r>
            <a:endParaRPr/>
          </a:p>
          <a:p>
            <a:pPr indent="-117475" lvl="0" marL="91440" rtl="0" algn="l">
              <a:lnSpc>
                <a:spcPct val="70000"/>
              </a:lnSpc>
              <a:spcBef>
                <a:spcPts val="1400"/>
              </a:spcBef>
              <a:spcAft>
                <a:spcPts val="0"/>
              </a:spcAft>
              <a:buSzPts val="1850"/>
              <a:buFont typeface="Arial"/>
              <a:buChar char="•"/>
            </a:pPr>
            <a:r>
              <a:rPr lang="cs-CZ" sz="1850"/>
              <a:t>Do přípravy zapojeni i odborníci  oblastí odpadového hospodářství, architekti, urbanisté</a:t>
            </a:r>
            <a:endParaRPr/>
          </a:p>
          <a:p>
            <a:pPr indent="-117475" lvl="0" marL="91440" rtl="0" algn="l">
              <a:lnSpc>
                <a:spcPct val="70000"/>
              </a:lnSpc>
              <a:spcBef>
                <a:spcPts val="1400"/>
              </a:spcBef>
              <a:spcAft>
                <a:spcPts val="0"/>
              </a:spcAft>
              <a:buSzPts val="1850"/>
              <a:buFont typeface="Arial"/>
              <a:buChar char="•"/>
            </a:pPr>
            <a:r>
              <a:rPr lang="cs-CZ" sz="1850"/>
              <a:t>Pro celou práci byl vypracován dokument „Program kvality“, který zajišťoval environmentální a další standardy</a:t>
            </a:r>
            <a:endParaRPr/>
          </a:p>
          <a:p>
            <a:pPr indent="0" lvl="0" marL="91440" rtl="0" algn="l">
              <a:lnSpc>
                <a:spcPct val="70000"/>
              </a:lnSpc>
              <a:spcBef>
                <a:spcPts val="1400"/>
              </a:spcBef>
              <a:spcAft>
                <a:spcPts val="0"/>
              </a:spcAft>
              <a:buSzPts val="1850"/>
              <a:buNone/>
            </a:pPr>
            <a:r>
              <a:t/>
            </a:r>
            <a:endParaRPr sz="1850"/>
          </a:p>
          <a:p>
            <a:pPr indent="0" lvl="0" marL="91440" rtl="0" algn="l">
              <a:lnSpc>
                <a:spcPct val="70000"/>
              </a:lnSpc>
              <a:spcBef>
                <a:spcPts val="1400"/>
              </a:spcBef>
              <a:spcAft>
                <a:spcPts val="0"/>
              </a:spcAft>
              <a:buSzPts val="1850"/>
              <a:buNone/>
            </a:pPr>
            <a:r>
              <a:t/>
            </a:r>
            <a:endParaRPr sz="185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Retrospektiva">
  <a:themeElements>
    <a:clrScheme name="Retrospect">
      <a:dk1>
        <a:srgbClr val="000000"/>
      </a:dk1>
      <a:lt1>
        <a:srgbClr val="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