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715000" cx="9144000"/>
  <p:notesSz cx="6858000" cy="9144000"/>
  <p:embeddedFontLst>
    <p:embeddedFont>
      <p:font typeface="Amatic SC"/>
      <p:regular r:id="rId39"/>
      <p:bold r:id="rId40"/>
    </p:embeddedFont>
    <p:embeddedFont>
      <p:font typeface="Source Code Pr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maticSC-bold.fntdata"/><Relationship Id="rId20" Type="http://schemas.openxmlformats.org/officeDocument/2006/relationships/slide" Target="slides/slide15.xml"/><Relationship Id="rId42" Type="http://schemas.openxmlformats.org/officeDocument/2006/relationships/font" Target="fonts/SourceCodePro-bold.fntdata"/><Relationship Id="rId41" Type="http://schemas.openxmlformats.org/officeDocument/2006/relationships/font" Target="fonts/SourceCodePro-regular.fntdata"/><Relationship Id="rId22" Type="http://schemas.openxmlformats.org/officeDocument/2006/relationships/slide" Target="slides/slide17.xml"/><Relationship Id="rId44" Type="http://schemas.openxmlformats.org/officeDocument/2006/relationships/font" Target="fonts/SourceCodePro-boldItalic.fntdata"/><Relationship Id="rId21" Type="http://schemas.openxmlformats.org/officeDocument/2006/relationships/slide" Target="slides/slide16.xml"/><Relationship Id="rId43" Type="http://schemas.openxmlformats.org/officeDocument/2006/relationships/font" Target="fonts/SourceCodePr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AmaticSC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1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/>
          <p:nvPr>
            <p:ph idx="2" type="sldImg"/>
          </p:nvPr>
        </p:nvSpPr>
        <p:spPr>
          <a:xfrm>
            <a:off x="686109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81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435722"/>
            <a:ext cx="8520600" cy="29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4322667"/>
            <a:ext cx="85206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378083"/>
            <a:ext cx="8520600" cy="22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671806"/>
            <a:ext cx="8520600" cy="14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90250" y="584833"/>
            <a:ext cx="5618700" cy="45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2802750" y="891667"/>
            <a:ext cx="3538500" cy="393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325389"/>
            <a:ext cx="85206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365194"/>
            <a:ext cx="85206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" type="body"/>
          </p:nvPr>
        </p:nvSpPr>
        <p:spPr>
          <a:xfrm>
            <a:off x="319500" y="4700639"/>
            <a:ext cx="59988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325389"/>
            <a:ext cx="85206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311700" y="1365194"/>
            <a:ext cx="39999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7"/>
          <p:cNvSpPr txBox="1"/>
          <p:nvPr>
            <p:ph idx="2" type="body"/>
          </p:nvPr>
        </p:nvSpPr>
        <p:spPr>
          <a:xfrm>
            <a:off x="4832400" y="1365194"/>
            <a:ext cx="39999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04800" y="343722"/>
            <a:ext cx="8537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7" name="Google Shape;37;p9"/>
          <p:cNvSpPr txBox="1"/>
          <p:nvPr>
            <p:ph idx="1" type="body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4572000" y="-28"/>
            <a:ext cx="4572000" cy="571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Google Shape;41;p10"/>
          <p:cNvCxnSpPr/>
          <p:nvPr/>
        </p:nvCxnSpPr>
        <p:spPr>
          <a:xfrm>
            <a:off x="5029675" y="49950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0"/>
          <p:cNvSpPr txBox="1"/>
          <p:nvPr>
            <p:ph type="title"/>
          </p:nvPr>
        </p:nvSpPr>
        <p:spPr>
          <a:xfrm>
            <a:off x="265500" y="1201556"/>
            <a:ext cx="4045200" cy="19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3" name="Google Shape;43;p10"/>
          <p:cNvSpPr txBox="1"/>
          <p:nvPr>
            <p:ph idx="1" type="subTitle"/>
          </p:nvPr>
        </p:nvSpPr>
        <p:spPr>
          <a:xfrm>
            <a:off x="265500" y="3161359"/>
            <a:ext cx="40452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4" name="Google Shape;44;p10"/>
          <p:cNvSpPr txBox="1"/>
          <p:nvPr>
            <p:ph idx="2" type="body"/>
          </p:nvPr>
        </p:nvSpPr>
        <p:spPr>
          <a:xfrm>
            <a:off x="4939500" y="804667"/>
            <a:ext cx="3837000" cy="41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25389"/>
            <a:ext cx="85206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365194"/>
            <a:ext cx="85206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Relationship Id="rId4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image" Target="../media/image17.jpg"/><Relationship Id="rId5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g"/><Relationship Id="rId4" Type="http://schemas.openxmlformats.org/officeDocument/2006/relationships/image" Target="../media/image41.png"/><Relationship Id="rId5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jpg"/><Relationship Id="rId4" Type="http://schemas.openxmlformats.org/officeDocument/2006/relationships/image" Target="../media/image3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2.jpg"/><Relationship Id="rId6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10.jpg"/><Relationship Id="rId5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C4587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435725"/>
            <a:ext cx="8520600" cy="3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6500">
                <a:solidFill>
                  <a:srgbClr val="1C4587"/>
                </a:solidFill>
                <a:highlight>
                  <a:srgbClr val="FFFFFF"/>
                </a:highlight>
              </a:rPr>
              <a:t>Adaptační opatření </a:t>
            </a:r>
            <a:endParaRPr sz="6500">
              <a:solidFill>
                <a:srgbClr val="1C4587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6500">
                <a:solidFill>
                  <a:srgbClr val="1C4587"/>
                </a:solidFill>
                <a:highlight>
                  <a:srgbClr val="FFFFFF"/>
                </a:highlight>
              </a:rPr>
              <a:t>v městské části praha 12</a:t>
            </a:r>
            <a:endParaRPr sz="6500">
              <a:solidFill>
                <a:srgbClr val="1C4587"/>
              </a:solidFill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4322667"/>
            <a:ext cx="85206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>
                <a:solidFill>
                  <a:schemeClr val="lt1"/>
                </a:solidFill>
              </a:rPr>
              <a:t>Ing.</a:t>
            </a:r>
            <a:r>
              <a:rPr b="0"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Eva Tylová</a:t>
            </a:r>
            <a:r>
              <a:rPr b="0" lang="en">
                <a:solidFill>
                  <a:schemeClr val="lt1"/>
                </a:solidFill>
              </a:rPr>
              <a:t> - místostarostka Prahy 12, Piráti</a:t>
            </a:r>
            <a:endParaRPr b="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b="0" lang="en">
                <a:solidFill>
                  <a:schemeClr val="lt1"/>
                </a:solidFill>
              </a:rPr>
              <a:t>Mgr. Veronika Oušková - odborná asistentka</a:t>
            </a:r>
            <a:endParaRPr b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325389"/>
            <a:ext cx="85206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800"/>
              <a:t>Manažerské peripetie</a:t>
            </a:r>
            <a:endParaRPr sz="4800"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96200" y="1215500"/>
            <a:ext cx="85206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en" sz="1600"/>
              <a:t>Časově náročná příprava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en" sz="1600"/>
              <a:t>Několik úrovní, na nichž lze udělat chybu</a:t>
            </a:r>
            <a:endParaRPr sz="1600"/>
          </a:p>
          <a:p>
            <a:pPr indent="-33020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Plánování</a:t>
            </a:r>
            <a:endParaRPr sz="1600"/>
          </a:p>
          <a:p>
            <a:pPr indent="-33020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Předávání pokynů radnice - OŽP</a:t>
            </a:r>
            <a:endParaRPr sz="1600"/>
          </a:p>
          <a:p>
            <a:pPr indent="-33020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Předávání pokynů OŽP - zástupce firem</a:t>
            </a:r>
            <a:endParaRPr sz="1600"/>
          </a:p>
          <a:p>
            <a:pPr indent="-33020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Předávání pokynů zástupce firmy - pracovník na sekačce</a:t>
            </a:r>
            <a:endParaRPr sz="1600"/>
          </a:p>
          <a:p>
            <a:pPr indent="-33020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Komunikace s občany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en" sz="1600"/>
              <a:t>Nepředvídatelné počasí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en" sz="1600"/>
              <a:t>Limity techniky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en" sz="1600"/>
              <a:t>Tráva roste, jak se jí zachce a nikoliv tak, jak chcem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en" sz="1600"/>
              <a:t>Vysoká pestrost proseb občanů</a:t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0201" y="565750"/>
            <a:ext cx="2379297" cy="178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0799" y="325400"/>
            <a:ext cx="5328050" cy="436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>
            <p:ph type="title"/>
          </p:nvPr>
        </p:nvSpPr>
        <p:spPr>
          <a:xfrm>
            <a:off x="228000" y="4693525"/>
            <a:ext cx="86880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300"/>
              <a:t>Komunikace na místních sociálních sítích</a:t>
            </a:r>
            <a:endParaRPr sz="4300"/>
          </a:p>
        </p:txBody>
      </p:sp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325400"/>
            <a:ext cx="30291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300"/>
              <a:t>Téma - omezení seče trávy </a:t>
            </a:r>
            <a:endParaRPr sz="4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228000" y="4589625"/>
            <a:ext cx="86880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300"/>
              <a:t>Komunikace a vysvětlování v radničním tisku a FB</a:t>
            </a:r>
            <a:endParaRPr sz="4300"/>
          </a:p>
        </p:txBody>
      </p:sp>
      <p:sp>
        <p:nvSpPr>
          <p:cNvPr id="136" name="Google Shape;136;p24"/>
          <p:cNvSpPr txBox="1"/>
          <p:nvPr>
            <p:ph type="title"/>
          </p:nvPr>
        </p:nvSpPr>
        <p:spPr>
          <a:xfrm>
            <a:off x="311700" y="325400"/>
            <a:ext cx="30291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300"/>
              <a:t>Téma - změna péče o trávníky </a:t>
            </a:r>
            <a:endParaRPr sz="4300"/>
          </a:p>
        </p:txBody>
      </p:sp>
      <p:pic>
        <p:nvPicPr>
          <p:cNvPr id="137" name="Google Shape;1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5400" y="325401"/>
            <a:ext cx="3220600" cy="42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2435525"/>
            <a:ext cx="5131625" cy="215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84837" y="1094068"/>
            <a:ext cx="2510574" cy="1341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111675" y="4548450"/>
            <a:ext cx="86880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300"/>
              <a:t>Komunitní akce - setí louky, botanická vycházka</a:t>
            </a:r>
            <a:endParaRPr sz="4300"/>
          </a:p>
        </p:txBody>
      </p:sp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325400"/>
            <a:ext cx="30291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300"/>
              <a:t>Téma - změna péče o trávníky </a:t>
            </a:r>
            <a:endParaRPr sz="4300"/>
          </a:p>
        </p:txBody>
      </p:sp>
      <p:pic>
        <p:nvPicPr>
          <p:cNvPr id="146" name="Google Shape;146;p25"/>
          <p:cNvPicPr preferRelativeResize="0"/>
          <p:nvPr/>
        </p:nvPicPr>
        <p:blipFill/>
        <p:spPr>
          <a:xfrm>
            <a:off x="4920525" y="325400"/>
            <a:ext cx="3196070" cy="40909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3575" y="1764250"/>
            <a:ext cx="3532052" cy="265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111675" y="4548450"/>
            <a:ext cx="86880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300"/>
              <a:t>Připravujeme informační materiály o místní květeně</a:t>
            </a:r>
            <a:endParaRPr sz="4300"/>
          </a:p>
        </p:txBody>
      </p:sp>
      <p:sp>
        <p:nvSpPr>
          <p:cNvPr id="153" name="Google Shape;153;p26"/>
          <p:cNvSpPr txBox="1"/>
          <p:nvPr>
            <p:ph type="title"/>
          </p:nvPr>
        </p:nvSpPr>
        <p:spPr>
          <a:xfrm>
            <a:off x="311700" y="325400"/>
            <a:ext cx="30291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300"/>
              <a:t>Téma - změna péče o trávníky</a:t>
            </a:r>
            <a:endParaRPr sz="4300"/>
          </a:p>
        </p:txBody>
      </p:sp>
      <p:pic>
        <p:nvPicPr>
          <p:cNvPr id="154" name="Google Shape;15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6063" y="1139826"/>
            <a:ext cx="2602528" cy="34353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0575" y="325393"/>
            <a:ext cx="3029100" cy="428025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C4587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2802750" y="891667"/>
            <a:ext cx="3538500" cy="393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Zachytáváme dešťovou vodu a budujeme pítka pro ptáky</a:t>
            </a:r>
            <a:endParaRPr sz="3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19500" y="4700650"/>
            <a:ext cx="8587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800"/>
              <a:t>Budujeme svejly (příkopy určené k zadržení přívalové vody)</a:t>
            </a:r>
            <a:endParaRPr sz="3800"/>
          </a:p>
        </p:txBody>
      </p:sp>
      <p:pic>
        <p:nvPicPr>
          <p:cNvPr id="167" name="Google Shape;167;p28"/>
          <p:cNvPicPr preferRelativeResize="0"/>
          <p:nvPr/>
        </p:nvPicPr>
        <p:blipFill rotWithShape="1">
          <a:blip r:embed="rId3">
            <a:alphaModFix/>
          </a:blip>
          <a:srcRect b="5139" l="0" r="0" t="7896"/>
          <a:stretch/>
        </p:blipFill>
        <p:spPr>
          <a:xfrm>
            <a:off x="363050" y="517800"/>
            <a:ext cx="5713550" cy="373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3250" y="485550"/>
            <a:ext cx="2822775" cy="376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166850" y="4700650"/>
            <a:ext cx="88446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300"/>
              <a:t>Propagujeme význam dešťové vody na dětském hřišti</a:t>
            </a:r>
            <a:endParaRPr sz="4300"/>
          </a:p>
        </p:txBody>
      </p:sp>
      <p:pic>
        <p:nvPicPr>
          <p:cNvPr id="175" name="Google Shape;1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500" y="174800"/>
            <a:ext cx="3109642" cy="4395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6278" y="2294649"/>
            <a:ext cx="3031145" cy="22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3675" y="244350"/>
            <a:ext cx="3479675" cy="2613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319500" y="4700650"/>
            <a:ext cx="8587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800"/>
              <a:t>chytáme dešťovou vodu i na dalších místech</a:t>
            </a:r>
            <a:endParaRPr sz="4800"/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2375" y="195725"/>
            <a:ext cx="5854336" cy="4396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0" name="Google Shape;190;p31"/>
          <p:cNvSpPr txBox="1"/>
          <p:nvPr>
            <p:ph idx="1" type="body"/>
          </p:nvPr>
        </p:nvSpPr>
        <p:spPr>
          <a:xfrm>
            <a:off x="319500" y="4700650"/>
            <a:ext cx="8587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/>
              <a:t>V horkých dnech jsme po městě rozmístili mobilní pítka 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/>
              <a:t>pro divoké ptáky</a:t>
            </a:r>
            <a:endParaRPr sz="3600"/>
          </a:p>
        </p:txBody>
      </p:sp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0125" y="533000"/>
            <a:ext cx="2794874" cy="372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C4587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477000" y="983250"/>
            <a:ext cx="8190000" cy="41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en" sz="3300"/>
              <a:t>Měníme péči o městské trávníky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1400"/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en" sz="3300"/>
              <a:t>Zachytáváme dešťovou vodu a budujeme pítka pro ptáky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1400"/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en" sz="3300"/>
              <a:t>Sázíme stromy a keře, připravujeme nové aleje, věnujeme pozornost památným stromům i všem mladým výsadbám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1400"/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en" sz="3300"/>
              <a:t>Chráníme půdu (žádné glyfosáty, podpora ekozemědělství)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1400"/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Char char="●"/>
            </a:pPr>
            <a:r>
              <a:rPr lang="en" sz="3300"/>
              <a:t>Podporujeme re-use a využití bioodpadů</a:t>
            </a:r>
            <a:endParaRPr sz="3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 sz="3600"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8588" y="4247974"/>
            <a:ext cx="1881226" cy="93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C4587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/>
          <p:nvPr>
            <p:ph type="title"/>
          </p:nvPr>
        </p:nvSpPr>
        <p:spPr>
          <a:xfrm>
            <a:off x="2802750" y="891667"/>
            <a:ext cx="3538500" cy="393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Sázíme stromy a keře,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věnujeme pozornost starým památným stromům 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i mladým výsadbám </a:t>
            </a:r>
            <a:endParaRPr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375175" y="4649600"/>
            <a:ext cx="8587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/>
              <a:t>Budujeme aleje podél polních cest - ve spolupráci s občany, ekologickými spolky a firmami i za pomocí dotačních titulů</a:t>
            </a:r>
            <a:endParaRPr sz="3600"/>
          </a:p>
        </p:txBody>
      </p:sp>
      <p:pic>
        <p:nvPicPr>
          <p:cNvPr id="203" name="Google Shape;20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925" y="448725"/>
            <a:ext cx="6318451" cy="384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319500" y="4700650"/>
            <a:ext cx="8587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800"/>
              <a:t>podporujeme komunitní výsadby stromů a keřů</a:t>
            </a:r>
            <a:endParaRPr sz="4800"/>
          </a:p>
        </p:txBody>
      </p:sp>
      <p:pic>
        <p:nvPicPr>
          <p:cNvPr id="210" name="Google Shape;21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8225" y="188250"/>
            <a:ext cx="5854336" cy="4396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6" name="Google Shape;216;p35"/>
          <p:cNvSpPr txBox="1"/>
          <p:nvPr>
            <p:ph idx="1" type="body"/>
          </p:nvPr>
        </p:nvSpPr>
        <p:spPr>
          <a:xfrm>
            <a:off x="406050" y="4151725"/>
            <a:ext cx="46497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800"/>
              <a:t>Dosazujeme stromy </a:t>
            </a:r>
            <a:endParaRPr sz="4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800"/>
              <a:t>v blízkosti dětských hřišť</a:t>
            </a:r>
            <a:endParaRPr sz="4800"/>
          </a:p>
        </p:txBody>
      </p:sp>
      <p:pic>
        <p:nvPicPr>
          <p:cNvPr id="217" name="Google Shape;21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5748" y="247975"/>
            <a:ext cx="3914275" cy="52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375175" y="4649600"/>
            <a:ext cx="8587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/>
              <a:t>Věnujeme pozornost památným stromům i zálivkám mladých výsadeb</a:t>
            </a:r>
            <a:endParaRPr sz="3600"/>
          </a:p>
        </p:txBody>
      </p:sp>
      <p:pic>
        <p:nvPicPr>
          <p:cNvPr id="224" name="Google Shape;224;p36"/>
          <p:cNvPicPr preferRelativeResize="0"/>
          <p:nvPr/>
        </p:nvPicPr>
        <p:blipFill rotWithShape="1">
          <a:blip r:embed="rId3">
            <a:alphaModFix/>
          </a:blip>
          <a:srcRect b="650" l="12551" r="1062" t="-650"/>
          <a:stretch/>
        </p:blipFill>
        <p:spPr>
          <a:xfrm>
            <a:off x="3605000" y="101350"/>
            <a:ext cx="4949596" cy="429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225" y="1012175"/>
            <a:ext cx="3259851" cy="33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C4587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title"/>
          </p:nvPr>
        </p:nvSpPr>
        <p:spPr>
          <a:xfrm>
            <a:off x="2802750" y="891667"/>
            <a:ext cx="3538500" cy="393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Chráníme půdu: 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žádné glyfosáty,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podpora ekozemědělství</a:t>
            </a:r>
            <a:endParaRPr sz="3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/>
          <p:nvPr>
            <p:ph type="title"/>
          </p:nvPr>
        </p:nvSpPr>
        <p:spPr>
          <a:xfrm>
            <a:off x="311700" y="325389"/>
            <a:ext cx="85206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800"/>
              <a:t>Nepoužíváme glyfosáty na pozemcích mč</a:t>
            </a:r>
            <a:endParaRPr sz="4800"/>
          </a:p>
        </p:txBody>
      </p:sp>
      <p:sp>
        <p:nvSpPr>
          <p:cNvPr id="236" name="Google Shape;236;p38"/>
          <p:cNvSpPr txBox="1"/>
          <p:nvPr>
            <p:ph idx="1" type="body"/>
          </p:nvPr>
        </p:nvSpPr>
        <p:spPr>
          <a:xfrm>
            <a:off x="396200" y="1456325"/>
            <a:ext cx="81597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Glyfosáty (Roundup) jsou na pozemcích ve správě MČ Praha 12 zakázány již od roku 2011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Namísto chemie je využíváno mechanické odstraňování (je-li to skutečně nutné)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0775" y="2632650"/>
            <a:ext cx="2446250" cy="2534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38"/>
          <p:cNvCxnSpPr/>
          <p:nvPr/>
        </p:nvCxnSpPr>
        <p:spPr>
          <a:xfrm flipH="1" rot="10800000">
            <a:off x="4807300" y="2909050"/>
            <a:ext cx="3613200" cy="1875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9" name="Google Shape;239;p38"/>
          <p:cNvCxnSpPr/>
          <p:nvPr/>
        </p:nvCxnSpPr>
        <p:spPr>
          <a:xfrm>
            <a:off x="4574500" y="3024088"/>
            <a:ext cx="4078800" cy="1645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5" name="Google Shape;245;p39"/>
          <p:cNvSpPr txBox="1"/>
          <p:nvPr>
            <p:ph idx="1" type="body"/>
          </p:nvPr>
        </p:nvSpPr>
        <p:spPr>
          <a:xfrm>
            <a:off x="120000" y="4889400"/>
            <a:ext cx="90240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900"/>
              <a:t>Hledáme šetrnější formy hospodaření pro naše polní pozemky</a:t>
            </a:r>
            <a:endParaRPr sz="3900"/>
          </a:p>
        </p:txBody>
      </p:sp>
      <p:pic>
        <p:nvPicPr>
          <p:cNvPr id="246" name="Google Shape;24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050" y="147750"/>
            <a:ext cx="3443701" cy="43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876650"/>
            <a:ext cx="3821250" cy="34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C4587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/>
          <p:nvPr>
            <p:ph type="title"/>
          </p:nvPr>
        </p:nvSpPr>
        <p:spPr>
          <a:xfrm>
            <a:off x="2802750" y="891667"/>
            <a:ext cx="3538500" cy="393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Podpora re-use 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a využití bioodpadů</a:t>
            </a:r>
            <a:endParaRPr sz="3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8" name="Google Shape;258;p41"/>
          <p:cNvSpPr txBox="1"/>
          <p:nvPr>
            <p:ph idx="1" type="body"/>
          </p:nvPr>
        </p:nvSpPr>
        <p:spPr>
          <a:xfrm>
            <a:off x="333925" y="4325075"/>
            <a:ext cx="42381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800"/>
              <a:t>Kompostování na sídlištích</a:t>
            </a:r>
            <a:endParaRPr sz="4800"/>
          </a:p>
        </p:txBody>
      </p:sp>
      <p:pic>
        <p:nvPicPr>
          <p:cNvPr id="259" name="Google Shape;25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5950" y="431550"/>
            <a:ext cx="3892926" cy="48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962" y="431551"/>
            <a:ext cx="4344030" cy="313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C4587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2802750" y="891667"/>
            <a:ext cx="3538500" cy="393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600"/>
              <a:t>Měníme péči o městské trávníky</a:t>
            </a:r>
            <a:endParaRPr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66" name="Google Shape;266;p42"/>
          <p:cNvSpPr txBox="1"/>
          <p:nvPr>
            <p:ph idx="1" type="body"/>
          </p:nvPr>
        </p:nvSpPr>
        <p:spPr>
          <a:xfrm>
            <a:off x="408475" y="3919225"/>
            <a:ext cx="4924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800"/>
              <a:t>Kompostování bioodpadu na zahradách mateřských školek</a:t>
            </a:r>
            <a:endParaRPr sz="4800"/>
          </a:p>
        </p:txBody>
      </p:sp>
      <p:pic>
        <p:nvPicPr>
          <p:cNvPr id="267" name="Google Shape;26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7575" y="200737"/>
            <a:ext cx="3326497" cy="531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/>
          <p:nvPr>
            <p:ph type="title"/>
          </p:nvPr>
        </p:nvSpPr>
        <p:spPr>
          <a:xfrm>
            <a:off x="496775" y="340189"/>
            <a:ext cx="85206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800"/>
              <a:t>Re-use materiálů</a:t>
            </a:r>
            <a:endParaRPr/>
          </a:p>
        </p:txBody>
      </p:sp>
      <p:sp>
        <p:nvSpPr>
          <p:cNvPr id="273" name="Google Shape;273;p43"/>
          <p:cNvSpPr txBox="1"/>
          <p:nvPr>
            <p:ph idx="1" type="body"/>
          </p:nvPr>
        </p:nvSpPr>
        <p:spPr>
          <a:xfrm>
            <a:off x="430125" y="1230294"/>
            <a:ext cx="39999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Dřevěné palety využívány pro výrobu komunitních kompostérů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Využití smeteného posypového štěrku z chodníků (např. pro terénní úpravy)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Vysloužilý písek z dětských hřišť - na pláž k řece, pro komunitní areál, pro potřeby sportovní akce neslyšících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Staré plechové sudy byly využity pro výrobu košů na tříděný odpad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Umožňujeme chovatelům využít pro svá zvířata trávu z městských pozemků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74" name="Google Shape;274;p43"/>
          <p:cNvPicPr preferRelativeResize="0"/>
          <p:nvPr/>
        </p:nvPicPr>
        <p:blipFill rotWithShape="1">
          <a:blip r:embed="rId3">
            <a:alphaModFix/>
          </a:blip>
          <a:srcRect b="39719" l="7041" r="13213" t="1987"/>
          <a:stretch/>
        </p:blipFill>
        <p:spPr>
          <a:xfrm>
            <a:off x="6726950" y="392000"/>
            <a:ext cx="1939549" cy="238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2213" y="392000"/>
            <a:ext cx="1787377" cy="238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 rotWithShape="1">
          <a:blip r:embed="rId5">
            <a:alphaModFix/>
          </a:blip>
          <a:srcRect b="23858" l="9232" r="4559" t="14934"/>
          <a:stretch/>
        </p:blipFill>
        <p:spPr>
          <a:xfrm>
            <a:off x="4737800" y="3108669"/>
            <a:ext cx="3928700" cy="209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"/>
          <p:cNvSpPr txBox="1"/>
          <p:nvPr>
            <p:ph type="title"/>
          </p:nvPr>
        </p:nvSpPr>
        <p:spPr>
          <a:xfrm>
            <a:off x="371675" y="4494664"/>
            <a:ext cx="85206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3600"/>
              <a:t>Zúčastnili jsme se instalace komunitní předávací police 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3600"/>
              <a:t>A využíváme ji</a:t>
            </a:r>
            <a:endParaRPr sz="3600"/>
          </a:p>
        </p:txBody>
      </p:sp>
      <p:pic>
        <p:nvPicPr>
          <p:cNvPr id="282" name="Google Shape;28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675" y="424475"/>
            <a:ext cx="5220224" cy="391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4375" y="235275"/>
            <a:ext cx="2371849" cy="4216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C4587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/>
          <p:nvPr>
            <p:ph type="title"/>
          </p:nvPr>
        </p:nvSpPr>
        <p:spPr>
          <a:xfrm>
            <a:off x="2802750" y="891667"/>
            <a:ext cx="3538500" cy="393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Děkujeme za pozornost :-)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400"/>
              <a:t>tylova.eva@praha12.cz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400"/>
              <a:t>veronika.ouskova@gmail.com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325389"/>
            <a:ext cx="8520600" cy="8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300"/>
              <a:t>měníme péči o městské trávníky</a:t>
            </a:r>
            <a:endParaRPr sz="4300"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73100" y="1133169"/>
            <a:ext cx="8520600" cy="3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Odložení první seče z důvodu suchého jara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Snížení frekvence seče: dle lokality 1 - 3 x ročně (nejméně např. prudké svahy, nejčastěji dětská hřiště a nejbližší okolí bytových domů, okolí laviček aj.)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Mozaiková seč (vynechávání částí trávníků z aktuální seče, obsekávání kvetoucích rostlin)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Sekání na vyšší porost (10 cm)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Zákaz sekání za vysokých teplot (nad 26 stupňů)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2400"/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9363" y="3934688"/>
            <a:ext cx="1574998" cy="157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1075" y="3941700"/>
            <a:ext cx="1560946" cy="1560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71224" y="3934688"/>
            <a:ext cx="1575001" cy="15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33025" y="3941700"/>
            <a:ext cx="1560950" cy="15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9500" y="4700650"/>
            <a:ext cx="8587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4000"/>
              <a:t>Na počátku byl důkladný plán: diskuze o každé ploše, obhlídky terénu, podněty občanů</a:t>
            </a:r>
            <a:endParaRPr sz="4000"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0575" y="229375"/>
            <a:ext cx="5524451" cy="4143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9500" y="4700650"/>
            <a:ext cx="8587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/>
              <a:t>Mozaiková seč - ponecháváme neposečené části, zejména ostrůvky kvetoucích kytek</a:t>
            </a:r>
            <a:endParaRPr sz="3600"/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1225" y="276000"/>
            <a:ext cx="5634276" cy="422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375" y="276000"/>
            <a:ext cx="2349199" cy="176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b="0" l="2210" r="-2208" t="0"/>
          <a:stretch/>
        </p:blipFill>
        <p:spPr>
          <a:xfrm>
            <a:off x="506800" y="2351801"/>
            <a:ext cx="2095402" cy="2095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9500" y="4836200"/>
            <a:ext cx="8587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/>
              <a:t>Omezení sečí na svazích - PODPORA RETENCE VODY, zpomalení přívalové vody</a:t>
            </a:r>
            <a:endParaRPr sz="3600"/>
          </a:p>
        </p:txBody>
      </p:sp>
      <p:sp>
        <p:nvSpPr>
          <p:cNvPr id="101" name="Google Shape;101;p19"/>
          <p:cNvSpPr txBox="1"/>
          <p:nvPr/>
        </p:nvSpPr>
        <p:spPr>
          <a:xfrm>
            <a:off x="6008575" y="318850"/>
            <a:ext cx="73386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7825" y="231100"/>
            <a:ext cx="5703769" cy="4282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76400" y="4729500"/>
            <a:ext cx="85809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/>
              <a:t>bereme ohledy na potřeby občanů, např. pejskařů: 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/>
              <a:t>např. vždy sečeme pruhy podél chodníků a okolí laviček</a:t>
            </a:r>
            <a:endParaRPr sz="3600"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7750" y="283575"/>
            <a:ext cx="5990173" cy="4119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5557575" y="-1553125"/>
            <a:ext cx="73410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206650" y="4641375"/>
            <a:ext cx="86175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/>
              <a:t>Zákaz sekat při teplotách od 26 stupňů celsia a více - seč za vysokých teplot je pro rostliny příliš velký stres</a:t>
            </a:r>
            <a:endParaRPr sz="3600"/>
          </a:p>
        </p:txBody>
      </p:sp>
      <p:pic>
        <p:nvPicPr>
          <p:cNvPr id="116" name="Google Shape;11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6550" y="136300"/>
            <a:ext cx="5617600" cy="42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