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F7A6DF0-A590-4730-A308-B2CABE755BC2}">
  <a:tblStyle styleId="{8F7A6DF0-A590-4730-A308-B2CABE755B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4E7"/>
          </a:solidFill>
        </a:fill>
      </a:tcStyle>
    </a:wholeTbl>
    <a:band1H>
      <a:tcTxStyle/>
      <a:tcStyle>
        <a:fill>
          <a:solidFill>
            <a:srgbClr val="DEE9CB"/>
          </a:solidFill>
        </a:fill>
      </a:tcStyle>
    </a:band1H>
    <a:band2H>
      <a:tcTxStyle/>
    </a:band2H>
    <a:band1V>
      <a:tcTxStyle/>
      <a:tcStyle>
        <a:fill>
          <a:solidFill>
            <a:srgbClr val="DEE9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ovinky.cz/pocasi/clanek/evropu-zasahne-dalsi-vlna-veder-varovani-plati-i-pro-cesko-40290456" TargetMode="External"/><Relationship Id="rId3" Type="http://schemas.openxmlformats.org/officeDocument/2006/relationships/hyperlink" Target="https://www.idnes.cz/zpravy/domaci/vedra-praha-mereni-mf-dnes-cesko-vysoke-teploty.A190726_141051_domaci_lesa" TargetMode="External"/><Relationship Id="rId4" Type="http://schemas.openxmlformats.org/officeDocument/2006/relationships/hyperlink" Target="https://www.bbc.com/news/av/world-europe-33873754/europe-and-egypt-swelter-in-heatwave" TargetMode="External"/><Relationship Id="rId5" Type="http://schemas.openxmlformats.org/officeDocument/2006/relationships/hyperlink" Target="https://www.irozhlas.cz/zpravy-domov/praha-pocasi-vedro-leto-ochlazeni_1808011802_ako" TargetMode="External"/><Relationship Id="rId6" Type="http://schemas.openxmlformats.org/officeDocument/2006/relationships/hyperlink" Target="https://otevrenenoviny.cz/praha-nebezpecny-tepelny-ostrov-pomuze-vice-stromu-vody-zelene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/>
        </p:nvSpPr>
        <p:spPr>
          <a:xfrm>
            <a:off x="3886200" y="8686800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1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914400" y="4343400"/>
            <a:ext cx="5021263" cy="410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/>
        </p:nvSpPr>
        <p:spPr>
          <a:xfrm>
            <a:off x="3886200" y="8686800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2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914400" y="4343400"/>
            <a:ext cx="5021263" cy="410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PROJEKTŮ - ZŠ a MŠ, Nemocnice, DPS, OÚ, KD, a i 2 hasičárny od HZS ZLK</a:t>
            </a:r>
            <a:endParaRPr/>
          </a:p>
        </p:txBody>
      </p:sp>
      <p:sp>
        <p:nvSpPr>
          <p:cNvPr id="185" name="Google Shape;1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/>
              <a:t>Zdroje: </a:t>
            </a:r>
            <a:r>
              <a:rPr lang="cs-CZ" sz="1200" u="sng">
                <a:solidFill>
                  <a:schemeClr val="hlink"/>
                </a:solidFill>
                <a:hlinkClick r:id="rId2"/>
              </a:rPr>
              <a:t>https://www.novinky.cz/pocasi/clanek/evropu-zasahne-dalsi-vlna-veder-varovani-plati-i-pro-cesko-40290456</a:t>
            </a:r>
            <a:r>
              <a:rPr lang="cs-CZ" sz="1200"/>
              <a:t>, </a:t>
            </a:r>
            <a:r>
              <a:rPr lang="cs-CZ" sz="1200" u="sng">
                <a:solidFill>
                  <a:schemeClr val="hlink"/>
                </a:solidFill>
                <a:hlinkClick r:id="rId3"/>
              </a:rPr>
              <a:t>https://www.idnes.cz/zpravy/domaci/vedra-praha-mereni-mf-dnes-cesko-vysoke-teploty.A190726_141051_domaci_lesa</a:t>
            </a:r>
            <a:r>
              <a:rPr lang="cs-CZ" sz="1200"/>
              <a:t>; </a:t>
            </a:r>
            <a:r>
              <a:rPr lang="cs-CZ" sz="1200" u="sng">
                <a:solidFill>
                  <a:schemeClr val="hlink"/>
                </a:solidFill>
                <a:hlinkClick r:id="rId4"/>
              </a:rPr>
              <a:t>https://www.bbc.com/news/av/world-europe-33873754/europe-and-egypt-swelter-in-heatwave</a:t>
            </a:r>
            <a:r>
              <a:rPr lang="cs-CZ" sz="1200"/>
              <a:t>; </a:t>
            </a:r>
            <a:r>
              <a:rPr lang="cs-CZ" sz="1200" u="sng">
                <a:solidFill>
                  <a:schemeClr val="hlink"/>
                </a:solidFill>
                <a:hlinkClick r:id="rId5"/>
              </a:rPr>
              <a:t>https://www.irozhlas.cz/zpravy-domov/praha-pocasi-vedro-leto-ochlazeni_1808011802_ako</a:t>
            </a:r>
            <a:r>
              <a:rPr lang="cs-CZ" sz="1200"/>
              <a:t> ; </a:t>
            </a:r>
            <a:r>
              <a:rPr lang="cs-CZ" sz="1200" u="sng">
                <a:solidFill>
                  <a:schemeClr val="hlink"/>
                </a:solidFill>
                <a:hlinkClick r:id="rId6"/>
              </a:rPr>
              <a:t>https://otevrenenoviny.cz/praha-nebezpecny-tepelny-ostrov-pomuze-vice-stromu-vody-zelene/</a:t>
            </a:r>
            <a:r>
              <a:rPr lang="cs-CZ" sz="1200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Obecně bude v českém prostředí o něco tepleji – tj. více slunečního světla, vyšší průměrné teploty, častější epizody vln veder a období sucha v letním období. Celkový úhrn srážek za rok se moc změnit nemusí, ale pravděpodobně budou více koncentrované – nebudou rozložené do celého roku, ale častěji spadnou v intenzivních návalech. Celkově se zvýší počet extrémů.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Nejexponovanejší oblasti v Česku budou Jižní Morava a velká města, kde se projevuje efekt městského tepelného ostrova.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Obálka + energetický systém = </a:t>
            </a:r>
            <a:r>
              <a:rPr b="1" lang="cs-CZ"/>
              <a:t>mitigace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Budovy jsou zodpovědné za přibližně 40% spotřeby energie a tím i emisí CO2.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Budova NTK: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Inovativní systémy chlazení – aktivní betonové jádro, noční předchlazení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extenzivní zelená střecha na části budovy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Vnější stínění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ALE: trochu to kazí okolí budovy – což je vybetonovaná plocha, která se v létě výrazně přehřívá</a:t>
            </a:r>
            <a:endParaRPr/>
          </a:p>
        </p:txBody>
      </p:sp>
      <p:sp>
        <p:nvSpPr>
          <p:cNvPr id="61" name="Google Shape;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https://www.mzp.cz/cz/adaptace_na_zmenu_klimatu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Podobně i Praha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Cca 100k budov je obecních a městských.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Stát podporuje renovace budov a jejich novou výstavbu ve vysokém energetickém standardu.</a:t>
            </a:r>
            <a:endParaRPr/>
          </a:p>
        </p:txBody>
      </p:sp>
      <p:sp>
        <p:nvSpPr>
          <p:cNvPr id="79" name="Google Shape;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Nová zelená úsporám jako příklad</a:t>
            </a:r>
            <a:endParaRPr/>
          </a:p>
        </p:txBody>
      </p:sp>
      <p:sp>
        <p:nvSpPr>
          <p:cNvPr id="87" name="Google Shape;8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Nation-wide coverage.</a:t>
            </a:r>
            <a:endParaRPr/>
          </a:p>
        </p:txBody>
      </p:sp>
      <p:sp>
        <p:nvSpPr>
          <p:cNvPr id="95" name="Google Shape;9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https://www.opzp.cz/nabidka-dotaci/detail-vyzvy/?id=124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https://www.priorita.cz/reportaze/v-historicke-telci-diky-podpore-z-opzp-zateplili-fasady/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ulk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647848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83568" y="3861048"/>
            <a:ext cx="64807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7308304" y="1484784"/>
            <a:ext cx="1754505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Zakládající partneři</a:t>
            </a:r>
            <a:endParaRPr b="1" i="0" sz="7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Významný partner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Partneři</a:t>
            </a:r>
            <a:endParaRPr b="1" i="0" sz="7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0" sz="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zgbc-logo300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2360" y="1950444"/>
            <a:ext cx="749106" cy="758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pd-logo300.png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44" y="2932098"/>
            <a:ext cx="1008112" cy="352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eralni-izolace-logo300.png"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5217" y="3861048"/>
            <a:ext cx="1143247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 b="9473" l="5295" r="5959" t="8480"/>
          <a:stretch/>
        </p:blipFill>
        <p:spPr>
          <a:xfrm>
            <a:off x="7739160" y="4545744"/>
            <a:ext cx="851530" cy="29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7152" y="4870400"/>
            <a:ext cx="1081312" cy="40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ezny slide">
  <p:cSld name="bezny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8283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ezny slide">
  <p:cSld name="1_bezny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2420888"/>
            <a:ext cx="3970784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8283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16016" y="2420888"/>
            <a:ext cx="3970784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8283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výraznění">
  <p:cSld name="Zvýraznění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>
            <p:ph idx="1" type="body"/>
          </p:nvPr>
        </p:nvSpPr>
        <p:spPr>
          <a:xfrm>
            <a:off x="971600" y="3429000"/>
            <a:ext cx="2880320" cy="144055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8283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/>
          <p:nvPr>
            <p:ph idx="2" type="body"/>
          </p:nvPr>
        </p:nvSpPr>
        <p:spPr>
          <a:xfrm>
            <a:off x="5292080" y="3429000"/>
            <a:ext cx="2879402" cy="144055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8283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b-letterhead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13894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hyperlink" Target="https://olomoucky.denik.cz/zpravy_region/ve-fakultce-vyrusta-spickova-ambulance-hemato-onkologie-20190717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jpg"/><Relationship Id="rId10" Type="http://schemas.openxmlformats.org/officeDocument/2006/relationships/image" Target="../media/image34.jpg"/><Relationship Id="rId13" Type="http://schemas.openxmlformats.org/officeDocument/2006/relationships/image" Target="../media/image39.png"/><Relationship Id="rId1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7.jpg"/><Relationship Id="rId9" Type="http://schemas.openxmlformats.org/officeDocument/2006/relationships/image" Target="../media/image37.jpg"/><Relationship Id="rId15" Type="http://schemas.openxmlformats.org/officeDocument/2006/relationships/image" Target="../media/image35.jpg"/><Relationship Id="rId14" Type="http://schemas.openxmlformats.org/officeDocument/2006/relationships/image" Target="../media/image30.jpg"/><Relationship Id="rId17" Type="http://schemas.openxmlformats.org/officeDocument/2006/relationships/image" Target="../media/image42.jpg"/><Relationship Id="rId16" Type="http://schemas.openxmlformats.org/officeDocument/2006/relationships/image" Target="../media/image38.jpg"/><Relationship Id="rId5" Type="http://schemas.openxmlformats.org/officeDocument/2006/relationships/image" Target="../media/image36.jpg"/><Relationship Id="rId19" Type="http://schemas.openxmlformats.org/officeDocument/2006/relationships/image" Target="../media/image40.jpg"/><Relationship Id="rId6" Type="http://schemas.openxmlformats.org/officeDocument/2006/relationships/image" Target="../media/image29.png"/><Relationship Id="rId18" Type="http://schemas.openxmlformats.org/officeDocument/2006/relationships/image" Target="../media/image46.jpg"/><Relationship Id="rId7" Type="http://schemas.openxmlformats.org/officeDocument/2006/relationships/image" Target="../media/image25.jp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gif"/><Relationship Id="rId4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ovinky.cz/pocasi/clanek/evropu-zasahne-dalsi-vlna-veder-varovani-plati-i-pro-cesko-40290456" TargetMode="External"/><Relationship Id="rId4" Type="http://schemas.openxmlformats.org/officeDocument/2006/relationships/hyperlink" Target="https://www.idnes.cz/zpravy/domaci/vedra-praha-mereni-mf-dnes-cesko-vysoke-teploty.A190726_141051_domaci_lesa" TargetMode="External"/><Relationship Id="rId11" Type="http://schemas.openxmlformats.org/officeDocument/2006/relationships/image" Target="../media/image9.png"/><Relationship Id="rId10" Type="http://schemas.openxmlformats.org/officeDocument/2006/relationships/image" Target="../media/image24.png"/><Relationship Id="rId12" Type="http://schemas.openxmlformats.org/officeDocument/2006/relationships/image" Target="../media/image20.jpg"/><Relationship Id="rId9" Type="http://schemas.openxmlformats.org/officeDocument/2006/relationships/image" Target="../media/image26.png"/><Relationship Id="rId5" Type="http://schemas.openxmlformats.org/officeDocument/2006/relationships/hyperlink" Target="https://www.bbc.com/news/av/world-europe-33873754/europe-and-egypt-swelter-in-heatwave" TargetMode="External"/><Relationship Id="rId6" Type="http://schemas.openxmlformats.org/officeDocument/2006/relationships/hyperlink" Target="https://www.irozhlas.cz/zpravy-domov/praha-pocasi-vedro-leto-ochlazeni_1808011802_ako" TargetMode="External"/><Relationship Id="rId7" Type="http://schemas.openxmlformats.org/officeDocument/2006/relationships/hyperlink" Target="https://otevrenenoviny.cz/praha-nebezpecny-tepelny-ostrov-pomuze-vice-stromu-vody-zelene/" TargetMode="External"/><Relationship Id="rId8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sanceprobudovy.cz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hyperlink" Target="https://cs.m.wikipedia.org/wiki/Soubor:N%C3%A1rodn%C3%AD_technick%C3%A1_knihovna_-_NTK.jp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://www.novazelenausporam.c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685800" y="2130425"/>
            <a:ext cx="647848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cs-CZ"/>
              <a:t>Šetrné budovy</a:t>
            </a:r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683568" y="3068960"/>
            <a:ext cx="6624736" cy="254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Koncept, příklady z praxe a možnosti financování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cs-CZ" sz="2000"/>
              <a:t>Adaptace na změnu klimatu – role a možnosti obcí a občanů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cs-CZ" sz="2000"/>
              <a:t>Tomáš Trubačík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cs-CZ" sz="2000"/>
              <a:t>11. 11. 2019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OPŽP 5.2 – Výstavba veřejných budov v energeticky pasivním standardu</a:t>
            </a: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457200" y="2924944"/>
            <a:ext cx="8507288" cy="3933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Podpora komplexních projektů (mimo Prahu)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Podpora 30 %, maximálně však 50 milionů Kč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Aktuálně uzavřená – nově otevřena bude na jaře příštího roku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Přečerpáno, 32 žádostí za 953 mil Kč. (alokace 500 mil. Kč)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7497" y="4653136"/>
            <a:ext cx="3407701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9086" y="4653136"/>
            <a:ext cx="3407701" cy="1916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149086" y="6562081"/>
            <a:ext cx="699491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HOK FN Olomouc, zdroj: </a:t>
            </a:r>
            <a:r>
              <a:rPr lang="cs-CZ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https://olomoucky.denik.cz/zpravy_region/ve-fakultce-vyrusta-spickova-ambulance-hemato-onkologie-20190717.html</a:t>
            </a:r>
            <a:r>
              <a:rPr lang="cs-CZ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925241" y="1214437"/>
            <a:ext cx="5562600" cy="4157663"/>
          </a:xfrm>
          <a:prstGeom prst="rect">
            <a:avLst/>
          </a:prstGeom>
          <a:noFill/>
          <a:ln>
            <a:noFill/>
          </a:ln>
        </p:spPr>
        <p:txBody>
          <a:bodyPr anchorCtr="0" anchor="t" bIns="62100" lIns="91425" spcFirstLastPara="1" rIns="91425" wrap="square" tIns="62100">
            <a:noAutofit/>
          </a:bodyPr>
          <a:lstStyle/>
          <a:p>
            <a:pPr indent="-357188" lvl="1" marL="6223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30592" l="0" r="0" t="11105"/>
          <a:stretch/>
        </p:blipFill>
        <p:spPr>
          <a:xfrm>
            <a:off x="0" y="2636912"/>
            <a:ext cx="4383625" cy="1278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chitektonická soutěž na novou základní školu pro Psáry a Dolní Jirčany 1.místo pôdprys" id="128" name="Google Shape;128;p17"/>
          <p:cNvPicPr preferRelativeResize="0"/>
          <p:nvPr/>
        </p:nvPicPr>
        <p:blipFill rotWithShape="1">
          <a:blip r:embed="rId4">
            <a:alphaModFix/>
          </a:blip>
          <a:srcRect b="4524" l="25356" r="18141" t="12636"/>
          <a:stretch/>
        </p:blipFill>
        <p:spPr>
          <a:xfrm rot="-5400000">
            <a:off x="5914410" y="3201051"/>
            <a:ext cx="2618509" cy="384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b="0" l="186" r="0" t="0"/>
          <a:stretch/>
        </p:blipFill>
        <p:spPr>
          <a:xfrm>
            <a:off x="4801275" y="2505988"/>
            <a:ext cx="3054253" cy="119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457" y="5625460"/>
            <a:ext cx="3881191" cy="89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7">
            <a:alphaModFix/>
          </a:blip>
          <a:srcRect b="30051" l="0" r="0" t="22701"/>
          <a:stretch/>
        </p:blipFill>
        <p:spPr>
          <a:xfrm>
            <a:off x="-10120" y="4007439"/>
            <a:ext cx="4393745" cy="155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cs-CZ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Základní škola Psáry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7164288" y="6581001"/>
            <a:ext cx="21602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SOA Architekti s.r.o.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1854770" y="2067348"/>
            <a:ext cx="5562600" cy="4157663"/>
          </a:xfrm>
          <a:prstGeom prst="rect">
            <a:avLst/>
          </a:prstGeom>
          <a:noFill/>
          <a:ln>
            <a:noFill/>
          </a:ln>
        </p:spPr>
        <p:txBody>
          <a:bodyPr anchorCtr="0" anchor="t" bIns="62100" lIns="91425" spcFirstLastPara="1" rIns="91425" wrap="square" tIns="62100">
            <a:noAutofit/>
          </a:bodyPr>
          <a:lstStyle/>
          <a:p>
            <a:pPr indent="-357188" lvl="1" marL="6223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876" y="2459064"/>
            <a:ext cx="4391025" cy="393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7370" y="3154879"/>
            <a:ext cx="1416418" cy="1061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sb-portal.cz/UserFiles/Image/stavebnictvi/materialy-a-vyrobky/zdici-materialy/bezpecne-zdeni-2205/04-bartak-p1010002-big-image.jpg" id="143" name="Google Shape;143;p18"/>
          <p:cNvPicPr preferRelativeResize="0"/>
          <p:nvPr/>
        </p:nvPicPr>
        <p:blipFill rotWithShape="1">
          <a:blip r:embed="rId5">
            <a:alphaModFix/>
          </a:blip>
          <a:srcRect b="20002" l="57904" r="12145" t="32499"/>
          <a:stretch/>
        </p:blipFill>
        <p:spPr>
          <a:xfrm>
            <a:off x="1389443" y="3477352"/>
            <a:ext cx="660699" cy="83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6">
            <a:alphaModFix/>
          </a:blip>
          <a:srcRect b="30322" l="0" r="0" t="18385"/>
          <a:stretch/>
        </p:blipFill>
        <p:spPr>
          <a:xfrm>
            <a:off x="68735" y="3490142"/>
            <a:ext cx="1206719" cy="824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avla\Michal - záloha\Práce\VLASTNÍ\PORSENNA STAVEBNÍ\RD_PETŘÍKOV_BRADOVI\05-realizace\P1130895.JPG" id="145" name="Google Shape;14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9624" y="5674166"/>
            <a:ext cx="839138" cy="62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7407" y="2509777"/>
            <a:ext cx="1157505" cy="78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žaluzie vnější" id="147" name="Google Shape;147;p18"/>
          <p:cNvPicPr preferRelativeResize="0"/>
          <p:nvPr/>
        </p:nvPicPr>
        <p:blipFill rotWithShape="1">
          <a:blip r:embed="rId9">
            <a:alphaModFix/>
          </a:blip>
          <a:srcRect b="-1124" l="5461" r="53362" t="732"/>
          <a:stretch/>
        </p:blipFill>
        <p:spPr>
          <a:xfrm>
            <a:off x="6553959" y="3154879"/>
            <a:ext cx="774151" cy="1061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střecha vzduchotechnika" id="148" name="Google Shape;148;p18"/>
          <p:cNvPicPr preferRelativeResize="0"/>
          <p:nvPr/>
        </p:nvPicPr>
        <p:blipFill rotWithShape="1">
          <a:blip r:embed="rId10">
            <a:alphaModFix/>
          </a:blip>
          <a:srcRect b="15294" l="15253" r="0" t="17882"/>
          <a:stretch/>
        </p:blipFill>
        <p:spPr>
          <a:xfrm>
            <a:off x="5955608" y="2059465"/>
            <a:ext cx="1632021" cy="96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čidlo co2" id="149" name="Google Shape;149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71040" y="2163549"/>
            <a:ext cx="496501" cy="365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led osvětlení třídy" id="150" name="Google Shape;150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21939" y="4356147"/>
            <a:ext cx="1331380" cy="90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2884520" y="3921553"/>
            <a:ext cx="937932" cy="18466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ýsledek obrázku pro měření a regulace" id="152" name="Google Shape;152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65296" y="3818963"/>
            <a:ext cx="776380" cy="49821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Výsledek obrázku pro tepelné čerpadlo střecha" id="153" name="Google Shape;153;p18"/>
          <p:cNvPicPr preferRelativeResize="0"/>
          <p:nvPr/>
        </p:nvPicPr>
        <p:blipFill rotWithShape="1">
          <a:blip r:embed="rId14">
            <a:alphaModFix/>
          </a:blip>
          <a:srcRect b="23863" l="27002" r="0" t="7314"/>
          <a:stretch/>
        </p:blipFill>
        <p:spPr>
          <a:xfrm>
            <a:off x="1127407" y="5367214"/>
            <a:ext cx="777914" cy="936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8"/>
          <p:cNvCxnSpPr/>
          <p:nvPr/>
        </p:nvCxnSpPr>
        <p:spPr>
          <a:xfrm flipH="1" rot="10800000">
            <a:off x="3741676" y="3928926"/>
            <a:ext cx="2812283" cy="10085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cxnSp>
        <p:nvCxnSpPr>
          <p:cNvPr id="155" name="Google Shape;155;p18"/>
          <p:cNvCxnSpPr/>
          <p:nvPr/>
        </p:nvCxnSpPr>
        <p:spPr>
          <a:xfrm flipH="1" rot="10800000">
            <a:off x="3571417" y="2746205"/>
            <a:ext cx="2384192" cy="1072758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cxnSp>
        <p:nvCxnSpPr>
          <p:cNvPr id="156" name="Google Shape;156;p18"/>
          <p:cNvCxnSpPr/>
          <p:nvPr/>
        </p:nvCxnSpPr>
        <p:spPr>
          <a:xfrm flipH="1" rot="10800000">
            <a:off x="1905320" y="4317180"/>
            <a:ext cx="1241418" cy="1356986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cxnSp>
        <p:nvCxnSpPr>
          <p:cNvPr id="157" name="Google Shape;157;p18"/>
          <p:cNvCxnSpPr>
            <a:endCxn id="150" idx="1"/>
          </p:cNvCxnSpPr>
          <p:nvPr/>
        </p:nvCxnSpPr>
        <p:spPr>
          <a:xfrm>
            <a:off x="3741639" y="4140585"/>
            <a:ext cx="3180300" cy="66690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pic>
        <p:nvPicPr>
          <p:cNvPr descr="Výsledek obrázku pro závěsný plynový kotel" id="158" name="Google Shape;158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6524" y="5367214"/>
            <a:ext cx="699108" cy="936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8"/>
          <p:cNvCxnSpPr/>
          <p:nvPr/>
        </p:nvCxnSpPr>
        <p:spPr>
          <a:xfrm flipH="1" rot="10800000">
            <a:off x="3401158" y="2424450"/>
            <a:ext cx="1843067" cy="1381057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pic>
        <p:nvPicPr>
          <p:cNvPr descr="Výsledek obrázku pro blower door test" id="160" name="Google Shape;160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15632" y="4418109"/>
            <a:ext cx="819078" cy="8360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8"/>
          <p:cNvCxnSpPr/>
          <p:nvPr/>
        </p:nvCxnSpPr>
        <p:spPr>
          <a:xfrm flipH="1" rot="10800000">
            <a:off x="886770" y="4216572"/>
            <a:ext cx="2078526" cy="1309553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pic>
        <p:nvPicPr>
          <p:cNvPr descr="Výsledek obrázku pro pásky okna" id="162" name="Google Shape;162;p18"/>
          <p:cNvPicPr preferRelativeResize="0"/>
          <p:nvPr/>
        </p:nvPicPr>
        <p:blipFill rotWithShape="1">
          <a:blip r:embed="rId17">
            <a:alphaModFix/>
          </a:blip>
          <a:srcRect b="17702" l="22368" r="22195" t="0"/>
          <a:stretch/>
        </p:blipFill>
        <p:spPr>
          <a:xfrm>
            <a:off x="191393" y="4484376"/>
            <a:ext cx="695377" cy="77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3074102" y="3902207"/>
            <a:ext cx="5517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</a:t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8"/>
          <p:cNvCxnSpPr/>
          <p:nvPr/>
        </p:nvCxnSpPr>
        <p:spPr>
          <a:xfrm>
            <a:off x="5563468" y="4198741"/>
            <a:ext cx="1358471" cy="305601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6044259" y="4070693"/>
            <a:ext cx="1373111" cy="1547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6" name="Google Shape;166;p18"/>
          <p:cNvCxnSpPr/>
          <p:nvPr/>
        </p:nvCxnSpPr>
        <p:spPr>
          <a:xfrm flipH="1" rot="10800000">
            <a:off x="5065958" y="2941590"/>
            <a:ext cx="889650" cy="567484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7" name="Google Shape;167;p18"/>
          <p:cNvCxnSpPr/>
          <p:nvPr/>
        </p:nvCxnSpPr>
        <p:spPr>
          <a:xfrm flipH="1" rot="10800000">
            <a:off x="4659787" y="2526247"/>
            <a:ext cx="903681" cy="1514724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8" name="Google Shape;168;p18"/>
          <p:cNvCxnSpPr>
            <a:endCxn id="147" idx="1"/>
          </p:cNvCxnSpPr>
          <p:nvPr/>
        </p:nvCxnSpPr>
        <p:spPr>
          <a:xfrm flipH="1" rot="10800000">
            <a:off x="6044859" y="3685725"/>
            <a:ext cx="509100" cy="1197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69" name="Google Shape;169;p18"/>
          <p:cNvCxnSpPr/>
          <p:nvPr/>
        </p:nvCxnSpPr>
        <p:spPr>
          <a:xfrm>
            <a:off x="2266573" y="3010555"/>
            <a:ext cx="355375" cy="57564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0" name="Google Shape;170;p18"/>
          <p:cNvCxnSpPr/>
          <p:nvPr/>
        </p:nvCxnSpPr>
        <p:spPr>
          <a:xfrm flipH="1" rot="10800000">
            <a:off x="1555761" y="4322156"/>
            <a:ext cx="974326" cy="432181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1" name="Google Shape;171;p18"/>
          <p:cNvCxnSpPr/>
          <p:nvPr/>
        </p:nvCxnSpPr>
        <p:spPr>
          <a:xfrm>
            <a:off x="1288254" y="4013886"/>
            <a:ext cx="1256186" cy="174891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2" name="Google Shape;172;p18"/>
          <p:cNvCxnSpPr/>
          <p:nvPr/>
        </p:nvCxnSpPr>
        <p:spPr>
          <a:xfrm>
            <a:off x="2033714" y="3846206"/>
            <a:ext cx="539442" cy="181701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3" name="Google Shape;173;p18"/>
          <p:cNvCxnSpPr/>
          <p:nvPr/>
        </p:nvCxnSpPr>
        <p:spPr>
          <a:xfrm flipH="1" rot="10800000">
            <a:off x="1632664" y="5231220"/>
            <a:ext cx="501055" cy="135995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Výsledek obrázku pro HOSPODAŘENÍ S DEŠŤOVOU VODOU" id="174" name="Google Shape;174;p18"/>
          <p:cNvPicPr preferRelativeResize="0"/>
          <p:nvPr/>
        </p:nvPicPr>
        <p:blipFill rotWithShape="1">
          <a:blip r:embed="rId18">
            <a:alphaModFix/>
          </a:blip>
          <a:srcRect b="0" l="20455" r="26367" t="10748"/>
          <a:stretch/>
        </p:blipFill>
        <p:spPr>
          <a:xfrm>
            <a:off x="6690007" y="5334382"/>
            <a:ext cx="1078648" cy="1086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18"/>
          <p:cNvCxnSpPr>
            <a:endCxn id="174" idx="1"/>
          </p:cNvCxnSpPr>
          <p:nvPr/>
        </p:nvCxnSpPr>
        <p:spPr>
          <a:xfrm>
            <a:off x="5066107" y="5877499"/>
            <a:ext cx="16239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6" name="Google Shape;176;p18"/>
          <p:cNvCxnSpPr/>
          <p:nvPr/>
        </p:nvCxnSpPr>
        <p:spPr>
          <a:xfrm>
            <a:off x="6044260" y="6139427"/>
            <a:ext cx="1855364" cy="13234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Související obrázek" id="177" name="Google Shape;177;p18"/>
          <p:cNvPicPr preferRelativeResize="0"/>
          <p:nvPr/>
        </p:nvPicPr>
        <p:blipFill rotWithShape="1">
          <a:blip r:embed="rId19">
            <a:alphaModFix/>
          </a:blip>
          <a:srcRect b="9941" l="37908" r="0" t="14827"/>
          <a:stretch/>
        </p:blipFill>
        <p:spPr>
          <a:xfrm>
            <a:off x="150723" y="2529071"/>
            <a:ext cx="864909" cy="785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8"/>
          <p:cNvCxnSpPr/>
          <p:nvPr/>
        </p:nvCxnSpPr>
        <p:spPr>
          <a:xfrm>
            <a:off x="1032050" y="3319806"/>
            <a:ext cx="1771694" cy="60912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9" name="Google Shape;179;p18"/>
          <p:cNvCxnSpPr/>
          <p:nvPr/>
        </p:nvCxnSpPr>
        <p:spPr>
          <a:xfrm>
            <a:off x="1015137" y="3080905"/>
            <a:ext cx="1949904" cy="833811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dot"/>
            <a:miter lim="400000"/>
            <a:headEnd len="sm" w="sm" type="none"/>
            <a:tailEnd len="sm" w="sm" type="none"/>
          </a:ln>
        </p:spPr>
      </p:cxnSp>
      <p:sp>
        <p:nvSpPr>
          <p:cNvPr id="180" name="Google Shape;180;p18"/>
          <p:cNvSpPr txBox="1"/>
          <p:nvPr/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cs-CZ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Základní škola Psáry - technologie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5364088" y="6558961"/>
            <a:ext cx="31334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SOA Architekti s.r.o.; PORSENNA o.p.s.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{8F7A6DF0-A590-4730-A308-B2CABE755BC2}</a:tableStyleId>
              </a:tblPr>
              <a:tblGrid>
                <a:gridCol w="4409675"/>
                <a:gridCol w="2034525"/>
                <a:gridCol w="1777000"/>
                <a:gridCol w="922800"/>
              </a:tblGrid>
              <a:tr h="688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Projekt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Žadatel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Příspěvek EU (mil. Kč)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Rok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ZŠ Přezletice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Přezletice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49,9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ZŠ Ondřejov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Ondřejov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49,9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ZŠ Jesenice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Jesenice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49,9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ZŠ Psáry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Psáry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49,9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Dům seniorů Hrádek nad Nisou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Hrádek nad Nisou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49,7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Sportovní hala Sušice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Sušice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49,69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KD Klášterec nad Ohří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Klášterec nad Ohří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45,7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Knihovna se spolkovou činností Dobříš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Dobříš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40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Pavilon HOK Olomouc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FN Olomouc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38,9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Přístavba ZŠ Ing. M. Plesingera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Neratovice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31,8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Komunitní centrum Říčany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Říčany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25,5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MŠ Semily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Semily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25,3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Dětské oddělní Nemocnice NMnM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Kraj Vysočina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20,5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Hasičská stanice Holešov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HZS ZLK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14,9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Hasičská stanice Bystřice pod Hostýnem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HZS ZLK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Multifunkční areál Zubří - DPS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Zubří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11,5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Multifunkční areál Zubří - Lékařský dům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Zubří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10,9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ZŠ Malý Újezd - nový pavilon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Malý Újezd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7,5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DDM Dačice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DDM Jindřichův Hradec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6,2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DPS Loučovice (2 budovy)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Loučovice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5,6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OÚ Rudimov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Rudimov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5,19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Zdravotní středisko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Železnice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3,3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OÚ Písečná a MŠ Písečná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Písečná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1,9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2018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 u="none" cap="none" strike="noStrike"/>
                        <a:t>Celkem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 u="none" cap="none" strike="noStrike"/>
                        <a:t>607,68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50" marB="0" marR="7250" marL="725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type="title"/>
          </p:nvPr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Příklad – PRVNÍ AKTIVNÍ VEŘEJNÁ BUDOVA</a:t>
            </a:r>
            <a:br>
              <a:rPr lang="cs-CZ"/>
            </a:br>
            <a:r>
              <a:rPr lang="cs-CZ"/>
              <a:t>PAVE LITOMĚŘICE</a:t>
            </a:r>
            <a:endParaRPr/>
          </a:p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>
            <a:off x="457200" y="2780928"/>
            <a:ext cx="8363272" cy="388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cs-CZ" sz="2600">
                <a:solidFill>
                  <a:schemeClr val="dk1"/>
                </a:solidFill>
              </a:rPr>
              <a:t>Renovace neužívané administrativní budovy ze 70.let v areálu Litoměřických kasáren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cs-CZ" sz="2600"/>
              <a:t>Nově se bude jednat o startovní bydlení pro mladé rodiny</a:t>
            </a:r>
            <a:r>
              <a:rPr lang="cs-CZ" sz="2600">
                <a:solidFill>
                  <a:schemeClr val="dk1"/>
                </a:solidFill>
              </a:rPr>
              <a:t> </a:t>
            </a:r>
            <a:endParaRPr/>
          </a:p>
          <a:p>
            <a:pPr indent="-342900" lvl="1" marL="34290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</a:pPr>
            <a:r>
              <a:rPr lang="cs-CZ" sz="2400">
                <a:solidFill>
                  <a:schemeClr val="dk1"/>
                </a:solidFill>
              </a:rPr>
              <a:t>Zadání:</a:t>
            </a:r>
            <a:endParaRPr/>
          </a:p>
          <a:p>
            <a:pPr indent="-342900" lvl="2" marL="742950" rtl="0" algn="l">
              <a:spcBef>
                <a:spcPts val="440"/>
              </a:spcBef>
              <a:spcAft>
                <a:spcPts val="0"/>
              </a:spcAft>
              <a:buClr>
                <a:srgbClr val="A2CC22"/>
              </a:buClr>
              <a:buSzPts val="2200"/>
              <a:buFont typeface="Calibri"/>
              <a:buChar char="●"/>
            </a:pPr>
            <a:r>
              <a:rPr lang="cs-CZ" sz="2200"/>
              <a:t>Vysoce energeticky úsporná budova</a:t>
            </a:r>
            <a:endParaRPr/>
          </a:p>
          <a:p>
            <a:pPr indent="-342900" lvl="2" marL="742950" rtl="0" algn="l">
              <a:spcBef>
                <a:spcPts val="440"/>
              </a:spcBef>
              <a:spcAft>
                <a:spcPts val="0"/>
              </a:spcAft>
              <a:buClr>
                <a:srgbClr val="A2CC22"/>
              </a:buClr>
              <a:buSzPts val="2200"/>
              <a:buFont typeface="Calibri"/>
              <a:buChar char="●"/>
            </a:pPr>
            <a:r>
              <a:rPr lang="cs-CZ" sz="2200"/>
              <a:t>Vysoké využití obnovitelných zdrojů – energeticky AKTIVNÍ</a:t>
            </a:r>
            <a:endParaRPr/>
          </a:p>
          <a:p>
            <a:pPr indent="-342900" lvl="2" marL="742950" rtl="0" algn="l">
              <a:spcBef>
                <a:spcPts val="440"/>
              </a:spcBef>
              <a:spcAft>
                <a:spcPts val="0"/>
              </a:spcAft>
              <a:buClr>
                <a:srgbClr val="A2CC22"/>
              </a:buClr>
              <a:buSzPts val="2200"/>
              <a:buFont typeface="Calibri"/>
              <a:buChar char="●"/>
            </a:pPr>
            <a:r>
              <a:rPr lang="cs-CZ" sz="2200">
                <a:solidFill>
                  <a:schemeClr val="dk1"/>
                </a:solidFill>
              </a:rPr>
              <a:t>Zahrnutí opatření adaptujících budovu na změnu klimatu</a:t>
            </a:r>
            <a:endParaRPr/>
          </a:p>
          <a:p>
            <a:pPr indent="-342900" lvl="2" marL="742950" rtl="0" algn="l">
              <a:spcBef>
                <a:spcPts val="440"/>
              </a:spcBef>
              <a:spcAft>
                <a:spcPts val="0"/>
              </a:spcAft>
              <a:buClr>
                <a:srgbClr val="A2CC22"/>
              </a:buClr>
              <a:buSzPts val="2200"/>
              <a:buFont typeface="Calibri"/>
              <a:buChar char="●"/>
            </a:pPr>
            <a:r>
              <a:rPr lang="cs-CZ" sz="2200"/>
              <a:t>Zahrnutí elektromobility</a:t>
            </a:r>
            <a:endParaRPr/>
          </a:p>
          <a:p>
            <a:pPr indent="-342900" lvl="2" marL="342900" rtl="0" algn="l">
              <a:spcBef>
                <a:spcPts val="520"/>
              </a:spcBef>
              <a:spcAft>
                <a:spcPts val="0"/>
              </a:spcAft>
              <a:buClr>
                <a:srgbClr val="A2CC22"/>
              </a:buClr>
              <a:buSzPts val="2600"/>
              <a:buFont typeface="Calibri"/>
              <a:buChar char="●"/>
            </a:pPr>
            <a:r>
              <a:rPr lang="cs-CZ" sz="2600"/>
              <a:t>Současný stav: 	Ukončené výběrové řízení na dodavatele</a:t>
            </a:r>
            <a:endParaRPr/>
          </a:p>
          <a:p>
            <a:pPr indent="-203200" lvl="2" marL="742950" rtl="0" algn="l">
              <a:spcBef>
                <a:spcPts val="440"/>
              </a:spcBef>
              <a:spcAft>
                <a:spcPts val="0"/>
              </a:spcAft>
              <a:buClr>
                <a:srgbClr val="A2CC22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Stávající stav</a:t>
            </a:r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620" y="2268736"/>
            <a:ext cx="848677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b="18761" l="20462" r="16537" t="35017"/>
          <a:stretch/>
        </p:blipFill>
        <p:spPr>
          <a:xfrm>
            <a:off x="441360" y="2564904"/>
            <a:ext cx="837911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title"/>
          </p:nvPr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Návrh</a:t>
            </a:r>
            <a:endParaRPr/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5856"/>
          <a:stretch/>
        </p:blipFill>
        <p:spPr>
          <a:xfrm>
            <a:off x="1991320" y="2281312"/>
            <a:ext cx="6814244" cy="439988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0" y="6488668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Josef Smola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3"/>
          <p:cNvPicPr preferRelativeResize="0"/>
          <p:nvPr/>
        </p:nvPicPr>
        <p:blipFill rotWithShape="1">
          <a:blip r:embed="rId3">
            <a:alphaModFix/>
          </a:blip>
          <a:srcRect b="0" l="0" r="0" t="7653"/>
          <a:stretch/>
        </p:blipFill>
        <p:spPr>
          <a:xfrm>
            <a:off x="1978744" y="2276872"/>
            <a:ext cx="6814244" cy="433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>
            <p:ph type="title"/>
          </p:nvPr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Parametry projektu</a:t>
            </a:r>
            <a:endParaRPr/>
          </a:p>
        </p:txBody>
      </p:sp>
      <p:sp>
        <p:nvSpPr>
          <p:cNvPr id="218" name="Google Shape;218;p23"/>
          <p:cNvSpPr txBox="1"/>
          <p:nvPr>
            <p:ph idx="1" type="body"/>
          </p:nvPr>
        </p:nvSpPr>
        <p:spPr>
          <a:xfrm>
            <a:off x="457200" y="2204864"/>
            <a:ext cx="8363272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Energeticky aktivní budova (PNE činí - 9 kWh/m</a:t>
            </a:r>
            <a:r>
              <a:rPr baseline="30000" lang="cs-CZ"/>
              <a:t>2</a:t>
            </a:r>
            <a:r>
              <a:rPr lang="cs-CZ"/>
              <a:t> za rok)</a:t>
            </a:r>
            <a:endParaRPr/>
          </a:p>
          <a:p>
            <a:pPr indent="-342900" lvl="1" marL="34290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</a:pPr>
            <a:r>
              <a:rPr lang="cs-CZ" sz="2400">
                <a:solidFill>
                  <a:schemeClr val="dk1"/>
                </a:solidFill>
              </a:rPr>
              <a:t>Energeticky pasivní standard (řízené větrání, kvalitní obálka)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Instalace FV elektrárny o výkonu 100 kWp (střecha, stěna)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Instalace 6-ti dobíjecích stanic napojených na FVE</a:t>
            </a:r>
            <a:endParaRPr sz="2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Vegetační střecha s pobytovou terasou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Vodní prvek – jezírko využívající dešťovou vodu ze střechy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Využití dešťové vody ke splachování toalet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Rekuperace teplé vody ze sprch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„Zelené“ Parkoviště se zasakováním dešťové vody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Využití brownfieldu, eliminace tepelného ostrova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b="0" l="0" r="0" t="7653"/>
          <a:stretch/>
        </p:blipFill>
        <p:spPr>
          <a:xfrm>
            <a:off x="1978744" y="2276872"/>
            <a:ext cx="6814244" cy="433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/>
          <p:nvPr>
            <p:ph type="title"/>
          </p:nvPr>
        </p:nvSpPr>
        <p:spPr>
          <a:xfrm>
            <a:off x="467544" y="1633364"/>
            <a:ext cx="8352928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Parametry projektu</a:t>
            </a:r>
            <a:endParaRPr/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457200" y="2204864"/>
            <a:ext cx="8363272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Celkem 52 bytů, společenský sál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Investice:			</a:t>
            </a:r>
            <a:r>
              <a:rPr b="1" lang="cs-CZ"/>
              <a:t>120.000.000 Kč</a:t>
            </a:r>
            <a:endParaRPr/>
          </a:p>
          <a:p>
            <a:pPr indent="0" lvl="7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</a:t>
            </a:r>
            <a:r>
              <a:rPr b="1" lang="cs-CZ">
                <a:solidFill>
                  <a:srgbClr val="FF0000"/>
                </a:solidFill>
              </a:rPr>
              <a:t>26.700 Kč/m</a:t>
            </a:r>
            <a:r>
              <a:rPr b="1" baseline="30000" lang="cs-CZ">
                <a:solidFill>
                  <a:srgbClr val="FF0000"/>
                </a:solidFill>
              </a:rPr>
              <a:t>2</a:t>
            </a:r>
            <a:r>
              <a:rPr b="1" lang="cs-CZ">
                <a:solidFill>
                  <a:srgbClr val="FF0000"/>
                </a:solidFill>
              </a:rPr>
              <a:t> </a:t>
            </a:r>
            <a:r>
              <a:rPr lang="cs-CZ"/>
              <a:t>(EVP = 4.500 m</a:t>
            </a:r>
            <a:r>
              <a:rPr baseline="30000" lang="cs-CZ"/>
              <a:t>2</a:t>
            </a:r>
            <a:r>
              <a:rPr lang="cs-CZ"/>
              <a:t>)</a:t>
            </a:r>
            <a:endParaRPr/>
          </a:p>
          <a:p>
            <a:pPr indent="0" lvl="7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</a:t>
            </a:r>
            <a:r>
              <a:rPr b="1" lang="cs-CZ">
                <a:solidFill>
                  <a:srgbClr val="FF0000"/>
                </a:solidFill>
              </a:rPr>
              <a:t>  7.300 Kč/m</a:t>
            </a:r>
            <a:r>
              <a:rPr b="1" baseline="30000" lang="cs-CZ">
                <a:solidFill>
                  <a:srgbClr val="FF0000"/>
                </a:solidFill>
              </a:rPr>
              <a:t>3</a:t>
            </a:r>
            <a:endParaRPr/>
          </a:p>
          <a:p>
            <a:pPr indent="-342900" lvl="7" marL="34290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</a:pPr>
            <a:r>
              <a:rPr lang="cs-CZ" sz="2400"/>
              <a:t>Náklady včetně sadových úprav a parkoviště</a:t>
            </a:r>
            <a:endParaRPr/>
          </a:p>
          <a:p>
            <a:pPr indent="-190500" lvl="7" marL="34290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-342900" lvl="7" marL="342900" rtl="0" algn="l">
              <a:spcBef>
                <a:spcPts val="480"/>
              </a:spcBef>
              <a:spcAft>
                <a:spcPts val="0"/>
              </a:spcAft>
              <a:buClr>
                <a:srgbClr val="A2CC22"/>
              </a:buClr>
              <a:buSzPts val="2400"/>
              <a:buFont typeface="Calibri"/>
              <a:buChar char="●"/>
            </a:pPr>
            <a:r>
              <a:rPr lang="cs-CZ" sz="2400"/>
              <a:t>Měsíční náklady na energii 540 Kč pro 50 m</a:t>
            </a:r>
            <a:r>
              <a:rPr baseline="30000" lang="cs-CZ" sz="2400"/>
              <a:t>2 </a:t>
            </a:r>
            <a:r>
              <a:rPr lang="cs-CZ" sz="2400"/>
              <a:t>byt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>
            <p:ph type="title"/>
          </p:nvPr>
        </p:nvSpPr>
        <p:spPr>
          <a:xfrm>
            <a:off x="457200" y="1633364"/>
            <a:ext cx="8435280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OPŽP 1.3.2 - Hospodaření se srážkovými vodami v intravilánu</a:t>
            </a:r>
            <a:br>
              <a:rPr lang="cs-CZ"/>
            </a:br>
            <a:endParaRPr/>
          </a:p>
        </p:txBody>
      </p:sp>
      <p:sp>
        <p:nvSpPr>
          <p:cNvPr id="232" name="Google Shape;232;p25"/>
          <p:cNvSpPr txBox="1"/>
          <p:nvPr>
            <p:ph idx="1" type="body"/>
          </p:nvPr>
        </p:nvSpPr>
        <p:spPr>
          <a:xfrm>
            <a:off x="457200" y="2924944"/>
            <a:ext cx="821925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Vegetačních střechy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Výstavba i renovace střešních ploch, jejichž koeficient odtoku bude po realizaci nižší než 0,7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Dotace až 85 % způsobilých výdajů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Hospodaření s vodou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Efektivní akumulace nebo zasakování dešťové vody, vnější propustné povrchy (výstavba nebo přestavba stávajících nepropustných povrchů) nebo zpětné využití dešťové vody v objektu i mimo něj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Dotace až 85 % způsobilých výdajů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0" y="6237313"/>
            <a:ext cx="9144000" cy="62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25"/>
              <a:buNone/>
            </a:pPr>
            <a:r>
              <a:rPr lang="cs-CZ" sz="925"/>
              <a:t>Zdroje: </a:t>
            </a:r>
            <a:r>
              <a:rPr lang="cs-CZ" sz="925" u="sng">
                <a:solidFill>
                  <a:schemeClr val="hlink"/>
                </a:solidFill>
                <a:hlinkClick r:id="rId3"/>
              </a:rPr>
              <a:t>https://www.novinky.cz/pocasi/clanek/evropu-zasahne-dalsi-vlna-veder-varovani-plati-i-pro-cesko-40290456</a:t>
            </a:r>
            <a:r>
              <a:rPr lang="cs-CZ" sz="925"/>
              <a:t>, </a:t>
            </a:r>
            <a:r>
              <a:rPr lang="cs-CZ" sz="925" u="sng">
                <a:solidFill>
                  <a:schemeClr val="hlink"/>
                </a:solidFill>
                <a:hlinkClick r:id="rId4"/>
              </a:rPr>
              <a:t>https://www.idnes.cz/zpravy/domaci/vedra-praha-mereni-mf-dnes-cesko-vysoke-teploty.A190726_141051_domaci_lesa</a:t>
            </a:r>
            <a:r>
              <a:rPr lang="cs-CZ" sz="925"/>
              <a:t>; </a:t>
            </a:r>
            <a:r>
              <a:rPr lang="cs-CZ" sz="925" u="sng">
                <a:solidFill>
                  <a:schemeClr val="hlink"/>
                </a:solidFill>
                <a:hlinkClick r:id="rId5"/>
              </a:rPr>
              <a:t>https://www.bbc.com/news/av/world-europe-33873754/europe-and-egypt-swelter-in-heatwave</a:t>
            </a:r>
            <a:r>
              <a:rPr lang="cs-CZ" sz="925"/>
              <a:t>; </a:t>
            </a:r>
            <a:r>
              <a:rPr lang="cs-CZ" sz="925" u="sng">
                <a:solidFill>
                  <a:schemeClr val="hlink"/>
                </a:solidFill>
                <a:hlinkClick r:id="rId6"/>
              </a:rPr>
              <a:t>https://www.irozhlas.cz/zpravy-domov/praha-pocasi-vedro-leto-ochlazeni_1808011802_ako</a:t>
            </a:r>
            <a:r>
              <a:rPr lang="cs-CZ" sz="925"/>
              <a:t> ; </a:t>
            </a:r>
            <a:r>
              <a:rPr lang="cs-CZ" sz="925" u="sng">
                <a:solidFill>
                  <a:schemeClr val="hlink"/>
                </a:solidFill>
                <a:hlinkClick r:id="rId7"/>
              </a:rPr>
              <a:t>https://otevrenenoviny.cz/praha-nebezpecny-tepelny-ostrov-pomuze-vice-stromu-vody-zelene/</a:t>
            </a:r>
            <a:r>
              <a:rPr lang="cs-CZ" sz="925"/>
              <a:t> </a:t>
            </a:r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57470" y="1412776"/>
            <a:ext cx="3087523" cy="261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20272" y="3722548"/>
            <a:ext cx="2051720" cy="284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1337" y="1412776"/>
            <a:ext cx="4971842" cy="379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9728" y="3923851"/>
            <a:ext cx="4537669" cy="290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008" y="4770061"/>
            <a:ext cx="2246002" cy="139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457200" y="1633364"/>
            <a:ext cx="857929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OP Praha – pól růstu ČR</a:t>
            </a:r>
            <a:br>
              <a:rPr lang="cs-CZ"/>
            </a:br>
            <a:endParaRPr/>
          </a:p>
        </p:txBody>
      </p:sp>
      <p:sp>
        <p:nvSpPr>
          <p:cNvPr id="238" name="Google Shape;238;p26"/>
          <p:cNvSpPr txBox="1"/>
          <p:nvPr>
            <p:ph idx="1" type="body"/>
          </p:nvPr>
        </p:nvSpPr>
        <p:spPr>
          <a:xfrm>
            <a:off x="457200" y="2564904"/>
            <a:ext cx="8219256" cy="396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Komplexní renovace budov vč. OZE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Stínění, využití dešťové vody, zelené střechy a fasády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Certifikace SBTool, příklady: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cs-CZ"/>
              <a:t>STŘEDNÍ ODBORNÁ ŠKOLA JAROV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cs-CZ"/>
              <a:t>GYMNÁZIUM POSTUPICKÁ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cs-CZ"/>
              <a:t>SŠ ČESKOBRODSKÁ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39" name="Google Shape;2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662" y="3582144"/>
            <a:ext cx="2322338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1829" y="5124254"/>
            <a:ext cx="2527658" cy="174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2843808" y="6608347"/>
            <a:ext cx="21602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CZGBC, SBTool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Kam dál?</a:t>
            </a:r>
            <a:endParaRPr/>
          </a:p>
        </p:txBody>
      </p:sp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Zajistit financování pro </a:t>
            </a:r>
            <a:r>
              <a:rPr b="1" lang="cs-CZ"/>
              <a:t>komplexní projekty </a:t>
            </a:r>
            <a:r>
              <a:rPr lang="cs-CZ"/>
              <a:t>i po roce 2021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Umožnit financování napříč programy / zabránit kanibalizaci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Udělat z adaptačních opatření standard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Zajistit podporu přípravy kvalitních projektů a zjednodušit administrativu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Nebát se inovativních řešení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7340977" y="5270888"/>
            <a:ext cx="1335479" cy="1254456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ctrTitle"/>
          </p:nvPr>
        </p:nvSpPr>
        <p:spPr>
          <a:xfrm>
            <a:off x="685800" y="2130425"/>
            <a:ext cx="6478488" cy="722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cs-CZ"/>
              <a:t>Děkuji za pozornost!</a:t>
            </a:r>
            <a:endParaRPr/>
          </a:p>
        </p:txBody>
      </p:sp>
      <p:sp>
        <p:nvSpPr>
          <p:cNvPr id="254" name="Google Shape;254;p28"/>
          <p:cNvSpPr txBox="1"/>
          <p:nvPr>
            <p:ph idx="1" type="subTitle"/>
          </p:nvPr>
        </p:nvSpPr>
        <p:spPr>
          <a:xfrm>
            <a:off x="683568" y="3068960"/>
            <a:ext cx="6480720" cy="352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Mgr. Tomáš Trubačík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/>
              <a:t>tomas.trubacik@sanceprobudovy.cz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www.sanceprobudovy.cz</a:t>
            </a:r>
            <a:endParaRPr u="sng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0" lvl="0" marL="0" rtl="0" algn="just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0" lang="cs-CZ" sz="1400"/>
              <a:t>Šance pro budovy je aliance významných oborových asociací podporujících energeticky úsporné stavebnictví. Sdružuje </a:t>
            </a:r>
            <a:r>
              <a:rPr lang="cs-CZ" sz="1400"/>
              <a:t>Centrum pasivního domu</a:t>
            </a:r>
            <a:r>
              <a:rPr b="0" lang="cs-CZ" sz="1400"/>
              <a:t>, </a:t>
            </a:r>
            <a:r>
              <a:rPr lang="cs-CZ" sz="1400"/>
              <a:t>Českou radu pro šetrné budovy</a:t>
            </a:r>
            <a:r>
              <a:rPr b="0" lang="cs-CZ" sz="1400"/>
              <a:t>, </a:t>
            </a:r>
            <a:r>
              <a:rPr lang="cs-CZ" sz="1400"/>
              <a:t>Sdružení EPS</a:t>
            </a:r>
            <a:r>
              <a:rPr b="0" lang="cs-CZ" sz="1400"/>
              <a:t>, </a:t>
            </a:r>
            <a:r>
              <a:rPr lang="cs-CZ" sz="1400"/>
              <a:t>Asociaci výrobců minerální izolace</a:t>
            </a:r>
            <a:r>
              <a:rPr b="0" lang="cs-CZ" sz="1400"/>
              <a:t> a </a:t>
            </a:r>
            <a:r>
              <a:rPr lang="cs-CZ" sz="1400"/>
              <a:t>Asociaci poskytovatelů energetických služeb</a:t>
            </a:r>
            <a:r>
              <a:rPr b="0" lang="cs-CZ" sz="1400"/>
              <a:t>. Reprezentuje přes 300 firem napříč hodnotovým řetězcem výstavby a renovace budov. Šance pro budovy usiluje o dosažení mnohočetných společenských přínosů, které s sebou energeticky úsporné budovy nesou.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Měnící se klima a hrozby pro městské prostředí</a:t>
            </a:r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Zvyšující se teploty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Vlny veder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Sucho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Častější extrémy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…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Co s tím? Jak se připravit?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55" name="Google Shape;55;p9"/>
          <p:cNvGrpSpPr/>
          <p:nvPr/>
        </p:nvGrpSpPr>
        <p:grpSpPr>
          <a:xfrm>
            <a:off x="4551052" y="3772727"/>
            <a:ext cx="5009220" cy="3058999"/>
            <a:chOff x="4572000" y="3573016"/>
            <a:chExt cx="5009220" cy="3058999"/>
          </a:xfrm>
        </p:grpSpPr>
        <p:pic>
          <p:nvPicPr>
            <p:cNvPr id="56" name="Google Shape;5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3573016"/>
              <a:ext cx="4572000" cy="2837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9"/>
            <p:cNvSpPr txBox="1"/>
            <p:nvPr/>
          </p:nvSpPr>
          <p:spPr>
            <a:xfrm>
              <a:off x="4572000" y="6370405"/>
              <a:ext cx="50092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Zdroj: REUTERS/David W Cerny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Adaptace budov na změnu klimatu</a:t>
            </a:r>
            <a:endParaRPr/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2420888"/>
            <a:ext cx="8219256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Kvalitní obálka budovy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Prevence úniků tepla v zimě i letního přehřívání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Efektivní energetický systém budovy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Stínění a pasivní prvky chlazení vs. klimatizace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Efektivní hospodaření s vodou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Využití dešťové případně šedé vody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Zelená a modrá infrastruktura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Vegetační střechy a fasády, vodní prvky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Volba materiálů a povrchů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Minimalizace akumulace (černá vs. bílá)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Okolí budovy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Minimalizace efektu UHI</a:t>
            </a:r>
            <a:endParaRPr/>
          </a:p>
        </p:txBody>
      </p:sp>
      <p:grpSp>
        <p:nvGrpSpPr>
          <p:cNvPr id="65" name="Google Shape;65;p10"/>
          <p:cNvGrpSpPr/>
          <p:nvPr/>
        </p:nvGrpSpPr>
        <p:grpSpPr>
          <a:xfrm>
            <a:off x="5484310" y="3933056"/>
            <a:ext cx="3659690" cy="2932054"/>
            <a:chOff x="5484310" y="3933056"/>
            <a:chExt cx="3659690" cy="2932054"/>
          </a:xfrm>
        </p:grpSpPr>
        <p:pic>
          <p:nvPicPr>
            <p:cNvPr id="66" name="Google Shape;6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98551" y="3933056"/>
              <a:ext cx="3645449" cy="2424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0"/>
            <p:cNvSpPr txBox="1"/>
            <p:nvPr/>
          </p:nvSpPr>
          <p:spPr>
            <a:xfrm>
              <a:off x="5484310" y="6357279"/>
              <a:ext cx="3645449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NTK Praha; zdroj: </a:t>
              </a:r>
              <a:r>
                <a:rPr lang="cs-CZ" sz="9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https://cs.m.wikipedia.org/wiki/Soubor:N%C3%A1rodn%C3%AD_technick%C3%A1_knihovna_-_NTK.jpg</a:t>
              </a:r>
              <a:r>
                <a:rPr lang="cs-CZ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Česká Adaptační strategie a Akční plán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Adaptace staveb na změnu klimatu mezi specifickými cíli: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přechod k </a:t>
            </a:r>
            <a:r>
              <a:rPr b="1" lang="cs-CZ"/>
              <a:t>pasivním a blízkým standardům novostaveb a důkladná renovace stávajících budov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Stavebně technická adaptace budov</a:t>
            </a:r>
            <a:br>
              <a:rPr lang="cs-CZ"/>
            </a:br>
            <a:r>
              <a:rPr lang="cs-CZ"/>
              <a:t>skrze </a:t>
            </a:r>
            <a:r>
              <a:rPr b="1" lang="cs-CZ"/>
              <a:t>legislativní standardy a normy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Udržitelné </a:t>
            </a:r>
            <a:r>
              <a:rPr b="1" lang="cs-CZ"/>
              <a:t>hospodaření s vodou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Systémy </a:t>
            </a:r>
            <a:r>
              <a:rPr b="1" lang="cs-CZ"/>
              <a:t>sídelní zeleně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Vodní a vegetační plochy a prvky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1" lang="cs-CZ"/>
              <a:t>Snížení tepelného stresu </a:t>
            </a:r>
            <a:r>
              <a:rPr lang="cs-CZ"/>
              <a:t>obyvatelstva</a:t>
            </a:r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526" y="3717032"/>
            <a:ext cx="2727473" cy="31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754"/>
            <a:ext cx="9144000" cy="636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316"/>
            <a:ext cx="9389704" cy="702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776"/>
            <a:ext cx="9144000" cy="5240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0790" y="6597250"/>
            <a:ext cx="43451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www.novazelenausporam.cz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763973"/>
            <a:ext cx="2792037" cy="2094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cs-CZ"/>
              <a:t>OPŽP 5.1 – Snížení energetické náročnosti veřejných budov a zvýšení využití OZE</a:t>
            </a:r>
            <a:br>
              <a:rPr lang="cs-CZ"/>
            </a:b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457200" y="2924944"/>
            <a:ext cx="8507288" cy="3933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cs-CZ" sz="2040"/>
              <a:t>Podpora komplexních projektů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Zateplení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Výměna zdroje tepla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Nucené větrání s rekuperací tepla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Využití OZE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Vnější stínící technika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Modernizace systému umělého světlení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Akustika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●"/>
            </a:pPr>
            <a:r>
              <a:rPr b="1" lang="cs-CZ" sz="2040"/>
              <a:t>Podpora 35 – 50 % ze způsobilých výdajů </a:t>
            </a:r>
            <a:r>
              <a:rPr lang="cs-CZ" sz="2040"/>
              <a:t>dle dosažených úspor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●"/>
            </a:pPr>
            <a:r>
              <a:rPr lang="cs-CZ" sz="2040"/>
              <a:t>Bonifikace pro žadatele (5 %) v případě: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Využití metody </a:t>
            </a:r>
            <a:r>
              <a:rPr b="1" lang="cs-CZ" sz="1700"/>
              <a:t>EPC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700"/>
              <a:buChar char="▪"/>
            </a:pPr>
            <a:r>
              <a:rPr lang="cs-CZ" sz="1700"/>
              <a:t>Využití metody </a:t>
            </a:r>
            <a:r>
              <a:rPr b="1" lang="cs-CZ" sz="1700"/>
              <a:t>Design and Build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●"/>
            </a:pPr>
            <a:r>
              <a:rPr lang="cs-CZ" sz="2040"/>
              <a:t>Aktuálně otevřena 121. výzva: Celkem 2,5 mld. Kč </a:t>
            </a:r>
            <a:r>
              <a:rPr b="1" lang="cs-CZ" sz="2040"/>
              <a:t>do 3. 2. 2020</a:t>
            </a:r>
            <a:endParaRPr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40"/>
          </a:p>
        </p:txBody>
      </p:sp>
      <p:graphicFrame>
        <p:nvGraphicFramePr>
          <p:cNvPr id="109" name="Google Shape;109;p15"/>
          <p:cNvGraphicFramePr/>
          <p:nvPr/>
        </p:nvGraphicFramePr>
        <p:xfrm>
          <a:off x="4922757" y="28867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{8F7A6DF0-A590-4730-A308-B2CABE755BC2}</a:tableStyleId>
              </a:tblPr>
              <a:tblGrid>
                <a:gridCol w="812650"/>
                <a:gridCol w="812650"/>
                <a:gridCol w="812650"/>
                <a:gridCol w="812650"/>
                <a:gridCol w="812650"/>
              </a:tblGrid>
              <a:tr h="47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Výzva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Počet žádostí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Dotace (mld. Kč)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Projekty v realizaci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Dotace (mld. Kč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</a:tr>
              <a:tr h="243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19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650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1,696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368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0,921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</a:tr>
              <a:tr h="243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39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470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1,33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304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0,711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</a:tr>
              <a:tr h="243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70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702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3,481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557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1,981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</a:tr>
              <a:tr h="2438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121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142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0,429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 u="none" cap="none" strike="noStrike"/>
                        <a:t>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</a:tr>
              <a:tr h="24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500" u="none" cap="none" strike="noStrike"/>
                        <a:t>CELKEM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500" u="none" cap="none" strike="noStrike"/>
                        <a:t>1964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500" u="none" cap="none" strike="noStrike"/>
                        <a:t>6,936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500" u="none" cap="none" strike="noStrike"/>
                        <a:t>1229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500" u="none" cap="none" strike="noStrike"/>
                        <a:t>3,613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150" marB="0" marR="10150" marL="1015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zentace spb">
  <a:themeElements>
    <a:clrScheme name="SPB">
      <a:dk1>
        <a:srgbClr val="000000"/>
      </a:dk1>
      <a:lt1>
        <a:srgbClr val="FFFFFF"/>
      </a:lt1>
      <a:dk2>
        <a:srgbClr val="5E5E73"/>
      </a:dk2>
      <a:lt2>
        <a:srgbClr val="F2F2F2"/>
      </a:lt2>
      <a:accent1>
        <a:srgbClr val="9BC323"/>
      </a:accent1>
      <a:accent2>
        <a:srgbClr val="B72B0B"/>
      </a:accent2>
      <a:accent3>
        <a:srgbClr val="282831"/>
      </a:accent3>
      <a:accent4>
        <a:srgbClr val="4ACF0C"/>
      </a:accent4>
      <a:accent5>
        <a:srgbClr val="F13C13"/>
      </a:accent5>
      <a:accent6>
        <a:srgbClr val="5E5E7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