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94" r:id="rId6"/>
    <p:sldId id="259" r:id="rId7"/>
    <p:sldId id="291" r:id="rId8"/>
    <p:sldId id="261" r:id="rId9"/>
    <p:sldId id="274" r:id="rId10"/>
    <p:sldId id="260" r:id="rId11"/>
    <p:sldId id="262" r:id="rId12"/>
    <p:sldId id="292" r:id="rId13"/>
    <p:sldId id="279" r:id="rId14"/>
    <p:sldId id="278" r:id="rId15"/>
    <p:sldId id="275" r:id="rId16"/>
    <p:sldId id="276" r:id="rId17"/>
    <p:sldId id="293" r:id="rId18"/>
    <p:sldId id="277" r:id="rId19"/>
    <p:sldId id="284" r:id="rId20"/>
    <p:sldId id="283" r:id="rId21"/>
    <p:sldId id="296" r:id="rId22"/>
    <p:sldId id="280" r:id="rId23"/>
    <p:sldId id="295" r:id="rId24"/>
    <p:sldId id="281" r:id="rId25"/>
    <p:sldId id="282" r:id="rId26"/>
    <p:sldId id="287" r:id="rId27"/>
    <p:sldId id="297" r:id="rId28"/>
    <p:sldId id="285" r:id="rId29"/>
    <p:sldId id="286" r:id="rId30"/>
    <p:sldId id="272" r:id="rId31"/>
    <p:sldId id="27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ur.cz/images/5-publikacni-cinnost-a-knihovna/casopis/2018/2018-03/04-mnichovsky-model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rzahumny.cz/novy-manual-pro-obce-jak-na-developerskou-vystavbu/" TargetMode="External"/><Relationship Id="rId2" Type="http://schemas.openxmlformats.org/officeDocument/2006/relationships/hyperlink" Target="https://www.investorzahumny.cz/nova-publikace-pro-obce-jak-nastavit-pravidla-jednani-s-investory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zahumenska@investorzahumny.cz" TargetMode="External"/><Relationship Id="rId2" Type="http://schemas.openxmlformats.org/officeDocument/2006/relationships/hyperlink" Target="http://www.investorzahumn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natur.cuni.cz/demodept/kalkulack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bcepro.cz/" TargetMode="External"/><Relationship Id="rId4" Type="http://schemas.openxmlformats.org/officeDocument/2006/relationships/hyperlink" Target="https://mmr.cz/cs/Ministerstvo/Stavebni-pravo/Stanoviska-a-metodiky/Stanoviska-odboru-uzemniho-planovani-MMR/9-Ostatni-stanoviska-a-metodiky/Standardy-dostupnosti-verejne-infrastruktur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2EB85B-7F76-4EA5-AD8D-F2A3D109B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Smlouvy s investory v Praze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D1A348A-3BEA-4EB8-B386-C1D29FBE1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Investor </a:t>
            </a:r>
            <a:r>
              <a:rPr lang="cs-CZ" dirty="0" err="1"/>
              <a:t>zahumny</a:t>
            </a:r>
            <a:endParaRPr lang="cs-CZ" dirty="0"/>
          </a:p>
          <a:p>
            <a:r>
              <a:rPr lang="cs-CZ" dirty="0"/>
              <a:t>Vendula </a:t>
            </a:r>
            <a:r>
              <a:rPr lang="cs-CZ" dirty="0" err="1"/>
              <a:t>zahumenská</a:t>
            </a:r>
            <a:endParaRPr lang="cs-CZ" dirty="0"/>
          </a:p>
          <a:p>
            <a:r>
              <a:rPr lang="cs-CZ" dirty="0"/>
              <a:t>2019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4D85CFF-7C42-4407-A0CB-C2E5C58B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735" y="4455621"/>
            <a:ext cx="4463665" cy="11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1025D3-F40C-428A-89EA-3B782C93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4947"/>
            <a:ext cx="10898776" cy="1246104"/>
          </a:xfrm>
        </p:spPr>
        <p:txBody>
          <a:bodyPr>
            <a:normAutofit/>
          </a:bodyPr>
          <a:lstStyle/>
          <a:p>
            <a:r>
              <a:rPr lang="cs-CZ" dirty="0"/>
              <a:t>Dobrý příklad z praxe: Říčany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xmlns="" id="{6260665B-17EC-43C6-8DEC-01FFB520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494" y="3334261"/>
            <a:ext cx="5451627" cy="306653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6805C9A-531C-4498-A582-AA34F011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703" y="2198914"/>
            <a:ext cx="8691153" cy="3670180"/>
          </a:xfrm>
        </p:spPr>
        <p:txBody>
          <a:bodyPr>
            <a:normAutofit/>
          </a:bodyPr>
          <a:lstStyle/>
          <a:p>
            <a:r>
              <a:rPr lang="cs-CZ" dirty="0"/>
              <a:t>- Říčany schválily zásady rozvoje v roce 2009</a:t>
            </a:r>
          </a:p>
          <a:p>
            <a:r>
              <a:rPr lang="cs-CZ" dirty="0"/>
              <a:t>- požadují po všech stavebnících budování infrastruktury potřebné pro jejich záměry </a:t>
            </a:r>
          </a:p>
          <a:p>
            <a:r>
              <a:rPr lang="cs-CZ" dirty="0"/>
              <a:t>- obec přebírá jen některou infrastrukturu (většinou zdarma, infrastruktura musí splňovat určitá kritéria)</a:t>
            </a:r>
          </a:p>
          <a:p>
            <a:r>
              <a:rPr lang="cs-CZ" dirty="0"/>
              <a:t>- obec vybírá poplatek na zkvalitnění stávající infrastruktury (např. občanské vybavení)</a:t>
            </a:r>
          </a:p>
          <a:p>
            <a:r>
              <a:rPr lang="cs-CZ" dirty="0"/>
              <a:t>- uzavírá několik druhů smluv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4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870285-ED75-4C60-8D78-510483C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34947"/>
            <a:ext cx="10624456" cy="1106768"/>
          </a:xfrm>
        </p:spPr>
        <p:txBody>
          <a:bodyPr>
            <a:normAutofit/>
          </a:bodyPr>
          <a:lstStyle/>
          <a:p>
            <a:r>
              <a:rPr lang="cs-CZ" dirty="0"/>
              <a:t>Co můžou zastupitelé nabídnout?</a:t>
            </a:r>
          </a:p>
        </p:txBody>
      </p:sp>
      <p:pic>
        <p:nvPicPr>
          <p:cNvPr id="26" name="Zástupný obsah 8">
            <a:extLst>
              <a:ext uri="{FF2B5EF4-FFF2-40B4-BE49-F238E27FC236}">
                <a16:creationId xmlns:a16="http://schemas.microsoft.com/office/drawing/2014/main" xmlns="" id="{083FB1BD-A01B-456F-90D5-9CD79D2F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388"/>
            <a:ext cx="5451627" cy="3066539"/>
          </a:xfrm>
          <a:prstGeom prst="rect">
            <a:avLst/>
          </a:prstGeom>
        </p:spPr>
      </p:pic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xmlns="" id="{0F5B8330-543F-438A-9DAD-502D971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89" y="2198914"/>
            <a:ext cx="8756467" cy="3670180"/>
          </a:xfrm>
        </p:spPr>
        <p:txBody>
          <a:bodyPr>
            <a:normAutofit/>
          </a:bodyPr>
          <a:lstStyle/>
          <a:p>
            <a:r>
              <a:rPr lang="cs-CZ" dirty="0"/>
              <a:t>1. Vlastnictví potřebných pozemků (v Praze omezeno) – vést přípojku přes pozemek ve vlastnictví samosprávy</a:t>
            </a:r>
          </a:p>
          <a:p>
            <a:r>
              <a:rPr lang="cs-CZ" dirty="0"/>
              <a:t>2. Vlastnictví infrastruktury (v Praze omezeno) – připojování ke kanalizaci a vodovodu (velmi striktní podmínky – kdy by už kapacita infrastruktury skutečně nedostačovala)</a:t>
            </a:r>
          </a:p>
          <a:p>
            <a:r>
              <a:rPr lang="cs-CZ" dirty="0"/>
              <a:t>3. Účastenství v územním řízení (námitky, dovolání, žaloba)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6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C64738CD-2B6F-426F-89EA-271AFDA0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15"/>
            <a:ext cx="12192000" cy="40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1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1025D3-F40C-428A-89EA-3B782C93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4947"/>
            <a:ext cx="10898776" cy="1246104"/>
          </a:xfrm>
        </p:spPr>
        <p:txBody>
          <a:bodyPr>
            <a:normAutofit/>
          </a:bodyPr>
          <a:lstStyle/>
          <a:p>
            <a:r>
              <a:rPr lang="cs-CZ" dirty="0"/>
              <a:t>Co říká MV ČR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xmlns="" id="{6260665B-17EC-43C6-8DEC-01FFB520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494" y="3334261"/>
            <a:ext cx="5451627" cy="306653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6805C9A-531C-4498-A582-AA34F011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703" y="2198914"/>
            <a:ext cx="8691153" cy="3670180"/>
          </a:xfrm>
        </p:spPr>
        <p:txBody>
          <a:bodyPr>
            <a:normAutofit/>
          </a:bodyPr>
          <a:lstStyle/>
          <a:p>
            <a:r>
              <a:rPr lang="cs-CZ" dirty="0"/>
              <a:t>- sponzorské smlouvy jsou postavené na principu úplatnosti, tj. poskytnutí sponzorského daru je vždy vyváženo určitým druhem protiplnění a uzavření takové smlouvy obci nic nebrání.  O uzavření sponzorské smlouvy rozhoduje dle § 102 odst. 3 zákona o obcích rada </a:t>
            </a:r>
            <a:r>
              <a:rPr lang="cs-CZ" dirty="0" err="1"/>
              <a:t>obce,resp</a:t>
            </a:r>
            <a:r>
              <a:rPr lang="cs-CZ" dirty="0"/>
              <a:t>. zastupitelstvo, pokud si tuto pravomoc vyhradilo pro sebe</a:t>
            </a:r>
          </a:p>
          <a:p>
            <a:r>
              <a:rPr lang="cs-CZ" dirty="0"/>
              <a:t>- pokud by se obec hned na počátku smluvně zavázala k tomu, že bude bezpodmínečně prosazovat určitý postoj, snadno by se na konci celého řízení mohla dostat do rozporu s právními předpisy. </a:t>
            </a:r>
          </a:p>
          <a:p>
            <a:r>
              <a:rPr lang="cs-CZ" dirty="0"/>
              <a:t>- případ Černolice (skončil soud . Stupeň – obec musí vrátit 10. 000. 000,- investorovi (resp. subjektu, který pohledávku odkoupil)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870285-ED75-4C60-8D78-510483C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34947"/>
            <a:ext cx="10624456" cy="1106768"/>
          </a:xfrm>
        </p:spPr>
        <p:txBody>
          <a:bodyPr>
            <a:normAutofit/>
          </a:bodyPr>
          <a:lstStyle/>
          <a:p>
            <a:r>
              <a:rPr lang="cs-CZ" dirty="0"/>
              <a:t>MV ČR</a:t>
            </a:r>
          </a:p>
        </p:txBody>
      </p:sp>
      <p:pic>
        <p:nvPicPr>
          <p:cNvPr id="26" name="Zástupný obsah 8">
            <a:extLst>
              <a:ext uri="{FF2B5EF4-FFF2-40B4-BE49-F238E27FC236}">
                <a16:creationId xmlns:a16="http://schemas.microsoft.com/office/drawing/2014/main" xmlns="" id="{083FB1BD-A01B-456F-90D5-9CD79D2F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388"/>
            <a:ext cx="5451627" cy="3066539"/>
          </a:xfrm>
          <a:prstGeom prst="rect">
            <a:avLst/>
          </a:prstGeom>
        </p:spPr>
      </p:pic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xmlns="" id="{0F5B8330-543F-438A-9DAD-502D971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89" y="2198914"/>
            <a:ext cx="8756467" cy="3670180"/>
          </a:xfrm>
        </p:spPr>
        <p:txBody>
          <a:bodyPr>
            <a:normAutofit/>
          </a:bodyPr>
          <a:lstStyle/>
          <a:p>
            <a:r>
              <a:rPr lang="cs-CZ" dirty="0"/>
              <a:t>- závazek obce - udělit souhlas v rámci územního řízení – by byl podle názoru ministerstva teoreticky možný v závěrečných fázích celého procesu, kdy by obec již posuzovala konkrétní projekt či plán. </a:t>
            </a:r>
          </a:p>
          <a:p>
            <a:r>
              <a:rPr lang="cs-CZ" dirty="0"/>
              <a:t>- Zde by mohla dát svůj souhlas, přičemž o samotném vydání rozhodnutí by zde dle stavebního zákona rozhodoval příslušný stavební úřad v přenesené působnosti a souhlas obce by byl pouze souhlasem účastníka správního řízení.</a:t>
            </a:r>
          </a:p>
          <a:p>
            <a:r>
              <a:rPr lang="cs-CZ" dirty="0"/>
              <a:t>- V konkrétním případě smlouvy je však z poskytnutých podkladů zřejmé, že smlouva byla podepisována na začátku celého procesu a závazek obce v této jeho fázi je – podobně jako u předchozího odstavce - podoben vystavení jakéhosi bianco šeku pro osobu sponzora, jehož důsledky nelze dohlédnout. I v tomto případě dochází dle názoru ministerstva k porušení § 2 zákona o obcích.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7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1025D3-F40C-428A-89EA-3B782C93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4947"/>
            <a:ext cx="10898776" cy="1246104"/>
          </a:xfrm>
        </p:spPr>
        <p:txBody>
          <a:bodyPr>
            <a:normAutofit/>
          </a:bodyPr>
          <a:lstStyle/>
          <a:p>
            <a:r>
              <a:rPr lang="cs-CZ" dirty="0"/>
              <a:t>K čemu se samospráva zavázat nesmí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xmlns="" id="{6260665B-17EC-43C6-8DEC-01FFB520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494" y="3334261"/>
            <a:ext cx="5451627" cy="306653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6805C9A-531C-4498-A582-AA34F011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703" y="2198914"/>
            <a:ext cx="8691153" cy="367018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- Změny územního plánu (týká se jen hl. m. Prahy)</a:t>
            </a:r>
          </a:p>
          <a:p>
            <a:r>
              <a:rPr lang="cs-CZ" dirty="0"/>
              <a:t>- jedná se o zásah do výkonu veřejné správy</a:t>
            </a:r>
          </a:p>
          <a:p>
            <a:r>
              <a:rPr lang="cs-CZ" dirty="0"/>
              <a:t>- samosprávy jsou v rámci výkonu samostatné působnosti ve dvojím postavení:</a:t>
            </a:r>
          </a:p>
          <a:p>
            <a:r>
              <a:rPr lang="cs-CZ" b="1" dirty="0"/>
              <a:t>SOUKROMOPRÁVNÍ              X                     VEŘEJNOPRÁVNÍ (mocenský správní akt)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účast v územním řízení                            schvalování zadání a návrhu územního plánu</a:t>
            </a:r>
            <a:endParaRPr lang="cs-CZ" dirty="0"/>
          </a:p>
          <a:p>
            <a:r>
              <a:rPr lang="cs-CZ" dirty="0"/>
              <a:t> - samozřejmě nelze zasahovat do výkonu státní správy (zejm. rozhodování na úseku stavebního řádu)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xmlns="" id="{59CD14A6-8B79-43B9-B3E0-9BC4439A4D7C}"/>
              </a:ext>
            </a:extLst>
          </p:cNvPr>
          <p:cNvSpPr/>
          <p:nvPr/>
        </p:nvSpPr>
        <p:spPr>
          <a:xfrm>
            <a:off x="3719744" y="3817398"/>
            <a:ext cx="484632" cy="585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xmlns="" id="{4317414D-D3FB-4CCD-A8DF-C79A196871F8}"/>
              </a:ext>
            </a:extLst>
          </p:cNvPr>
          <p:cNvSpPr/>
          <p:nvPr/>
        </p:nvSpPr>
        <p:spPr>
          <a:xfrm>
            <a:off x="7629300" y="3817398"/>
            <a:ext cx="484632" cy="585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77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870285-ED75-4C60-8D78-510483C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34947"/>
            <a:ext cx="10624456" cy="1106768"/>
          </a:xfrm>
        </p:spPr>
        <p:txBody>
          <a:bodyPr>
            <a:normAutofit/>
          </a:bodyPr>
          <a:lstStyle/>
          <a:p>
            <a:r>
              <a:rPr lang="cs-CZ" dirty="0"/>
              <a:t>S územním plánem se nekupčí</a:t>
            </a:r>
          </a:p>
        </p:txBody>
      </p:sp>
      <p:pic>
        <p:nvPicPr>
          <p:cNvPr id="26" name="Zástupný obsah 8">
            <a:extLst>
              <a:ext uri="{FF2B5EF4-FFF2-40B4-BE49-F238E27FC236}">
                <a16:creationId xmlns:a16="http://schemas.microsoft.com/office/drawing/2014/main" xmlns="" id="{083FB1BD-A01B-456F-90D5-9CD79D2F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388"/>
            <a:ext cx="5451627" cy="3066539"/>
          </a:xfrm>
          <a:prstGeom prst="rect">
            <a:avLst/>
          </a:prstGeom>
        </p:spPr>
      </p:pic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xmlns="" id="{0F5B8330-543F-438A-9DAD-502D971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89" y="2198914"/>
            <a:ext cx="8756467" cy="3670180"/>
          </a:xfrm>
        </p:spPr>
        <p:txBody>
          <a:bodyPr>
            <a:normAutofit/>
          </a:bodyPr>
          <a:lstStyle/>
          <a:p>
            <a:r>
              <a:rPr lang="cs-CZ" dirty="0"/>
              <a:t>- Pro výkon veřejné moci však </a:t>
            </a:r>
            <a:r>
              <a:rPr lang="es-ES" dirty="0"/>
              <a:t>platí důležité ustanovení čl. 2 odst.</a:t>
            </a:r>
            <a:r>
              <a:rPr lang="cs-CZ" dirty="0"/>
              <a:t> 3 Ústavy ČR. Podle něj lze veřejnou moc uplatňovat jen v případech, </a:t>
            </a:r>
            <a:r>
              <a:rPr lang="pl-PL" dirty="0"/>
              <a:t>v mezích a způsoby, které </a:t>
            </a:r>
            <a:r>
              <a:rPr lang="cs-CZ" dirty="0"/>
              <a:t>stanoví zákon. </a:t>
            </a:r>
          </a:p>
          <a:p>
            <a:r>
              <a:rPr lang="cs-CZ" dirty="0"/>
              <a:t>- Vzhledem k tomuto omezení mohou orgány veřejné </a:t>
            </a:r>
            <a:r>
              <a:rPr lang="pl-PL" dirty="0"/>
              <a:t>moci činit jen to, co jim zákon </a:t>
            </a:r>
            <a:r>
              <a:rPr lang="cs-CZ" dirty="0"/>
              <a:t>výslovně dovoluje. Žádný zákon ale obcím nedovoluje uzavřít smlouvu, </a:t>
            </a:r>
            <a:r>
              <a:rPr lang="pl-PL" dirty="0"/>
              <a:t>kterou by se zasahovalo do procesu </a:t>
            </a:r>
            <a:r>
              <a:rPr lang="cs-CZ" dirty="0"/>
              <a:t>výkonu veřejné moci při pořízení a vydání územního plánu, natožpak za úplatu.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3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B6517F63-2984-4353-9BE0-45DD7787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15"/>
            <a:ext cx="12192000" cy="40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02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1025D3-F40C-428A-89EA-3B782C93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4947"/>
            <a:ext cx="10898776" cy="1246104"/>
          </a:xfrm>
        </p:spPr>
        <p:txBody>
          <a:bodyPr>
            <a:normAutofit/>
          </a:bodyPr>
          <a:lstStyle/>
          <a:p>
            <a:r>
              <a:rPr lang="cs-CZ" dirty="0"/>
              <a:t>Co říká MV ČR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xmlns="" id="{6260665B-17EC-43C6-8DEC-01FFB520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494" y="3334261"/>
            <a:ext cx="5451627" cy="306653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6805C9A-531C-4498-A582-AA34F011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703" y="2198914"/>
            <a:ext cx="8691153" cy="367018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- obec se zavazuje k určitému jednání - zařazení pozemků do územního plánu - v situaci, kdy je celý rozhodovací proces teprve na počátku a v mezidobí se mohou objevit okolnosti, které by obec nutily odchýlit se od proklamovaného záměru (vyhovění sponzorovi). Takto koncipované usnesení smlouvy by tak obec de facto smluvně zavazovalo k tomu, jakým způsobem bude v budoucnu vykonávat veřejnou (vrchnostenskou) správu. </a:t>
            </a:r>
          </a:p>
          <a:p>
            <a:r>
              <a:rPr lang="cs-CZ" dirty="0"/>
              <a:t>- Obec ve smyslu § 2 odst. 2 zákona o obcích pečuje o všestranný rozvoj svého území a o potřeby svých občanů a při plnění svých úkolů chrání též veřejný zájem. Aplikací Článku 3 odst. 1 smlouvy by se přitom obec tohoto svého zákonného úkolu vzdávala ve prospěch smluvního závazku, což samozřejmě není možné.</a:t>
            </a:r>
          </a:p>
          <a:p>
            <a:r>
              <a:rPr lang="cs-CZ" dirty="0"/>
              <a:t>- Obec je v rámci řízení o územním plánu nucena projít poměrně dlouhým procesem, jehož výsledek není možné předjímat. Stejně tak nelze předjímat stanoviska občanů obce a příslušných orgánů, která se mohou objevit až v průběhu řízení.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62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870285-ED75-4C60-8D78-510483C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34947"/>
            <a:ext cx="10624456" cy="1106768"/>
          </a:xfrm>
        </p:spPr>
        <p:txBody>
          <a:bodyPr>
            <a:normAutofit/>
          </a:bodyPr>
          <a:lstStyle/>
          <a:p>
            <a:r>
              <a:rPr lang="cs-CZ" dirty="0"/>
              <a:t>Co po investorech požadovat</a:t>
            </a:r>
          </a:p>
        </p:txBody>
      </p:sp>
      <p:pic>
        <p:nvPicPr>
          <p:cNvPr id="26" name="Zástupný obsah 8">
            <a:extLst>
              <a:ext uri="{FF2B5EF4-FFF2-40B4-BE49-F238E27FC236}">
                <a16:creationId xmlns:a16="http://schemas.microsoft.com/office/drawing/2014/main" xmlns="" id="{083FB1BD-A01B-456F-90D5-9CD79D2F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388"/>
            <a:ext cx="5451627" cy="3066539"/>
          </a:xfrm>
          <a:prstGeom prst="rect">
            <a:avLst/>
          </a:prstGeom>
        </p:spPr>
      </p:pic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xmlns="" id="{0F5B8330-543F-438A-9DAD-502D971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89" y="2198914"/>
            <a:ext cx="8756467" cy="3670180"/>
          </a:xfrm>
        </p:spPr>
        <p:txBody>
          <a:bodyPr>
            <a:normAutofit/>
          </a:bodyPr>
          <a:lstStyle/>
          <a:p>
            <a:r>
              <a:rPr lang="cs-CZ" dirty="0"/>
              <a:t> - v menších obcích se typicky řeší infrastruktura dopravní a technická (to pro městské části není natolik zásadní téma)</a:t>
            </a:r>
          </a:p>
          <a:p>
            <a:r>
              <a:rPr lang="cs-CZ" dirty="0"/>
              <a:t>- v městských částech častěji půjde o příspěvky na řešení občanské vybavenosti a veřejných prostranstvích  </a:t>
            </a:r>
          </a:p>
          <a:p>
            <a:r>
              <a:rPr lang="cs-CZ" dirty="0"/>
              <a:t>- lze požadovat i zřízení určitého počtu veřejných prostranství nebo zbudování mateřské školy (častý požadavek, důležité je opět přesně vědět, kde má MČ deficity a musí vědět, jak ji projekt zatíží – Říčany mají přesný propočet –  zčásti zveřejněný formou tabulky)</a:t>
            </a:r>
          </a:p>
          <a:p>
            <a:r>
              <a:rPr lang="cs-CZ" dirty="0"/>
              <a:t>- Plnění musí být přiměřené záměru – „po malých investorech nelze požadovat základní školu“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5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fotka&#10;&#10;Popis byl vytvořen automaticky">
            <a:extLst>
              <a:ext uri="{FF2B5EF4-FFF2-40B4-BE49-F238E27FC236}">
                <a16:creationId xmlns:a16="http://schemas.microsoft.com/office/drawing/2014/main" xmlns="" id="{683E4C04-3ECC-4342-A333-15097C6B5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15"/>
            <a:ext cx="12192000" cy="40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9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1025D3-F40C-428A-89EA-3B782C93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4947"/>
            <a:ext cx="10898776" cy="1246104"/>
          </a:xfrm>
        </p:spPr>
        <p:txBody>
          <a:bodyPr>
            <a:normAutofit/>
          </a:bodyPr>
          <a:lstStyle/>
          <a:p>
            <a:r>
              <a:rPr lang="cs-CZ" dirty="0"/>
              <a:t>Smlouvy a bydlení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xmlns="" id="{6260665B-17EC-43C6-8DEC-01FFB520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494" y="3334261"/>
            <a:ext cx="5451627" cy="306653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6805C9A-531C-4498-A582-AA34F011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703" y="2198914"/>
            <a:ext cx="8691153" cy="367018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- ve městech typu Praha lze v rámci velkých developerských projektů požadovat i poskytnutí určitého počtu bytů městu – tyto byty pak využívat jako sociální bydlení či sociálně dostupné bydlení</a:t>
            </a:r>
          </a:p>
          <a:p>
            <a:r>
              <a:rPr lang="cs-CZ" dirty="0"/>
              <a:t>- toto řešení je běžné v německy mluvících zemích – jedním z dobrých příkladů je Mnichov (článek Lucie Doleželové a Elišky </a:t>
            </a:r>
            <a:r>
              <a:rPr lang="cs-CZ" dirty="0" err="1"/>
              <a:t>Vejchodské</a:t>
            </a:r>
            <a:r>
              <a:rPr lang="cs-CZ" dirty="0"/>
              <a:t> – Mnichovský model  - Nastavení finanční participace investorů na základě zastavitelnosti území)</a:t>
            </a:r>
          </a:p>
          <a:p>
            <a:r>
              <a:rPr lang="cs-CZ" dirty="0"/>
              <a:t>„První odstavec německého stavebního zákoníku požaduje, aby plánovací příprava pozemků zajišťovala v rámci cílů územního rozvoje i sociálně spravedlivé využití pozemků. To umožňuje německým městům požadovat od investorů v území participaci na výstavbě technické a občanské infrastruktury a dokonce i na nákladech tzv. podporovaného bydlení, které je vyhrazeno sociálně slabým a středním vrstvám obyvatel.“</a:t>
            </a:r>
          </a:p>
          <a:p>
            <a:r>
              <a:rPr lang="cs-CZ" dirty="0"/>
              <a:t>Dostupný na </a:t>
            </a:r>
            <a:r>
              <a:rPr lang="cs-CZ" dirty="0">
                <a:hlinkClick r:id="rId3"/>
              </a:rPr>
              <a:t>http://www.uur.cz/images/5-publikacni-cinnost-a-knihovna/casopis/2018/2018-03/04-mnichovsky-model.pdf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85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72A1E71E-8956-4DC1-AF5B-E767EF14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266"/>
            <a:ext cx="12192000" cy="41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03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870285-ED75-4C60-8D78-510483C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34947"/>
            <a:ext cx="10624456" cy="1106768"/>
          </a:xfrm>
        </p:spPr>
        <p:txBody>
          <a:bodyPr>
            <a:normAutofit/>
          </a:bodyPr>
          <a:lstStyle/>
          <a:p>
            <a:r>
              <a:rPr lang="cs-CZ" dirty="0"/>
              <a:t>Smlouvy a adaptační opatření</a:t>
            </a:r>
          </a:p>
        </p:txBody>
      </p:sp>
      <p:pic>
        <p:nvPicPr>
          <p:cNvPr id="26" name="Zástupný obsah 8">
            <a:extLst>
              <a:ext uri="{FF2B5EF4-FFF2-40B4-BE49-F238E27FC236}">
                <a16:creationId xmlns:a16="http://schemas.microsoft.com/office/drawing/2014/main" xmlns="" id="{083FB1BD-A01B-456F-90D5-9CD79D2F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388"/>
            <a:ext cx="5451627" cy="3066539"/>
          </a:xfrm>
          <a:prstGeom prst="rect">
            <a:avLst/>
          </a:prstGeom>
        </p:spPr>
      </p:pic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xmlns="" id="{0F5B8330-543F-438A-9DAD-502D971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89" y="2198914"/>
            <a:ext cx="8756467" cy="3670180"/>
          </a:xfrm>
        </p:spPr>
        <p:txBody>
          <a:bodyPr>
            <a:normAutofit/>
          </a:bodyPr>
          <a:lstStyle/>
          <a:p>
            <a:r>
              <a:rPr lang="cs-CZ" dirty="0"/>
              <a:t>- smlouvami lze řešit i modrou a zelenou infrastrukturu</a:t>
            </a:r>
          </a:p>
          <a:p>
            <a:r>
              <a:rPr lang="cs-CZ" dirty="0"/>
              <a:t>- v dnešní situaci mimořádně žádoucí řešit adaptační opatření co nejdříve již v počátečních fázích projektu</a:t>
            </a:r>
          </a:p>
          <a:p>
            <a:r>
              <a:rPr lang="cs-CZ" dirty="0"/>
              <a:t>- Praha zdůrazňuje význam Adaptační strategií a Akčním plánem pro udržitelnou energii a klima</a:t>
            </a:r>
          </a:p>
          <a:p>
            <a:r>
              <a:rPr lang="cs-CZ" dirty="0"/>
              <a:t>- nutno dát do strategických dokumentů informaci, že přizpůsobení se změn klimatu je zásadním zájmem města a jeho obyvatel – od toho se pak lze „odpíchnout“ v rámci dalších jednání, mj. v územním řízení, kde hl. m. Praha i MČ hájí zájmy obyvatel. </a:t>
            </a:r>
          </a:p>
          <a:p>
            <a:r>
              <a:rPr lang="cs-CZ" dirty="0"/>
              <a:t>- Ve strategiích mít informaci o požadavku na uzavírání smluv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085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xmlns="" id="{B6029950-2A64-4C8C-8A1E-343BD9C57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415"/>
            <a:ext cx="12192000" cy="41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01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1025D3-F40C-428A-89EA-3B782C93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4947"/>
            <a:ext cx="10898776" cy="1246104"/>
          </a:xfrm>
        </p:spPr>
        <p:txBody>
          <a:bodyPr>
            <a:normAutofit/>
          </a:bodyPr>
          <a:lstStyle/>
          <a:p>
            <a:r>
              <a:rPr lang="cs-CZ" dirty="0"/>
              <a:t>Co po investorech chtít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xmlns="" id="{6260665B-17EC-43C6-8DEC-01FFB520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494" y="3334261"/>
            <a:ext cx="5451627" cy="306653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6805C9A-531C-4498-A582-AA34F011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703" y="2198914"/>
            <a:ext cx="8691153" cy="3670180"/>
          </a:xfrm>
        </p:spPr>
        <p:txBody>
          <a:bodyPr>
            <a:normAutofit/>
          </a:bodyPr>
          <a:lstStyle/>
          <a:p>
            <a:r>
              <a:rPr lang="cs-CZ" dirty="0"/>
              <a:t>- vhodné mít „zásobník opatření“</a:t>
            </a:r>
          </a:p>
          <a:p>
            <a:r>
              <a:rPr lang="cs-CZ" dirty="0"/>
              <a:t>- požadovat od všech větších investorů (u malých řešit zejm. zasakování, nakládání s dešťovou vodou)</a:t>
            </a:r>
          </a:p>
          <a:p>
            <a:r>
              <a:rPr lang="cs-CZ" dirty="0"/>
              <a:t>- adaptace lze vložit i do územního plánu – index zeleně, zastavitelnosti, index podlažních ploch, ochrana nezastavitelných ploch, atp.</a:t>
            </a:r>
          </a:p>
          <a:p>
            <a:r>
              <a:rPr lang="cs-CZ" dirty="0"/>
              <a:t>- v regulačním plánu podstatně podrobněji – i kupř. požadavky na zasakování a nakládání s vodou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96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870285-ED75-4C60-8D78-510483C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34947"/>
            <a:ext cx="10624456" cy="1106768"/>
          </a:xfrm>
        </p:spPr>
        <p:txBody>
          <a:bodyPr>
            <a:normAutofit/>
          </a:bodyPr>
          <a:lstStyle/>
          <a:p>
            <a:r>
              <a:rPr lang="cs-CZ" dirty="0"/>
              <a:t>Ukázka zásobníku</a:t>
            </a:r>
          </a:p>
        </p:txBody>
      </p:sp>
      <p:pic>
        <p:nvPicPr>
          <p:cNvPr id="26" name="Zástupný obsah 8">
            <a:extLst>
              <a:ext uri="{FF2B5EF4-FFF2-40B4-BE49-F238E27FC236}">
                <a16:creationId xmlns:a16="http://schemas.microsoft.com/office/drawing/2014/main" xmlns="" id="{083FB1BD-A01B-456F-90D5-9CD79D2F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388"/>
            <a:ext cx="5451627" cy="3066539"/>
          </a:xfrm>
          <a:prstGeom prst="rect">
            <a:avLst/>
          </a:prstGeom>
        </p:spPr>
      </p:pic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xmlns="" id="{0F5B8330-543F-438A-9DAD-502D971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89" y="2198914"/>
            <a:ext cx="8756467" cy="367018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Tipy: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Stromy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městě</a:t>
            </a:r>
            <a:r>
              <a:rPr lang="en-US" dirty="0"/>
              <a:t> (</a:t>
            </a:r>
            <a:r>
              <a:rPr lang="en-US" dirty="0" err="1"/>
              <a:t>vnitrobloky</a:t>
            </a:r>
            <a:r>
              <a:rPr lang="en-US" dirty="0"/>
              <a:t>, parky a </a:t>
            </a:r>
            <a:r>
              <a:rPr lang="en-US" dirty="0" err="1"/>
              <a:t>samostatné</a:t>
            </a:r>
            <a:r>
              <a:rPr lang="en-US" dirty="0"/>
              <a:t> </a:t>
            </a:r>
            <a:r>
              <a:rPr lang="en-US" dirty="0" err="1"/>
              <a:t>stromy</a:t>
            </a:r>
            <a:r>
              <a:rPr lang="en-US" dirty="0"/>
              <a:t>) a </a:t>
            </a:r>
            <a:r>
              <a:rPr lang="en-US" dirty="0" err="1"/>
              <a:t>péče</a:t>
            </a:r>
            <a:r>
              <a:rPr lang="en-US" dirty="0"/>
              <a:t> o </a:t>
            </a:r>
            <a:r>
              <a:rPr lang="en-US" dirty="0" err="1"/>
              <a:t>ně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Zelené</a:t>
            </a:r>
            <a:r>
              <a:rPr lang="en-US" dirty="0"/>
              <a:t> </a:t>
            </a:r>
            <a:r>
              <a:rPr lang="en-US" dirty="0" err="1"/>
              <a:t>zdi</a:t>
            </a:r>
            <a:r>
              <a:rPr lang="en-US" dirty="0"/>
              <a:t> a </a:t>
            </a:r>
            <a:r>
              <a:rPr lang="en-US" dirty="0" err="1"/>
              <a:t>péče</a:t>
            </a:r>
            <a:r>
              <a:rPr lang="en-US" dirty="0"/>
              <a:t> o </a:t>
            </a:r>
            <a:r>
              <a:rPr lang="en-US" dirty="0" err="1"/>
              <a:t>ně</a:t>
            </a:r>
            <a:r>
              <a:rPr lang="en-US" dirty="0"/>
              <a:t>/</a:t>
            </a:r>
            <a:r>
              <a:rPr lang="en-US" dirty="0" err="1"/>
              <a:t>volné</a:t>
            </a:r>
            <a:r>
              <a:rPr lang="en-US" dirty="0"/>
              <a:t> </a:t>
            </a:r>
            <a:r>
              <a:rPr lang="en-US" dirty="0" err="1"/>
              <a:t>zelené</a:t>
            </a:r>
            <a:r>
              <a:rPr lang="en-US" dirty="0"/>
              <a:t> </a:t>
            </a:r>
            <a:r>
              <a:rPr lang="en-US" dirty="0" err="1"/>
              <a:t>zdi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Zelené</a:t>
            </a:r>
            <a:r>
              <a:rPr lang="en-US" dirty="0"/>
              <a:t> </a:t>
            </a:r>
            <a:r>
              <a:rPr lang="en-US" dirty="0" err="1"/>
              <a:t>střechy</a:t>
            </a:r>
            <a:r>
              <a:rPr lang="en-US" dirty="0"/>
              <a:t> (</a:t>
            </a:r>
            <a:r>
              <a:rPr lang="en-US" dirty="0" err="1"/>
              <a:t>extenzivní</a:t>
            </a:r>
            <a:r>
              <a:rPr lang="en-US" dirty="0"/>
              <a:t> a </a:t>
            </a:r>
            <a:r>
              <a:rPr lang="en-US" dirty="0" err="1"/>
              <a:t>intenzivní</a:t>
            </a:r>
            <a:r>
              <a:rPr lang="en-US" dirty="0"/>
              <a:t>) a </a:t>
            </a:r>
            <a:r>
              <a:rPr lang="en-US" dirty="0" err="1"/>
              <a:t>péče</a:t>
            </a:r>
            <a:r>
              <a:rPr lang="en-US" dirty="0"/>
              <a:t> o </a:t>
            </a:r>
            <a:r>
              <a:rPr lang="en-US" dirty="0" err="1"/>
              <a:t>ně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Propustné</a:t>
            </a:r>
            <a:r>
              <a:rPr lang="en-US" dirty="0"/>
              <a:t> </a:t>
            </a:r>
            <a:r>
              <a:rPr lang="en-US" dirty="0" err="1"/>
              <a:t>povrchy</a:t>
            </a:r>
            <a:r>
              <a:rPr lang="en-US" dirty="0"/>
              <a:t> (</a:t>
            </a:r>
            <a:r>
              <a:rPr lang="en-US" dirty="0" err="1"/>
              <a:t>parkoviště</a:t>
            </a:r>
            <a:r>
              <a:rPr lang="en-US" dirty="0"/>
              <a:t>, </a:t>
            </a:r>
            <a:r>
              <a:rPr lang="en-US" dirty="0" err="1"/>
              <a:t>cesty</a:t>
            </a:r>
            <a:r>
              <a:rPr lang="en-US" dirty="0"/>
              <a:t>, </a:t>
            </a:r>
            <a:r>
              <a:rPr lang="en-US" dirty="0" err="1"/>
              <a:t>dlažba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.) a </a:t>
            </a:r>
            <a:r>
              <a:rPr lang="en-US" dirty="0" err="1"/>
              <a:t>infiltrační</a:t>
            </a:r>
            <a:r>
              <a:rPr lang="en-US" dirty="0"/>
              <a:t> </a:t>
            </a:r>
            <a:r>
              <a:rPr lang="en-US" dirty="0" err="1"/>
              <a:t>plochy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Zásobníky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dešťovou</a:t>
            </a:r>
            <a:r>
              <a:rPr lang="en-US" dirty="0"/>
              <a:t> </a:t>
            </a:r>
            <a:r>
              <a:rPr lang="en-US" dirty="0" err="1"/>
              <a:t>vodu</a:t>
            </a:r>
            <a:r>
              <a:rPr lang="en-US" dirty="0"/>
              <a:t> (</a:t>
            </a:r>
            <a:r>
              <a:rPr lang="en-US" dirty="0" err="1"/>
              <a:t>povrchové</a:t>
            </a:r>
            <a:r>
              <a:rPr lang="en-US" dirty="0"/>
              <a:t> a </a:t>
            </a:r>
            <a:r>
              <a:rPr lang="en-US" dirty="0" err="1"/>
              <a:t>podzemní</a:t>
            </a:r>
            <a:r>
              <a:rPr lang="en-US" dirty="0"/>
              <a:t>) a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vody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Jezírka</a:t>
            </a:r>
            <a:r>
              <a:rPr lang="en-US" dirty="0"/>
              <a:t> (</a:t>
            </a:r>
            <a:r>
              <a:rPr lang="en-US" dirty="0" err="1"/>
              <a:t>záchyt</a:t>
            </a:r>
            <a:r>
              <a:rPr lang="en-US" dirty="0"/>
              <a:t> </a:t>
            </a:r>
            <a:r>
              <a:rPr lang="en-US" dirty="0" err="1"/>
              <a:t>dešťové</a:t>
            </a:r>
            <a:r>
              <a:rPr lang="en-US" dirty="0"/>
              <a:t> </a:t>
            </a:r>
            <a:r>
              <a:rPr lang="en-US" dirty="0" err="1"/>
              <a:t>vody</a:t>
            </a:r>
            <a:r>
              <a:rPr lang="en-US" dirty="0"/>
              <a:t>), </a:t>
            </a:r>
            <a:r>
              <a:rPr lang="en-US" dirty="0" err="1"/>
              <a:t>fontány</a:t>
            </a:r>
            <a:r>
              <a:rPr lang="en-US" dirty="0"/>
              <a:t> a </a:t>
            </a:r>
            <a:r>
              <a:rPr lang="en-US" dirty="0" err="1"/>
              <a:t>pítka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Komunitní</a:t>
            </a:r>
            <a:r>
              <a:rPr lang="en-US" dirty="0"/>
              <a:t> </a:t>
            </a:r>
            <a:r>
              <a:rPr lang="en-US" dirty="0" err="1"/>
              <a:t>zahradnictví</a:t>
            </a:r>
            <a:r>
              <a:rPr lang="en-US" dirty="0"/>
              <a:t> a </a:t>
            </a:r>
            <a:r>
              <a:rPr lang="en-US" dirty="0" err="1"/>
              <a:t>vnitrobloky</a:t>
            </a:r>
            <a:r>
              <a:rPr lang="en-US" dirty="0"/>
              <a:t> (</a:t>
            </a:r>
            <a:r>
              <a:rPr lang="en-US" dirty="0" err="1"/>
              <a:t>zahrady</a:t>
            </a:r>
            <a:r>
              <a:rPr lang="en-US" dirty="0"/>
              <a:t> v </a:t>
            </a:r>
            <a:r>
              <a:rPr lang="en-US" dirty="0" err="1"/>
              <a:t>pytli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Technická</a:t>
            </a:r>
            <a:r>
              <a:rPr lang="en-US" dirty="0"/>
              <a:t> </a:t>
            </a:r>
            <a:r>
              <a:rPr lang="en-US" dirty="0" err="1"/>
              <a:t>opatření</a:t>
            </a:r>
            <a:r>
              <a:rPr lang="en-US" dirty="0"/>
              <a:t> (</a:t>
            </a:r>
            <a:r>
              <a:rPr lang="en-US" dirty="0" err="1"/>
              <a:t>zasakování</a:t>
            </a:r>
            <a:r>
              <a:rPr lang="en-US" dirty="0"/>
              <a:t>, </a:t>
            </a:r>
            <a:r>
              <a:rPr lang="en-US" dirty="0" err="1"/>
              <a:t>pasivní</a:t>
            </a:r>
            <a:r>
              <a:rPr lang="en-US" dirty="0"/>
              <a:t> </a:t>
            </a:r>
            <a:r>
              <a:rPr lang="en-US" dirty="0" err="1"/>
              <a:t>budovy</a:t>
            </a:r>
            <a:r>
              <a:rPr lang="en-US" dirty="0"/>
              <a:t>, </a:t>
            </a:r>
            <a:r>
              <a:rPr lang="en-US" dirty="0" err="1"/>
              <a:t>solární</a:t>
            </a:r>
            <a:r>
              <a:rPr lang="en-US" dirty="0"/>
              <a:t> </a:t>
            </a:r>
            <a:r>
              <a:rPr lang="en-US" dirty="0" err="1"/>
              <a:t>panely</a:t>
            </a:r>
            <a:r>
              <a:rPr lang="en-US" dirty="0"/>
              <a:t> </a:t>
            </a:r>
            <a:r>
              <a:rPr lang="en-US" dirty="0" err="1"/>
              <a:t>atp</a:t>
            </a:r>
            <a:r>
              <a:rPr lang="en-US" dirty="0"/>
              <a:t>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10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1025D3-F40C-428A-89EA-3B782C93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4947"/>
            <a:ext cx="10898776" cy="1246104"/>
          </a:xfrm>
        </p:spPr>
        <p:txBody>
          <a:bodyPr>
            <a:normAutofit/>
          </a:bodyPr>
          <a:lstStyle/>
          <a:p>
            <a:r>
              <a:rPr lang="cs-CZ" dirty="0"/>
              <a:t>Na co si dát ještě pozor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xmlns="" id="{6260665B-17EC-43C6-8DEC-01FFB520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494" y="3334261"/>
            <a:ext cx="5451627" cy="306653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6805C9A-531C-4498-A582-AA34F011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703" y="2198914"/>
            <a:ext cx="8691153" cy="3670180"/>
          </a:xfrm>
        </p:spPr>
        <p:txBody>
          <a:bodyPr>
            <a:normAutofit/>
          </a:bodyPr>
          <a:lstStyle/>
          <a:p>
            <a:r>
              <a:rPr lang="cs-CZ" dirty="0"/>
              <a:t>- referendum a jiné „vis maior“ kdy obec nemůže plnit (příklad Dobřejovice a betonárka)</a:t>
            </a:r>
          </a:p>
          <a:p>
            <a:r>
              <a:rPr lang="cs-CZ" dirty="0"/>
              <a:t>- zajištění smlouvy – nejčastěji smluvní pokuta, bankovní záruka (směnka)</a:t>
            </a:r>
          </a:p>
          <a:p>
            <a:r>
              <a:rPr lang="cs-CZ" dirty="0"/>
              <a:t>- převod práv na jiné investory (smluvně ošetřit)</a:t>
            </a:r>
          </a:p>
          <a:p>
            <a:r>
              <a:rPr lang="cs-CZ" dirty="0"/>
              <a:t>- samosprávy nemají povinnost přebírat nekvalitní infrastrukturu</a:t>
            </a:r>
          </a:p>
          <a:p>
            <a:r>
              <a:rPr lang="cs-CZ" dirty="0"/>
              <a:t>- svoboda smluvního jednání – investory nelze přímo donutit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78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991F4A9-C05F-4D40-932E-8874E9200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15"/>
            <a:ext cx="12192000" cy="40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46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1025D3-F40C-428A-89EA-3B782C93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4947"/>
            <a:ext cx="10898776" cy="1246104"/>
          </a:xfrm>
        </p:spPr>
        <p:txBody>
          <a:bodyPr>
            <a:normAutofit/>
          </a:bodyPr>
          <a:lstStyle/>
          <a:p>
            <a:r>
              <a:rPr lang="cs-CZ" dirty="0"/>
              <a:t>Když jednání „neklape“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xmlns="" id="{6260665B-17EC-43C6-8DEC-01FFB520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494" y="3334261"/>
            <a:ext cx="5451627" cy="306653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6805C9A-531C-4498-A582-AA34F011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703" y="2198914"/>
            <a:ext cx="8691153" cy="367018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- jaké jsou možnosti „zabránit“ nežádoucí výstavbě?</a:t>
            </a:r>
          </a:p>
          <a:p>
            <a:r>
              <a:rPr lang="cs-CZ" b="1" dirty="0"/>
              <a:t>BÝT PŘIPRAVEN</a:t>
            </a:r>
          </a:p>
          <a:p>
            <a:r>
              <a:rPr lang="cs-CZ" dirty="0"/>
              <a:t>1. Kvalitní strategické dokumenty</a:t>
            </a:r>
          </a:p>
          <a:p>
            <a:r>
              <a:rPr lang="cs-CZ" dirty="0"/>
              <a:t>2. Zásady rozvoje  - pravidla pro jednání s investory</a:t>
            </a:r>
          </a:p>
          <a:p>
            <a:r>
              <a:rPr lang="cs-CZ" dirty="0"/>
              <a:t>2. Územní plán  a jeho změny – zpřísnění regulativů, doplnění požadavku na regulační plán               nutno respektovat požadavek na přiměřenost regulace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Má zásah ústavně legitimní a o zákonné cíle opřený důvod?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Je zásah činěn v nezbytně nutné míře?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Je zásah činěn nejšetrnějším ze způsobů vedoucích ještě rozumně k zamýšlenému cíli?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Je zásah činěn nediskriminačním způsobem?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Je zásah činěn s vyloučením libovůle?</a:t>
            </a:r>
          </a:p>
          <a:p>
            <a:r>
              <a:rPr lang="cs-CZ" dirty="0"/>
              <a:t>3. Účast v územním řízení s důsledným využitím práv účastníka</a:t>
            </a:r>
            <a:endParaRPr lang="en-US" dirty="0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xmlns="" id="{E0D41D7A-4568-4BAF-8EFF-619305D9C0A7}"/>
              </a:ext>
            </a:extLst>
          </p:cNvPr>
          <p:cNvSpPr/>
          <p:nvPr/>
        </p:nvSpPr>
        <p:spPr>
          <a:xfrm>
            <a:off x="10892901" y="3630017"/>
            <a:ext cx="550415" cy="275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57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870285-ED75-4C60-8D78-510483C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34947"/>
            <a:ext cx="10624456" cy="1106768"/>
          </a:xfrm>
        </p:spPr>
        <p:txBody>
          <a:bodyPr>
            <a:normAutofit/>
          </a:bodyPr>
          <a:lstStyle/>
          <a:p>
            <a:r>
              <a:rPr lang="cs-CZ" dirty="0"/>
              <a:t>Odpovědnost za změřenou investici</a:t>
            </a:r>
          </a:p>
        </p:txBody>
      </p:sp>
      <p:pic>
        <p:nvPicPr>
          <p:cNvPr id="26" name="Zástupný obsah 8">
            <a:extLst>
              <a:ext uri="{FF2B5EF4-FFF2-40B4-BE49-F238E27FC236}">
                <a16:creationId xmlns:a16="http://schemas.microsoft.com/office/drawing/2014/main" xmlns="" id="{083FB1BD-A01B-456F-90D5-9CD79D2F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388"/>
            <a:ext cx="5451627" cy="3066539"/>
          </a:xfrm>
          <a:prstGeom prst="rect">
            <a:avLst/>
          </a:prstGeom>
        </p:spPr>
      </p:pic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xmlns="" id="{0F5B8330-543F-438A-9DAD-502D971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89" y="2198914"/>
            <a:ext cx="8756467" cy="3670180"/>
          </a:xfrm>
        </p:spPr>
        <p:txBody>
          <a:bodyPr>
            <a:normAutofit/>
          </a:bodyPr>
          <a:lstStyle/>
          <a:p>
            <a:r>
              <a:rPr lang="cs-CZ" dirty="0"/>
              <a:t>- složité téma</a:t>
            </a:r>
          </a:p>
          <a:p>
            <a:r>
              <a:rPr lang="cs-CZ" dirty="0"/>
              <a:t>- obecně: </a:t>
            </a:r>
          </a:p>
          <a:p>
            <a:r>
              <a:rPr lang="cs-CZ" dirty="0"/>
              <a:t>- územní plán lze změnit po 5 letech bez požadavku na náhradu za změnu v území</a:t>
            </a:r>
          </a:p>
          <a:p>
            <a:r>
              <a:rPr lang="cs-CZ" dirty="0"/>
              <a:t>- neexistuje přímý nárok na to, aby  se pozemek stal zastavitelným nebo jím zůstal</a:t>
            </a:r>
          </a:p>
          <a:p>
            <a:r>
              <a:rPr lang="cs-CZ" dirty="0"/>
              <a:t>- za změnu územního plánu soudem nenese </a:t>
            </a:r>
            <a:r>
              <a:rPr lang="cs-CZ"/>
              <a:t>obec automaticky </a:t>
            </a:r>
            <a:r>
              <a:rPr lang="cs-CZ" dirty="0"/>
              <a:t>odpovědnost – neexistují legitimní očekávání investorů přímo ve vztahu k územnímu plánu</a:t>
            </a:r>
          </a:p>
          <a:p>
            <a:pPr lvl="1"/>
            <a:r>
              <a:rPr lang="cs-CZ" dirty="0"/>
              <a:t>Škodu způsobilo až rozhodnutí soudu, nikoli změna územního plánu. Rozhodnutí soudu ale nebylo nezákonné.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xmlns="" id="{605A42EF-68E6-4808-81CD-E5ABD0ED92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870285-ED75-4C60-8D78-510483C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34947"/>
            <a:ext cx="10624456" cy="1106768"/>
          </a:xfrm>
        </p:spPr>
        <p:txBody>
          <a:bodyPr>
            <a:normAutofit/>
          </a:bodyPr>
          <a:lstStyle/>
          <a:p>
            <a:r>
              <a:rPr lang="cs-CZ" dirty="0"/>
              <a:t>Co jsou smlouvy s investory?</a:t>
            </a:r>
          </a:p>
        </p:txBody>
      </p:sp>
      <p:pic>
        <p:nvPicPr>
          <p:cNvPr id="26" name="Zástupný obsah 8">
            <a:extLst>
              <a:ext uri="{FF2B5EF4-FFF2-40B4-BE49-F238E27FC236}">
                <a16:creationId xmlns:a16="http://schemas.microsoft.com/office/drawing/2014/main" xmlns="" id="{083FB1BD-A01B-456F-90D5-9CD79D2F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388"/>
            <a:ext cx="5451627" cy="3066539"/>
          </a:xfrm>
          <a:prstGeom prst="rect">
            <a:avLst/>
          </a:prstGeom>
        </p:spPr>
      </p:pic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xmlns="" id="{3C4A154E-1950-4755-A5FC-5998EE0CC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xmlns="" id="{0F5B8330-543F-438A-9DAD-502D971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89" y="2198914"/>
            <a:ext cx="8756467" cy="3670180"/>
          </a:xfrm>
        </p:spPr>
        <p:txBody>
          <a:bodyPr>
            <a:normAutofit/>
          </a:bodyPr>
          <a:lstStyle/>
          <a:p>
            <a:r>
              <a:rPr lang="cs-CZ" dirty="0"/>
              <a:t>- smlouvy o financování a rozvoji veřejné infrastruktury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dopravní infrastruktura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technická infrastruktura (vodovody, kanalizace, osvětlení…)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občanské vybavení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veřejná prostranství</a:t>
            </a:r>
          </a:p>
          <a:p>
            <a:endParaRPr lang="cs-CZ" dirty="0"/>
          </a:p>
          <a:p>
            <a:r>
              <a:rPr lang="cs-CZ" dirty="0"/>
              <a:t>+ modrá a zelená infrastruktura)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xmlns="" id="{3FE9C285-56FB-4B36-8ECA-C2D6596AA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xmlns="" id="{937C076B-00B1-4629-B27F-A86F9885F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5448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E1C49B-F6B8-4ED4-BFB9-11B68FFD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6B744FE-BE58-4677-8C50-130DC3B31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Články:</a:t>
            </a:r>
          </a:p>
          <a:p>
            <a:r>
              <a:rPr lang="cs-CZ" dirty="0"/>
              <a:t>- Moderní obec</a:t>
            </a:r>
          </a:p>
          <a:p>
            <a:r>
              <a:rPr lang="cs-CZ" dirty="0"/>
              <a:t>- PRO města a obce</a:t>
            </a:r>
          </a:p>
          <a:p>
            <a:r>
              <a:rPr lang="cs-CZ" b="1" dirty="0"/>
              <a:t>Manuály:</a:t>
            </a:r>
          </a:p>
          <a:p>
            <a:r>
              <a:rPr lang="cs-CZ" dirty="0"/>
              <a:t>- Zásady rozvoje: Jak nastavit pravidla jednání s investory ohledně nové výstavby (</a:t>
            </a:r>
            <a:r>
              <a:rPr lang="cs-CZ" dirty="0">
                <a:hlinkClick r:id="rId2"/>
              </a:rPr>
              <a:t>https://www.investorzahumny.cz/nova-publikace-pro-obce-jak-nastavit-pravidla-jednani-s-investory/</a:t>
            </a:r>
            <a:r>
              <a:rPr lang="cs-CZ" dirty="0"/>
              <a:t>)</a:t>
            </a:r>
          </a:p>
          <a:p>
            <a:r>
              <a:rPr lang="cs-CZ" dirty="0"/>
              <a:t>- Investor za humny? Jak na developerskou výstavbu v obci a smlouvy s investory?</a:t>
            </a:r>
          </a:p>
          <a:p>
            <a:r>
              <a:rPr lang="cs-CZ" dirty="0"/>
              <a:t>(</a:t>
            </a:r>
            <a:r>
              <a:rPr lang="cs-CZ" dirty="0">
                <a:hlinkClick r:id="rId3"/>
              </a:rPr>
              <a:t>https://www.investorzahumny.cz/novy-</a:t>
            </a:r>
            <a:r>
              <a:rPr lang="cs-CZ" dirty="0" err="1">
                <a:hlinkClick r:id="rId3"/>
              </a:rPr>
              <a:t>manual</a:t>
            </a:r>
            <a:r>
              <a:rPr lang="cs-CZ" dirty="0">
                <a:hlinkClick r:id="rId3"/>
              </a:rPr>
              <a:t>-pro-obce-jak-na-developerskou-</a:t>
            </a:r>
            <a:r>
              <a:rPr lang="cs-CZ" dirty="0" err="1">
                <a:hlinkClick r:id="rId3"/>
              </a:rPr>
              <a:t>vystavbu</a:t>
            </a:r>
            <a:r>
              <a:rPr lang="cs-CZ" dirty="0">
                <a:hlinkClick r:id="rId3"/>
              </a:rPr>
              <a:t>/</a:t>
            </a:r>
            <a:r>
              <a:rPr lang="cs-CZ" dirty="0"/>
              <a:t>)</a:t>
            </a:r>
          </a:p>
          <a:p>
            <a:r>
              <a:rPr lang="cs-CZ" b="1" dirty="0"/>
              <a:t>Chystané:</a:t>
            </a:r>
          </a:p>
          <a:p>
            <a:r>
              <a:rPr lang="cs-CZ" dirty="0"/>
              <a:t>Odborná publikace pro nakladatelství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 pro obce o smlouvách s investory (podzim 2019)</a:t>
            </a:r>
          </a:p>
          <a:p>
            <a:r>
              <a:rPr lang="cs-CZ" dirty="0"/>
              <a:t>Manuál: Smlouvy s investory a adaptační opatření v praxi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432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F5812F-7CF5-4E57-A486-ACB169F1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www.investorzahumny.cz</a:t>
            </a:r>
            <a:r>
              <a:rPr lang="cs-CZ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Telefon: + 420 721 725 474</a:t>
            </a:r>
            <a:br>
              <a:rPr lang="cs-CZ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E-mail: </a:t>
            </a:r>
            <a:r>
              <a:rPr lang="cs-CZ" sz="33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zahumenska@investorzahumny.cz</a:t>
            </a:r>
            <a:r>
              <a:rPr lang="cs-CZ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" name="Zástupný obsah 4">
            <a:extLst>
              <a:ext uri="{FF2B5EF4-FFF2-40B4-BE49-F238E27FC236}">
                <a16:creationId xmlns:a16="http://schemas.microsoft.com/office/drawing/2014/main" xmlns="" id="{D7961446-3369-4963-A492-47A864FD0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457" y="1517550"/>
            <a:ext cx="10916463" cy="27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1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605A42EF-68E6-4808-81CD-E5ABD0ED92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1025D3-F40C-428A-89EA-3B782C93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4947"/>
            <a:ext cx="10898776" cy="1246104"/>
          </a:xfrm>
        </p:spPr>
        <p:txBody>
          <a:bodyPr>
            <a:normAutofit/>
          </a:bodyPr>
          <a:lstStyle/>
          <a:p>
            <a:r>
              <a:rPr lang="cs-CZ" dirty="0"/>
              <a:t>Druhy smluv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xmlns="" id="{6260665B-17EC-43C6-8DEC-01FFB520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494" y="3334261"/>
            <a:ext cx="5451627" cy="306653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C4A154E-1950-4755-A5FC-5998EE0CC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6805C9A-531C-4498-A582-AA34F011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703" y="2198914"/>
            <a:ext cx="8691153" cy="3670180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cs-CZ" dirty="0"/>
              <a:t>Plánovací smlouvy dle stavebního zákona</a:t>
            </a:r>
          </a:p>
          <a:p>
            <a:pPr lvl="2"/>
            <a:r>
              <a:rPr lang="cs-CZ" dirty="0"/>
              <a:t>Spojené s regulačním plánem na žádost (musí být už v územním plánu, lze doplnit změnou územního plánu)</a:t>
            </a:r>
          </a:p>
          <a:p>
            <a:pPr marL="384048" lvl="2" indent="0">
              <a:buNone/>
            </a:pPr>
            <a:endParaRPr lang="cs-CZ" sz="1200" dirty="0"/>
          </a:p>
          <a:p>
            <a:pPr lvl="1">
              <a:buFontTx/>
              <a:buChar char="-"/>
            </a:pPr>
            <a:r>
              <a:rPr lang="cs-CZ" dirty="0"/>
              <a:t>Smlouvy s vlastníky dopravní technické infrastruktury (během územního řízení)</a:t>
            </a:r>
          </a:p>
          <a:p>
            <a:pPr lvl="2"/>
            <a:r>
              <a:rPr lang="cs-CZ" dirty="0"/>
              <a:t>Před zahájením řízení nebo přerušení řízení</a:t>
            </a:r>
          </a:p>
          <a:p>
            <a:pPr lvl="2"/>
            <a:r>
              <a:rPr lang="cs-CZ" dirty="0"/>
              <a:t>Záměr klade na infrastrukturu přílišné nároky – bez rozšíření kapacity infrastruktury nelze záměr realizovat</a:t>
            </a:r>
          </a:p>
          <a:p>
            <a:pPr lvl="2"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Smlouvy nepojmenované podle občanského zákoníku</a:t>
            </a:r>
          </a:p>
          <a:p>
            <a:pPr lvl="2"/>
            <a:r>
              <a:rPr lang="cs-CZ" dirty="0"/>
              <a:t>různá označení – memoranda, dohody, smlouvy o spolupráci, atp.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FE9C285-56FB-4B36-8ECA-C2D6596AA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7C076B-00B1-4629-B27F-A86F9885F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823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4EBC4CB-7A04-417E-8E23-390943692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15"/>
            <a:ext cx="12192000" cy="40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1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870285-ED75-4C60-8D78-510483C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84" y="634947"/>
            <a:ext cx="10781773" cy="1106768"/>
          </a:xfrm>
        </p:spPr>
        <p:txBody>
          <a:bodyPr>
            <a:normAutofit/>
          </a:bodyPr>
          <a:lstStyle/>
          <a:p>
            <a:r>
              <a:rPr lang="cs-CZ" dirty="0"/>
              <a:t>Jak se připravit</a:t>
            </a:r>
          </a:p>
        </p:txBody>
      </p:sp>
      <p:pic>
        <p:nvPicPr>
          <p:cNvPr id="26" name="Zástupný obsah 8">
            <a:extLst>
              <a:ext uri="{FF2B5EF4-FFF2-40B4-BE49-F238E27FC236}">
                <a16:creationId xmlns:a16="http://schemas.microsoft.com/office/drawing/2014/main" xmlns="" id="{083FB1BD-A01B-456F-90D5-9CD79D2F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388"/>
            <a:ext cx="5451627" cy="3066539"/>
          </a:xfrm>
          <a:prstGeom prst="rect">
            <a:avLst/>
          </a:prstGeom>
        </p:spPr>
      </p:pic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xmlns="" id="{0F5B8330-543F-438A-9DAD-502D971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89" y="2198914"/>
            <a:ext cx="8756467" cy="367018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/>
              <a:t>Demografická studie</a:t>
            </a:r>
          </a:p>
          <a:p>
            <a:pPr>
              <a:buFontTx/>
              <a:buChar char="-"/>
            </a:pPr>
            <a:r>
              <a:rPr lang="cs-CZ" dirty="0"/>
              <a:t>Znalost deficitů veřejné infrastruktury </a:t>
            </a:r>
          </a:p>
          <a:p>
            <a:pPr>
              <a:buFontTx/>
              <a:buChar char="-"/>
            </a:pPr>
            <a:r>
              <a:rPr lang="cs-CZ" dirty="0"/>
              <a:t>Strategický plán (programy rozvoje)</a:t>
            </a:r>
          </a:p>
          <a:p>
            <a:pPr>
              <a:buFontTx/>
              <a:buChar char="-"/>
            </a:pPr>
            <a:r>
              <a:rPr lang="cs-CZ" dirty="0"/>
              <a:t> Akční plány</a:t>
            </a:r>
          </a:p>
          <a:p>
            <a:pPr>
              <a:buFontTx/>
              <a:buChar char="-"/>
            </a:pPr>
            <a:r>
              <a:rPr lang="cs-CZ" dirty="0"/>
              <a:t> Adaptační strategie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Zásady rozvoje – vyjadřují zájem obce na rozvoji a stanoví jasná pravidla pro investory</a:t>
            </a:r>
          </a:p>
          <a:p>
            <a:endParaRPr lang="en-US" dirty="0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xmlns="" id="{F011B6AD-B60B-42EF-A05A-B0A253FE8D38}"/>
              </a:ext>
            </a:extLst>
          </p:cNvPr>
          <p:cNvSpPr/>
          <p:nvPr/>
        </p:nvSpPr>
        <p:spPr>
          <a:xfrm>
            <a:off x="3380913" y="42539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18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E918ABEB-7766-42BB-827D-E1E06BEB6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204"/>
            <a:ext cx="12192000" cy="42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7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1025D3-F40C-428A-89EA-3B782C93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4947"/>
            <a:ext cx="10898776" cy="1246104"/>
          </a:xfrm>
        </p:spPr>
        <p:txBody>
          <a:bodyPr>
            <a:normAutofit/>
          </a:bodyPr>
          <a:lstStyle/>
          <a:p>
            <a:r>
              <a:rPr lang="cs-CZ" dirty="0"/>
              <a:t>Co jsou zásady rozvoje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xmlns="" id="{6260665B-17EC-43C6-8DEC-01FFB520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494" y="3038169"/>
            <a:ext cx="5697210" cy="336263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6805C9A-531C-4498-A582-AA34F011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703" y="2198914"/>
            <a:ext cx="8691153" cy="367018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/>
              <a:t> Pravidla pro jednání s investory</a:t>
            </a:r>
          </a:p>
          <a:p>
            <a:pPr>
              <a:buFontTx/>
              <a:buChar char="-"/>
            </a:pPr>
            <a:r>
              <a:rPr lang="cs-CZ" dirty="0"/>
              <a:t> určují, za jakých podmínek je výstavba v zájmu obce a jejích obyvatel a  za jakých podmínek nikoli </a:t>
            </a:r>
          </a:p>
          <a:p>
            <a:pPr>
              <a:buFontTx/>
              <a:buChar char="-"/>
            </a:pPr>
            <a:r>
              <a:rPr lang="cs-CZ" dirty="0"/>
              <a:t>Kde čerpat data:</a:t>
            </a:r>
          </a:p>
          <a:p>
            <a:pPr>
              <a:buFontTx/>
              <a:buChar char="-"/>
            </a:pPr>
            <a:r>
              <a:rPr lang="cs-CZ" dirty="0"/>
              <a:t>vlastní rozpočet</a:t>
            </a:r>
          </a:p>
          <a:p>
            <a:pPr>
              <a:buFontTx/>
              <a:buChar char="-"/>
            </a:pPr>
            <a:r>
              <a:rPr lang="cs-CZ" dirty="0"/>
              <a:t>Demografie (Populační kalkulátor – pomůcka - </a:t>
            </a:r>
            <a:r>
              <a:rPr lang="cs-CZ" dirty="0">
                <a:hlinkClick r:id="rId3"/>
              </a:rPr>
              <a:t>http://web.natur.cuni.cz/</a:t>
            </a:r>
            <a:r>
              <a:rPr lang="cs-CZ" dirty="0" err="1">
                <a:hlinkClick r:id="rId3"/>
              </a:rPr>
              <a:t>demodept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kalkulacka</a:t>
            </a:r>
            <a:r>
              <a:rPr lang="cs-CZ" dirty="0">
                <a:hlinkClick r:id="rId3"/>
              </a:rPr>
              <a:t>/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Standardy dostupnosti veřejné infrastruktury: </a:t>
            </a:r>
            <a:r>
              <a:rPr lang="cs-CZ" dirty="0">
                <a:hlinkClick r:id="rId4"/>
              </a:rPr>
              <a:t>https://mmr.cz/cs/Ministerstvo/Stavebni-pravo/Stanoviska-a-metodiky/Stanoviska-odboru-uzemniho-planovani-MMR/9-Ostatni-stanoviska-a-metodiky/Standardy-dostupnosti-verejne-infrastruktury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ObcePRO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http://www.obcepro.cz/</a:t>
            </a:r>
            <a:endParaRPr lang="cs-CZ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1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870285-ED75-4C60-8D78-510483C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34947"/>
            <a:ext cx="10624456" cy="1106768"/>
          </a:xfrm>
        </p:spPr>
        <p:txBody>
          <a:bodyPr>
            <a:normAutofit/>
          </a:bodyPr>
          <a:lstStyle/>
          <a:p>
            <a:r>
              <a:rPr lang="cs-CZ" dirty="0"/>
              <a:t>Obsah zásad rozvoje</a:t>
            </a:r>
          </a:p>
        </p:txBody>
      </p:sp>
      <p:pic>
        <p:nvPicPr>
          <p:cNvPr id="26" name="Zástupný obsah 8">
            <a:extLst>
              <a:ext uri="{FF2B5EF4-FFF2-40B4-BE49-F238E27FC236}">
                <a16:creationId xmlns:a16="http://schemas.microsoft.com/office/drawing/2014/main" xmlns="" id="{083FB1BD-A01B-456F-90D5-9CD79D2F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388"/>
            <a:ext cx="5451627" cy="3066539"/>
          </a:xfrm>
          <a:prstGeom prst="rect">
            <a:avLst/>
          </a:prstGeom>
        </p:spPr>
      </p:pic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xmlns="" id="{0F5B8330-543F-438A-9DAD-502D971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89" y="2198914"/>
            <a:ext cx="8756467" cy="3670180"/>
          </a:xfrm>
        </p:spPr>
        <p:txBody>
          <a:bodyPr>
            <a:normAutofit/>
          </a:bodyPr>
          <a:lstStyle/>
          <a:p>
            <a:r>
              <a:rPr lang="cs-CZ" dirty="0"/>
              <a:t>- obecná deklarace potřeb samosprávy (vychází z uvedených strategických dokumentů) </a:t>
            </a:r>
            <a:r>
              <a:rPr lang="cs-CZ" b="1" dirty="0"/>
              <a:t>- DŮLEŽITÉ</a:t>
            </a:r>
          </a:p>
          <a:p>
            <a:r>
              <a:rPr lang="cs-CZ" dirty="0"/>
              <a:t>- vymezení záměrů, na které se vztahují (všechny nebo od určitého rozsahu)</a:t>
            </a:r>
          </a:p>
          <a:p>
            <a:r>
              <a:rPr lang="cs-CZ" dirty="0"/>
              <a:t>- vymezení požadavků na rozsah nové infrastruktury (zda investor buduje nebo poskytuje finanční příspěvek)</a:t>
            </a:r>
          </a:p>
          <a:p>
            <a:r>
              <a:rPr lang="cs-CZ" dirty="0"/>
              <a:t>- popis procesu, ve kterém se smlouva dojednává (aby investor věděl, jak postupovat)</a:t>
            </a:r>
          </a:p>
          <a:p>
            <a:r>
              <a:rPr lang="cs-CZ" dirty="0"/>
              <a:t>- definují postavení samosprávy při vyjednávání</a:t>
            </a:r>
          </a:p>
          <a:p>
            <a:r>
              <a:rPr lang="cs-CZ" dirty="0"/>
              <a:t>- mají formu usnesení zastupitelstva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5645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266</TotalTime>
  <Words>1860</Words>
  <Application>Microsoft Office PowerPoint</Application>
  <PresentationFormat>Širokoúhlá obrazovka</PresentationFormat>
  <Paragraphs>149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Calibri</vt:lpstr>
      <vt:lpstr>Calibri Light</vt:lpstr>
      <vt:lpstr>Wingdings</vt:lpstr>
      <vt:lpstr>Retrospektiva</vt:lpstr>
      <vt:lpstr>Smlouvy s investory v Praze</vt:lpstr>
      <vt:lpstr>Prezentace aplikace PowerPoint</vt:lpstr>
      <vt:lpstr>Co jsou smlouvy s investory?</vt:lpstr>
      <vt:lpstr>Druhy smluv</vt:lpstr>
      <vt:lpstr>Prezentace aplikace PowerPoint</vt:lpstr>
      <vt:lpstr>Jak se připravit</vt:lpstr>
      <vt:lpstr>Prezentace aplikace PowerPoint</vt:lpstr>
      <vt:lpstr>Co jsou zásady rozvoje</vt:lpstr>
      <vt:lpstr>Obsah zásad rozvoje</vt:lpstr>
      <vt:lpstr>Dobrý příklad z praxe: Říčany</vt:lpstr>
      <vt:lpstr>Co můžou zastupitelé nabídnout?</vt:lpstr>
      <vt:lpstr>Prezentace aplikace PowerPoint</vt:lpstr>
      <vt:lpstr>Co říká MV ČR</vt:lpstr>
      <vt:lpstr>MV ČR</vt:lpstr>
      <vt:lpstr>K čemu se samospráva zavázat nesmí</vt:lpstr>
      <vt:lpstr>S územním plánem se nekupčí</vt:lpstr>
      <vt:lpstr>Prezentace aplikace PowerPoint</vt:lpstr>
      <vt:lpstr>Co říká MV ČR</vt:lpstr>
      <vt:lpstr>Co po investorech požadovat</vt:lpstr>
      <vt:lpstr>Smlouvy a bydlení</vt:lpstr>
      <vt:lpstr>Prezentace aplikace PowerPoint</vt:lpstr>
      <vt:lpstr>Smlouvy a adaptační opatření</vt:lpstr>
      <vt:lpstr>Prezentace aplikace PowerPoint</vt:lpstr>
      <vt:lpstr>Co po investorech chtít</vt:lpstr>
      <vt:lpstr>Ukázka zásobníku</vt:lpstr>
      <vt:lpstr>Na co si dát ještě pozor</vt:lpstr>
      <vt:lpstr>Prezentace aplikace PowerPoint</vt:lpstr>
      <vt:lpstr>Když jednání „neklape“</vt:lpstr>
      <vt:lpstr>Odpovědnost za změřenou investici</vt:lpstr>
      <vt:lpstr>Publikace</vt:lpstr>
      <vt:lpstr>www.investorzahumny.cz Telefon: + 420 721 725 474 E-mail: zahumenska@investorzahumny.cz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Vendula Zahumenská</dc:creator>
  <cp:lastModifiedBy>Václav Orcígr</cp:lastModifiedBy>
  <cp:revision>51</cp:revision>
  <dcterms:created xsi:type="dcterms:W3CDTF">2019-04-01T08:25:13Z</dcterms:created>
  <dcterms:modified xsi:type="dcterms:W3CDTF">2019-05-06T10:47:43Z</dcterms:modified>
</cp:coreProperties>
</file>