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81" r:id="rId3"/>
    <p:sldId id="305" r:id="rId4"/>
    <p:sldId id="265" r:id="rId5"/>
    <p:sldId id="282" r:id="rId6"/>
    <p:sldId id="273" r:id="rId7"/>
    <p:sldId id="261" r:id="rId8"/>
    <p:sldId id="284" r:id="rId9"/>
    <p:sldId id="285" r:id="rId10"/>
    <p:sldId id="298" r:id="rId11"/>
    <p:sldId id="286" r:id="rId12"/>
    <p:sldId id="300" r:id="rId13"/>
    <p:sldId id="277" r:id="rId14"/>
    <p:sldId id="283" r:id="rId15"/>
    <p:sldId id="295" r:id="rId16"/>
    <p:sldId id="289" r:id="rId17"/>
    <p:sldId id="288" r:id="rId18"/>
    <p:sldId id="296" r:id="rId19"/>
    <p:sldId id="270" r:id="rId20"/>
    <p:sldId id="268" r:id="rId21"/>
    <p:sldId id="301" r:id="rId22"/>
    <p:sldId id="271" r:id="rId23"/>
    <p:sldId id="266" r:id="rId24"/>
    <p:sldId id="260" r:id="rId25"/>
    <p:sldId id="299" r:id="rId26"/>
    <p:sldId id="263" r:id="rId27"/>
    <p:sldId id="294" r:id="rId28"/>
    <p:sldId id="264" r:id="rId29"/>
    <p:sldId id="302" r:id="rId30"/>
    <p:sldId id="303" r:id="rId31"/>
    <p:sldId id="257" r:id="rId32"/>
    <p:sldId id="274" r:id="rId33"/>
    <p:sldId id="275" r:id="rId34"/>
    <p:sldId id="276" r:id="rId35"/>
    <p:sldId id="267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131" autoAdjust="0"/>
  </p:normalViewPr>
  <p:slideViewPr>
    <p:cSldViewPr snapToGrid="0">
      <p:cViewPr varScale="1">
        <p:scale>
          <a:sx n="100" d="100"/>
          <a:sy n="100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C19B8-1C69-4A2C-BBA8-18879A7A60E3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DC425-8DD1-4506-BA1B-A35F27DF008B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058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Autoři 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Analýzy sociálně vyloučených lokalit v ČR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 definují jako lokalitu, kde dochází ke koncentraci více než 20 osob pobírajících příspěvek na živobytí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obývajících fyzicky či symbolicky ohraničený prostor. Jinak řečeno, jedná se o prostor v rámci městské i venkovské zástavby zpravidla obývaný chudými Romy, pročež jsou tyto lokality stigmatizovány jako „špatné adresy“, „domy hrůzy“ či „ghetta“.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Zatímco v roce 2006 bylo identifikováno něco přes 300 vyloučených lokalit, v roce 2014 se jejich počet zdvojnásobil. A zvýšily se rovněž odhady množství jejich obyvatel: z 60–80 tisíc na 95–115 tisíc jedinců.</a:t>
            </a:r>
          </a:p>
          <a:p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 architekturou úzce souvisí také geografie. O umístění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lokalit v sociálním prostoru se nejčastěji uvažuje z hlediska rozlišení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 městem a venkovem. Z našeho pohledu je vhodné tuto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dichotomii překonat ve prospěch ne/napojení lokalit na fyzickou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sociální infrastrukturu. Vzdálenost od úřadů, obchodů, rekreačních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zařízení, přístup k dopravním sítím a veřejné dopravě, napojení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kanalizaci, vodovod a energetické sítě stejně jako technický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hygienický stav nemovitosti včetně možnosti vaření, praní,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vytápění, jakož i péče o osobní zdraví a v neposlední řadě dostupnost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sociálních služeb i volnočasových aktivit, to vše umožňuje odlišit</a:t>
            </a:r>
          </a:p>
          <a:p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jednu lokalitu od druhé ve smyslu toho, jak moc vylučuje jejich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obyvatele z přístupu k běžně dostupným statkům a službám.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DC425-8DD1-4506-BA1B-A35F27DF008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403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PROSTOROVÉ VYLOUČENÍ</a:t>
            </a:r>
          </a:p>
          <a:p>
            <a:r>
              <a:rPr lang="cs-CZ" dirty="0"/>
              <a:t>ENVIRONMENTÁLNÍ NESPRAVEDLNOST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DC425-8DD1-4506-BA1B-A35F27DF008B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062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700" dirty="0"/>
              <a:t>STRUKTURA OBYVATEL</a:t>
            </a:r>
          </a:p>
          <a:p>
            <a:r>
              <a:rPr lang="cs-CZ" sz="700" dirty="0" err="1"/>
              <a:t>Starousedlící</a:t>
            </a:r>
            <a:r>
              <a:rPr lang="cs-CZ" sz="700" dirty="0"/>
              <a:t> / novo </a:t>
            </a:r>
          </a:p>
          <a:p>
            <a:r>
              <a:rPr lang="cs-CZ" sz="700" dirty="0"/>
              <a:t>Od svého vybudování až do 80. let dvacátého století patřily Předlice ke krásným ústeckým čtvrtím. V osmdesátých letech dostala většina původních obyvatel Předlic náhradní byty na nově vznikajících sídlištích jako Všebořice či Severní terasa a do uvolněných bytů začínají přicházet první Romové. Jedná se jak o Romy přímo ze slovenských osad, tak o ústecké Romy z jiných částí města. Tito lidé tvoří základ jedné z předlických skupin: Starousedlíků.</a:t>
            </a:r>
          </a:p>
          <a:p>
            <a:endParaRPr lang="cs-CZ" sz="700" dirty="0"/>
          </a:p>
          <a:p>
            <a:r>
              <a:rPr lang="cs-CZ" sz="700" dirty="0"/>
              <a:t>Po druhé světové válce následoval odsun německého obyvatelstva, který se v Ústí nad Labem týkal 98% německého obyvatelstva. Pro průmyslový region to mělo za následek akutní nedostatek pracovní síly. Komunistický režim se různými výhodami a pobídkami snažil motivovat obyvatele vnitrozemí k přestěhování do pohraničí. V několika řízených vlnách byli do severních Čech stěhováni také Romové ze slovenských osad</a:t>
            </a:r>
          </a:p>
          <a:p>
            <a:endParaRPr lang="cs-CZ" dirty="0"/>
          </a:p>
          <a:p>
            <a:r>
              <a:rPr lang="cs-CZ" dirty="0"/>
              <a:t>Další obyvatelé z řad chudých Romů přicházejí do Předlic krátce po roce 1989, jedná se většinou o Romy ústecké a několik rodin ze Slovenska. Pohyb ústeckých Romů souvisel s vytvářením nových „cenových map“ města na počátku devadesátých let, kdy byli Romové vystěhováváni z potencionálně lukrativních lokalit v centru (ulice Klíšská, Moskevská, České mládeže a další). Nově příchozím rodinám se dostává statusu Novousedlíků. </a:t>
            </a:r>
          </a:p>
          <a:p>
            <a:r>
              <a:rPr lang="cs-CZ" dirty="0"/>
              <a:t>Spíš než podle délky pobytu v lokalitě probíhá zařazení do skupiny Staro- nebo Novo- usedlíků na základě příbuzenských vztahů k předlickým velkorodinám. Například člověk, který se do Předlic přistěhoval v roce 1992, ale je příbuzný s rodinami Novousedlíků, je Novousedlík. Oproti tomu člověk přistěhovalý v roce 2005, příbuzný s rodinami Starousedlíků, je a automaticky Starousedlík bez ohledu na to, že je v lokalitě o 13 let kratší dobu než muž z prvního příkladu. Po jistou dobu trvalo mezi Novousedlíky a Starousedlíky v Předlicích značné napětí. Zdá se, že v poslední době míra vzájemné animosity klesá. Zčásti je to způsobeno i společným postojem ke třetí skupině předlických obyvatel, finančně silným Moravákům.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DC425-8DD1-4506-BA1B-A35F27DF008B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0573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SOC. PAT. JEVY</a:t>
            </a:r>
          </a:p>
          <a:p>
            <a:r>
              <a:rPr lang="cs-CZ" dirty="0"/>
              <a:t>PRÁCE NA ČERNO</a:t>
            </a:r>
          </a:p>
          <a:p>
            <a:r>
              <a:rPr lang="cs-CZ" dirty="0"/>
              <a:t>KRMININALITA</a:t>
            </a:r>
          </a:p>
          <a:p>
            <a:r>
              <a:rPr lang="cs-CZ" dirty="0"/>
              <a:t>SEGREGACE ŠKOLSVÍ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DC425-8DD1-4506-BA1B-A35F27DF008B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834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VLASTNICTVÍ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Tím nejkřiklavějším je pronajímání bydlení v předražených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ubytovnách nebo bytech, umožněné zejména čerpáním sociálních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dávek na bydlení. Ačkoli v loňském roce začal platit zákon, podle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nějž stát uhradí jen 90 % nákladů na bydlení obvyklých v daném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DC425-8DD1-4506-BA1B-A35F27DF008B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7537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Architekti a urbanisté mají v této oblasti nesporné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místo. V první řadě před nimi stojí úkol participovat na navrhování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řešení pro existující lokality. Zdaleka se přitom nejedná pouze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technickou stránku věci, tím vůbec nejpalčivějším problémem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ztráta veřejného prostoru ve vyloučených lokalitách. Odebírání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laviček a zakazování posedávání na jiných místech bývá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prezentováno lokálními politiky, poskytovateli bydlení a rovněž</a:t>
            </a:r>
          </a:p>
          <a:p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některými obyvateli jako prevence kriminality a konfliktů,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konečném důsledku však jen posiluje atmosféru strachu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odcizení. Budování zařízení a prostorů pro volnočasové vyžití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 zaslouží zvýšenou pozornost, ostatně mezi samotnými obyvateli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patří tato změna k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nejpoptávanějším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DC425-8DD1-4506-BA1B-A35F27DF008B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8467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cs-CZ" sz="1200" b="1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Prostorové vyloučení:</a:t>
            </a:r>
            <a:endParaRPr lang="cs-CZ" sz="1200" b="0" i="0" u="none" strike="noStrike" kern="1200" baseline="30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Zamezit prostorové segregaci sociálně znevýhodněných nediskriminační bytovou politikou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Zprůhlednit systém přidělování obecních bytů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Zastavit prodej „problémových“ objektů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Podílet se na formulaci politiky sociálního bydlení na celostátní úrovni</a:t>
            </a:r>
          </a:p>
          <a:p>
            <a:pPr rtl="0"/>
            <a:endParaRPr lang="cs-CZ" sz="1200" b="0" i="0" u="none" strike="noStrike" kern="1200" baseline="30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cs-CZ" sz="1200" b="1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Ekonomické vyloučení:</a:t>
            </a:r>
            <a:endParaRPr lang="cs-CZ" sz="1200" b="0" i="0" u="none" strike="noStrike" kern="1200" baseline="30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Využívat institutu náhradního příjemce dávek k prevenci vzniků dluhů na nájemném a službách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Vytvořit metodiku pro práci s neplatiči nájemného, která by byla jasná a systematická a na které by se synergicky podílely bytové a sociální odbory, správci nemovitostí a další zainteresované instituce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Podporovat </a:t>
            </a:r>
            <a:r>
              <a:rPr lang="cs-CZ" sz="1200" b="0" i="0" u="none" strike="noStrike" kern="1200" baseline="30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protidluhové</a:t>
            </a:r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poradenství a osvětovou činnost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Podílet se na celostátní úrovni na změně způsobu výkonu exekucí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Otevřít diskusi o dluhové problematice se subjekty, u nichž dochází k častému zadlužování (dopravní podniky, zdravotní pojišťovny, poskytovatelé půjček a další)</a:t>
            </a:r>
          </a:p>
          <a:p>
            <a:pPr rtl="0"/>
            <a:endParaRPr lang="cs-CZ" sz="1200" b="0" i="0" u="none" strike="noStrike" kern="1200" baseline="30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cs-CZ" sz="1200" b="1" i="0" u="none" strike="noStrike" kern="1200" baseline="30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Zaměstnatnost</a:t>
            </a:r>
            <a:r>
              <a:rPr lang="cs-CZ" sz="1200" b="1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cs-CZ" sz="1200" b="0" i="0" u="none" strike="noStrike" kern="1200" baseline="30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Podílet se na diskusi o reformě zákoníku práce, daní a systému sociálního zabezpečení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Posílit systém veřejně prospěšných prací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Posílit kontrolní systém pracovních úřadů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Podporovat pracovní asistenci a poradenství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Spolupracovat se sociálními pracovníky při vytváření nabídky rekvalifikačních kurzů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Podporovat osvětové aktivity namířené na potírání diskriminace a černého trhu práce</a:t>
            </a:r>
          </a:p>
          <a:p>
            <a:pPr rtl="0"/>
            <a:endParaRPr lang="cs-CZ" sz="1200" b="0" i="0" u="none" strike="noStrike" kern="1200" baseline="30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cs-CZ" sz="1200" b="1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Vzdělání:</a:t>
            </a:r>
            <a:endParaRPr lang="cs-CZ" sz="1200" b="0" i="0" u="none" strike="noStrike" kern="1200" baseline="30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Zamezit koncentraci sociálně znevýhodněných děti do jednotlivých tříd či škol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Podporovat předškolní aktivity na rozvíjení obecných kompetencí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Prosazovat dotované přípravné ročníky na základních školách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Podporovat mimoškolní aktivity na individuální úrovni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Motivovat žáky prospěchovými stipendii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Rozvíjet užší spolupráci s rodiči na individuální úrovni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Podporovat vzdělávání dospělých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Vyhnout se prosazování školních a mimoškolních aktivit fungujících na etnickém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základě</a:t>
            </a:r>
          </a:p>
          <a:p>
            <a:pPr rtl="0"/>
            <a:endParaRPr lang="cs-CZ" sz="1200" b="0" i="0" u="none" strike="noStrike" kern="1200" baseline="30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cs-CZ" sz="1200" b="1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Společenská izolace:</a:t>
            </a:r>
            <a:endParaRPr lang="cs-CZ" sz="1200" b="0" i="0" u="none" strike="noStrike" kern="1200" baseline="30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Maximálně zpřístupnit sociální služby a právní poradenství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Podporovat sociální služby, které směřují vně sociálně vyloučených lokalit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Vyhnout se podpoře aktivit, jež jsou založené na skupinové identitě (etnickém či národním principu) a vytvářejí umělé hranice mezi občany</a:t>
            </a:r>
          </a:p>
          <a:p>
            <a:pPr rtl="0"/>
            <a:endParaRPr lang="cs-CZ" sz="1200" b="0" i="0" u="none" strike="noStrike" kern="1200" baseline="30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cs-CZ" sz="1200" b="1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Symbolické vyloučení:</a:t>
            </a:r>
            <a:endParaRPr lang="cs-CZ" sz="1200" b="0" i="0" u="none" strike="noStrike" kern="1200" baseline="30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Rozvíjet systém vzdělávání a informovanosti pracovníků státní a místní samosprávy v problematice sociálního vyloučení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Posilovat odbornou kompetenci jednotlivých kontrolních orgánů k odhalovaní a předcházení diskriminačního jednání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Potírat uplatňování skupinových charakteristik na etnickém základě</a:t>
            </a:r>
          </a:p>
          <a:p>
            <a:pPr rtl="0"/>
            <a:r>
              <a:rPr lang="cs-CZ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Vyhýbat se paušálnímu hodnocení sociálně znevýhodněných občanu a podporovat přístup na úrovni jednotlivce</a:t>
            </a:r>
          </a:p>
          <a:p>
            <a:pPr rtl="0"/>
            <a:endParaRPr lang="cs-CZ" sz="1200" b="0" i="0" u="none" strike="noStrike" kern="1200" baseline="30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Zároveň nesmějí tyto úpravy a hledání nového využití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 nevyužívané objekty vést k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gentrifikaci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Problém prostorového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vyloučení se pouze přesune dál, jak o tom svědčí vývoj od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sametové revoluce. Vznik současných lokalit byl totiž ve značné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míře vyvolán vystěhováváním Romů z náhle lukrativních bytů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městských centrech, kam byli za reálného socialismu stěhováni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kvůli nižší kvalitě bydlení. Vyvažování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socioprostorových</a:t>
            </a:r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nerovností nejen ve městech, ale v celé republice je druhým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úkolem, jehož plnění vyžaduje efektivní řešení sociálního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vyloučení na místní úrovni.</a:t>
            </a:r>
            <a:endParaRPr lang="cs-CZ" dirty="0"/>
          </a:p>
          <a:p>
            <a:pPr rtl="0"/>
            <a:endParaRPr lang="cs-CZ" sz="1200" b="0" i="0" u="none" strike="noStrike" kern="1200" baseline="30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DC425-8DD1-4506-BA1B-A35F27DF008B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6037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Strategie rozvoje bydlení se zabývá pěti prioritními oblastmi: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Výstavba dostupného a kvalitního bydlení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Rozvíjející se městský fond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Udržitelné a standardní bydlení pro specifické skupiny obyvatel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Atraktivní bydlení na území celého města</a:t>
            </a: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Otevřená spolupráce města s klíčovými aktéry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DC425-8DD1-4506-BA1B-A35F27DF008B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9710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Strategie rozvoje bydlení se zabývá pěti prioritními oblastmi: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Výstavba dostupného a kvalitního bydlení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Rozvíjející se městský fond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Udržitelné a standardní bydlení pro specifické skupiny obyvatel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Atraktivní bydlení na území celého města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Otevřená spolupráce města s klíčovými aktéry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DC425-8DD1-4506-BA1B-A35F27DF008B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8170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SC 4.3 Zamezovat vzniku sociálně-segregačních tendencí projevujících se v území města ◼ Systematicky vyhodnocovat proměny sociální struktury v rámci jednotlivých území Prahy ◼ Prostřednictvím aktivního využívání územně plánovacích nástrojů napomáhat sociálnímu mixu v jednotlivých územích a kromě samostatně uvedených panelových sídlišť a historického centra věnovat zvýšenou pozornost zejména brownfieldům a </a:t>
            </a:r>
            <a:r>
              <a:rPr lang="cs-CZ" dirty="0" err="1"/>
              <a:t>suburbiím</a:t>
            </a:r>
            <a:r>
              <a:rPr lang="cs-CZ" dirty="0"/>
              <a:t> (např. různá velikost stavebních pozemků, rozmanitá typologie zástavby apod.) ◼ Usilovat o rozmanitou sociální skladbu nájemníků v rámci jednotlivých obecních bytových domů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DC425-8DD1-4506-BA1B-A35F27DF008B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718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Konečně tu je zájem ovlivnit politiku sociálního bydlení.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Bydlení v bytech dostupných nízkopříjmovým vrstvám se nesmí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stát zdrojem jejich další stigmatizace a musí jejich obyvatelům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co největší míře umožnit zapojení do rozhodování nad vlastním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životem. Zejména v případě změny bydliště může být ignorování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potřeb obyvatel vyloučených lokalit kontraproduktivní. Zpřetrhání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sociálních vazeb, které jsou v situaci nedostatku nenahraditelné,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může jakékoli snahy o nápravu ohrozit.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DC425-8DD1-4506-BA1B-A35F27DF008B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432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Autoři 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Analýzy sociálně vyloučených lokalit v ČR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 definují jako lokalitu, kde dochází ke koncentraci více než 20 osob pobírajících příspěvek na živobytí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obývajících fyzicky či symbolicky ohraničený prostor. Jinak řečeno, jedná se o prostor v rámci městské i venkovské zástavby zpravidla obývaný chudými Romy, pročež jsou tyto lokality stigmatizovány jako „špatné adresy“, „domy hrůzy“ či „ghetta“.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Zatímco v roce 2006 bylo identifikováno něco přes 300 vyloučených lokalit, v roce 2014 se jejich počet zdvojnásobil. A zvýšily se rovněž odhady množství jejich obyvatel: z 60–80 tisíc na 95–115 tisíc jedinců.</a:t>
            </a:r>
          </a:p>
          <a:p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Problematický je již samotný termín „sociálně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vyloučená lokalita“, neboť pro své příliš obecné vymezení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zahrnuje velmi odlišné typy území. To se zdaleka netýká pouze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jejich velikosti a počtu obyvatel, podle nichž byly vyloučené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lokality dosud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typologizovány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Okruh kritérií, které je potřeba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zvážit při jejich zkoumání, je podstatně širší. Na základě našich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předchozích výzkumů navrhujeme zohlednit především tyto: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architektura, geografie, vlastnictví, systémy sledování a kontroly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typy obyvatelstva. Žádné z kritérií nelze analyzovat samostatně,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všechny reprezentují důležité faktory</a:t>
            </a:r>
          </a:p>
          <a:p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DC425-8DD1-4506-BA1B-A35F27DF008B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408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DC425-8DD1-4506-BA1B-A35F27DF008B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4185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 architekturou úzce souvisí také geografie. O umístění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lokalit v sociálním prostoru se nejčastěji uvažuje z hlediska rozlišení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 městem a venkovem. Z našeho pohledu je vhodné tuto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dichotomii překonat ve prospěch ne/napojení lokalit na fyzickou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sociální infrastrukturu. Vzdálenost od úřadů, obchodů, rekreačních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zařízení, přístup k dopravním sítím a veřejné dopravě, napojení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kanalizaci, vodovod a energetické sítě stejně jako technický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hygienický stav nemovitosti včetně možnosti vaření, praní,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vytápění, jakož i péče o osobní zdraví a v neposlední řadě dostupnost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sociálních služeb i volnočasových aktivit, to vše umožňuje odlišit</a:t>
            </a:r>
          </a:p>
          <a:p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jednu lokalitu od druhé ve smyslu toho, jak moc vylučuje jejich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obyvatele z přístupu k běžně dostupným statkům a službám.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DC425-8DD1-4506-BA1B-A35F27DF008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4914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Zatímco v roce 2006 bylo identifikováno něco přes 300 vyloučených lokalit, v roce 2014 se jejich počet zdvojnásobil. A zvýšily se rovněž odhady množství jejich obyvatel: z 60–80 tisíc na 95–115 tisíc jedinců.</a:t>
            </a:r>
          </a:p>
          <a:p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Oproti americkým statisícům a francouzským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tisícům měla průměrná lokalita u nás 260 obyvatel v roce 2006,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roce 2014 to bylo už jen 188. Jakkoli relevantní výzkumy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kriminality v tuzemských lokalitách zatím chybí, dle expertů je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spíše nízká a bagatelní. To ostře kontrastuje zvláště s vysokým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počtem vražd v americkém kontextu. Stupeň etnické homogenity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naopak v českých lokalitách nejvyšší, podíl romských obyvatel</a:t>
            </a:r>
          </a:p>
          <a:p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sahá od 80 do 100 %.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DC425-8DD1-4506-BA1B-A35F27DF008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014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Oproti americkým statisícům a francouzským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tisícům měla průměrná lokalita u nás 260 obyvatel v roce 2006,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roce 2014 to bylo už jen 188. Jakkoli relevantní výzkumy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kriminality v tuzemských lokalitách zatím chybí, dle expertů je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spíše nízká a bagatelní. To ostře kontrastuje zvláště s vysokým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počtem vražd v americkém kontextu. Stupeň etnické homogenity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naopak v českých lokalitách nejvyšší, podíl romských obyvatel</a:t>
            </a:r>
          </a:p>
          <a:p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sahá od 80 do 100 %.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DC425-8DD1-4506-BA1B-A35F27DF008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766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DC425-8DD1-4506-BA1B-A35F27DF008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1234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migrace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DC425-8DD1-4506-BA1B-A35F27DF008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6955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Architektura představuje základ veškerých úvah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vyloučených lokalitách. Bez budov a staveb, bez všech těch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panelových a cihlových bytových domů, dřevěných chatek,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obytných buněk, bývalých statků, sýpek, pekáren, pivovarů, vepřínů,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nádražních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stanic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celnic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šaten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dělníky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neexistovaly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ani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lokality. Z hlediska sociálního vyloučení spojuje všechny tyto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objekty neschopnost generovat zisk způsobem tomu původně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určeným. Ze zchátralých průmyslových staveb a opuštěných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bytů se stává nástroj spekulantů zneužívajících sociální systém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 své obohacení.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DC425-8DD1-4506-BA1B-A35F27DF008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0583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MEDIÁLNÍ OBRAZ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DC425-8DD1-4506-BA1B-A35F27DF008B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791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82904A6-C291-4CCE-BA57-FDF4DE6AB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882E4A22-3DA0-4E54-8222-42B41AB08E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6797772-999A-478D-AFDD-E3A07BC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4AEC-2AC0-44A3-9BD7-C3B40AC4A2E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171B60CE-21F1-4720-8F0A-6C62B2A2D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36FBF09-6BD1-48C1-A9FA-71694B60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4A63-6E8E-45C9-92BA-7A918D148B25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75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A0C076F-3845-40EA-A9BE-E9A5039DA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4E804FF3-6D13-4351-A41E-0562A66BEE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0CDF24B4-EA3B-438E-BFB0-5CC6EF178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4AEC-2AC0-44A3-9BD7-C3B40AC4A2E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1594E56-9198-42BB-9313-ACE71D14F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0CC7AFA2-136E-43D7-95C1-64767A9A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4A63-6E8E-45C9-92BA-7A918D148B25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436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A0E8DF26-76AE-42BC-B37F-04E487A1CF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17CAE422-0F46-482A-918A-677354A45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4BAD8224-3C67-42E7-B3D6-102A5B219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4AEC-2AC0-44A3-9BD7-C3B40AC4A2E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B87026F9-A382-4F44-96F1-FC091853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FED17F0-CAE6-47D6-9509-E6E1C41F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4A63-6E8E-45C9-92BA-7A918D148B25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1063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88696B5-34BF-4348-8711-279D14A5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97F7CDA5-643D-4178-9255-67F3D2C92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994931B-AA72-425A-8E3D-07FD6F5A1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4AEC-2AC0-44A3-9BD7-C3B40AC4A2E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C10D26DF-E105-4702-8629-9DB0B14EB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0C778992-3572-4580-AE71-E5D3816E2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4A63-6E8E-45C9-92BA-7A918D148B25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988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0A8F395-9A0E-4779-ADFD-6405AEC8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F3AE03A1-0CDE-4DD0-833B-5E273FD74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24ED3B04-4E82-4F1F-BB2A-71D729376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4AEC-2AC0-44A3-9BD7-C3B40AC4A2E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61A9842-6715-4089-8AAE-8AC26E39E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49355438-B648-4834-93D8-DD2BF5482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4A63-6E8E-45C9-92BA-7A918D148B25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0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413FFFF-F267-48C2-9D24-A5A8E028B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90D3C06-BA52-4C21-8967-89FF22831C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28A77B36-9D97-4017-ABB8-AFBF5B3F1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68B5D085-B831-460C-B5F6-70AC31134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4AEC-2AC0-44A3-9BD7-C3B40AC4A2E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2EBDE949-3670-4CA1-8FAE-CF8D9DCE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601B02C9-F579-40BE-9370-23AE2A9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4A63-6E8E-45C9-92BA-7A918D148B25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120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C874D18-0E21-4D8A-9FA3-AB25B951C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4A3676A7-E156-47B0-A53E-EF5E2D140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A488FAA0-D2C7-4E37-84FF-71E06C7E1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38AE7C44-4FEE-4966-A824-8CF2D1B8B4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F0529AF8-8113-4781-B1EC-1026B517B3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A53BE7A8-F1F9-49A7-8DEF-9BAC43B3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4AEC-2AC0-44A3-9BD7-C3B40AC4A2E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49AA9575-BA5C-49FB-90F6-97757DE40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4695C6F6-F054-4E1F-8108-65E5E4A26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4A63-6E8E-45C9-92BA-7A918D148B25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0504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A19E626-852D-48B5-AD25-776FFB9C5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DEB996A5-E3EE-46BD-B936-C29E3087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4AEC-2AC0-44A3-9BD7-C3B40AC4A2E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15523D1F-0BC2-42DA-9196-047298907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8FF15FF9-0291-4FBB-AF10-22C22A057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4A63-6E8E-45C9-92BA-7A918D148B25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631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2276E89C-FF02-438B-86D7-B36BB433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4AEC-2AC0-44A3-9BD7-C3B40AC4A2E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F3A1337-D4CE-449C-A458-141DF461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92E74DC2-1C8B-45E9-80C9-C876D7FB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4A63-6E8E-45C9-92BA-7A918D148B25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792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61B1E0E-72CB-428E-B1AD-4C8023851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40F501A1-3975-4C0A-96D4-01DE66A60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0551D4BC-4261-4A7F-B0C3-50FC3681C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72089681-44FA-4460-8841-149FFCF9A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4AEC-2AC0-44A3-9BD7-C3B40AC4A2E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0318BB9E-41A7-418F-AF4D-72ED365C4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25C954C0-8C41-4ADB-BCF0-D1825B74A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4A63-6E8E-45C9-92BA-7A918D148B25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95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275EAC3-DEB6-430B-A237-8EE75A1AE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452B3C60-C793-4AB9-8002-D79016029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4C1CB7A1-AD10-475A-AA41-E6D3635A2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AE2548FE-7ED6-448E-A423-0BB85FACF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B4AEC-2AC0-44A3-9BD7-C3B40AC4A2E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814BDB95-ED41-471C-B936-B86EEF463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6E3917C4-BD5E-4D20-9661-9F7F85B3C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4A63-6E8E-45C9-92BA-7A918D148B25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451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B01BD0DC-F23A-4FC2-A8D7-BC3A4A8E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781E5E23-2155-468C-ABB4-A6D742F0A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224EC050-EAB9-43BB-B3FA-FDF12351C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B4AEC-2AC0-44A3-9BD7-C3B40AC4A2E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27FB1D2-344E-47A9-BB98-5C2B1CD31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3FA17E0-F4D3-4BB0-B18F-6B2807CE0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54A63-6E8E-45C9-92BA-7A918D148B25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940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hyperlink" Target="https://zpravy.aktualne.cz/domaci/ghetto-predlice-bydleni/r~i:gallery:30125/r~i:photo:538237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8F95421-55B6-4AFE-9FF6-452CB90295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3600" dirty="0">
                <a:latin typeface="Catamaran" panose="00000500000000000000" pitchFamily="2" charset="-18"/>
                <a:cs typeface="Catamaran" panose="00000500000000000000" pitchFamily="2" charset="-18"/>
              </a:rPr>
              <a:t>Vyloučené lokality a metropole?</a:t>
            </a:r>
            <a:br>
              <a:rPr lang="cs-CZ" sz="3600" dirty="0">
                <a:latin typeface="Catamaran" panose="00000500000000000000" pitchFamily="2" charset="-18"/>
                <a:cs typeface="Catamaran" panose="00000500000000000000" pitchFamily="2" charset="-18"/>
              </a:rPr>
            </a:br>
            <a:r>
              <a:rPr lang="cs-CZ" sz="3600" dirty="0">
                <a:latin typeface="Catamaran" panose="00000500000000000000" pitchFamily="2" charset="-18"/>
                <a:cs typeface="Catamaran" panose="00000500000000000000" pitchFamily="2" charset="-18"/>
              </a:rPr>
              <a:t/>
            </a:r>
            <a:br>
              <a:rPr lang="cs-CZ" sz="3600" dirty="0">
                <a:latin typeface="Catamaran" panose="00000500000000000000" pitchFamily="2" charset="-18"/>
                <a:cs typeface="Catamaran" panose="00000500000000000000" pitchFamily="2" charset="-18"/>
              </a:rPr>
            </a:br>
            <a:endParaRPr lang="cs-CZ" sz="3600" dirty="0">
              <a:latin typeface="Catamaran" panose="00000500000000000000" pitchFamily="2" charset="-18"/>
              <a:cs typeface="Catamaran" panose="00000500000000000000" pitchFamily="2" charset="-18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E65F950D-2E7A-44BE-906E-9B0BD4B49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57823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sz="1600" dirty="0">
                <a:latin typeface="Catamaran" panose="00000500000000000000" pitchFamily="2" charset="-18"/>
                <a:cs typeface="Catamaran" panose="00000500000000000000" pitchFamily="2" charset="-18"/>
              </a:rPr>
              <a:t/>
            </a:r>
            <a:br>
              <a:rPr lang="cs-CZ" sz="1600" dirty="0">
                <a:latin typeface="Catamaran" panose="00000500000000000000" pitchFamily="2" charset="-18"/>
                <a:cs typeface="Catamaran" panose="00000500000000000000" pitchFamily="2" charset="-18"/>
              </a:rPr>
            </a:br>
            <a:r>
              <a:rPr lang="cs-CZ" sz="1600" dirty="0">
                <a:latin typeface="Catamaran" panose="00000500000000000000" pitchFamily="2" charset="-18"/>
                <a:cs typeface="Catamaran" panose="00000500000000000000" pitchFamily="2" charset="-18"/>
              </a:rPr>
              <a:t> Ing. arch. Pavlína Suchá</a:t>
            </a:r>
            <a:br>
              <a:rPr lang="cs-CZ" sz="1600" dirty="0">
                <a:latin typeface="Catamaran" panose="00000500000000000000" pitchFamily="2" charset="-18"/>
                <a:cs typeface="Catamaran" panose="00000500000000000000" pitchFamily="2" charset="-18"/>
              </a:rPr>
            </a:br>
            <a:r>
              <a:rPr lang="cs-CZ" sz="1600" dirty="0">
                <a:latin typeface="Catamaran" panose="00000500000000000000" pitchFamily="2" charset="-18"/>
                <a:cs typeface="Catamaran" panose="00000500000000000000" pitchFamily="2" charset="-18"/>
              </a:rPr>
              <a:t>Architekti bez hranic </a:t>
            </a:r>
          </a:p>
          <a:p>
            <a:r>
              <a:rPr lang="cs-CZ" sz="1600" dirty="0">
                <a:latin typeface="Catamaran" panose="00000500000000000000" pitchFamily="2" charset="-18"/>
                <a:cs typeface="Catamaran" panose="00000500000000000000" pitchFamily="2" charset="-18"/>
              </a:rPr>
              <a:t/>
            </a:r>
            <a:br>
              <a:rPr lang="cs-CZ" sz="1600" dirty="0">
                <a:latin typeface="Catamaran" panose="00000500000000000000" pitchFamily="2" charset="-18"/>
                <a:cs typeface="Catamaran" panose="00000500000000000000" pitchFamily="2" charset="-18"/>
              </a:rPr>
            </a:br>
            <a:r>
              <a:rPr lang="cs-CZ" sz="1200" dirty="0">
                <a:latin typeface="Catamaran" panose="00000500000000000000" pitchFamily="2" charset="-18"/>
                <a:cs typeface="Catamaran" panose="00000500000000000000" pitchFamily="2" charset="-18"/>
              </a:rPr>
              <a:t>„Praha udržitelná? Aktuální výzvy a trendy“</a:t>
            </a:r>
            <a:br>
              <a:rPr lang="cs-CZ" sz="1200" dirty="0">
                <a:latin typeface="Catamaran" panose="00000500000000000000" pitchFamily="2" charset="-18"/>
                <a:cs typeface="Catamaran" panose="00000500000000000000" pitchFamily="2" charset="-18"/>
              </a:rPr>
            </a:br>
            <a:r>
              <a:rPr lang="cs-CZ" sz="1200" dirty="0">
                <a:latin typeface="Catamaran" panose="00000500000000000000" pitchFamily="2" charset="-18"/>
                <a:cs typeface="Catamaran" panose="00000500000000000000" pitchFamily="2" charset="-18"/>
              </a:rPr>
              <a:t>15. 06. 2021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507845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E270E55-58B9-4C71-B20A-8E8047FA7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strom, vojenská uniforma&#10;&#10;Popis byl vytvořen automaticky">
            <a:extLst>
              <a:ext uri="{FF2B5EF4-FFF2-40B4-BE49-F238E27FC236}">
                <a16:creationId xmlns:a16="http://schemas.microsoft.com/office/drawing/2014/main" xmlns="" id="{80B73F2A-A437-45E8-8BF5-3ED4AD246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t="25419" r="12713" b="13001"/>
          <a:stretch/>
        </p:blipFill>
        <p:spPr>
          <a:xfrm>
            <a:off x="0" y="-370543"/>
            <a:ext cx="12192000" cy="7228543"/>
          </a:xfrm>
        </p:spPr>
      </p:pic>
    </p:spTree>
    <p:extLst>
      <p:ext uri="{BB962C8B-B14F-4D97-AF65-F5344CB8AC3E}">
        <p14:creationId xmlns:p14="http://schemas.microsoft.com/office/powerpoint/2010/main" val="1015468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xmlns="" id="{52F3A4DA-6C01-4F15-A4C2-3E252AB7C3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996743"/>
              </p:ext>
            </p:extLst>
          </p:nvPr>
        </p:nvGraphicFramePr>
        <p:xfrm>
          <a:off x="695768" y="461941"/>
          <a:ext cx="10658032" cy="5520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Acrobat Document" r:id="rId4" imgW="25840838" imgH="13382161" progId="AcroExch.Document.DC">
                  <p:embed/>
                </p:oleObj>
              </mc:Choice>
              <mc:Fallback>
                <p:oleObj name="Acrobat Document" r:id="rId4" imgW="25840838" imgH="133821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5768" y="461941"/>
                        <a:ext cx="10658032" cy="5520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ál 5">
            <a:extLst>
              <a:ext uri="{FF2B5EF4-FFF2-40B4-BE49-F238E27FC236}">
                <a16:creationId xmlns:a16="http://schemas.microsoft.com/office/drawing/2014/main" xmlns="" id="{AA986601-D58A-46E1-963D-279A4F4919B2}"/>
              </a:ext>
            </a:extLst>
          </p:cNvPr>
          <p:cNvSpPr/>
          <p:nvPr/>
        </p:nvSpPr>
        <p:spPr>
          <a:xfrm>
            <a:off x="3044234" y="2888954"/>
            <a:ext cx="1095153" cy="109515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xmlns="" id="{68CE15C8-E338-469D-855F-DAB4F135BF90}"/>
              </a:ext>
            </a:extLst>
          </p:cNvPr>
          <p:cNvSpPr/>
          <p:nvPr/>
        </p:nvSpPr>
        <p:spPr>
          <a:xfrm>
            <a:off x="9282002" y="2453021"/>
            <a:ext cx="641498" cy="6166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xmlns="" id="{908D4118-4D32-49B7-92CE-5C5077022EEC}"/>
              </a:ext>
            </a:extLst>
          </p:cNvPr>
          <p:cNvSpPr/>
          <p:nvPr/>
        </p:nvSpPr>
        <p:spPr>
          <a:xfrm>
            <a:off x="6815250" y="4692946"/>
            <a:ext cx="684026" cy="6840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xmlns="" id="{757C96B1-4385-47C9-B973-1D37A3BAEA54}"/>
              </a:ext>
            </a:extLst>
          </p:cNvPr>
          <p:cNvSpPr/>
          <p:nvPr/>
        </p:nvSpPr>
        <p:spPr>
          <a:xfrm>
            <a:off x="8424309" y="2102145"/>
            <a:ext cx="501402" cy="4820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xmlns="" id="{013B86FC-710D-4F4B-8257-A106BCFE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59813"/>
            <a:ext cx="10515600" cy="558800"/>
          </a:xfrm>
        </p:spPr>
        <p:txBody>
          <a:bodyPr>
            <a:normAutofit/>
          </a:bodyPr>
          <a:lstStyle/>
          <a:p>
            <a:r>
              <a:rPr lang="cs-CZ" sz="1600" dirty="0"/>
              <a:t>Mapa sociálně vyloučených lokalit v Ústí nad Labem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xmlns="" id="{CF32251A-AA9C-4E04-A2B0-5D47E7351ED4}"/>
              </a:ext>
            </a:extLst>
          </p:cNvPr>
          <p:cNvSpPr txBox="1">
            <a:spLocks/>
          </p:cNvSpPr>
          <p:nvPr/>
        </p:nvSpPr>
        <p:spPr>
          <a:xfrm>
            <a:off x="2217822" y="3418623"/>
            <a:ext cx="934452" cy="545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/>
              <a:t>Předlice</a:t>
            </a: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xmlns="" id="{815E4A72-D7F3-46D2-8AF2-C9E0A345C188}"/>
              </a:ext>
            </a:extLst>
          </p:cNvPr>
          <p:cNvSpPr txBox="1">
            <a:spLocks/>
          </p:cNvSpPr>
          <p:nvPr/>
        </p:nvSpPr>
        <p:spPr>
          <a:xfrm>
            <a:off x="7547403" y="4831799"/>
            <a:ext cx="934452" cy="545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 err="1"/>
              <a:t>Střekov</a:t>
            </a:r>
            <a:endParaRPr lang="cs-CZ" sz="1600" dirty="0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xmlns="" id="{9D30BFCF-D711-40C6-9CC3-D206B18A87AE}"/>
              </a:ext>
            </a:extLst>
          </p:cNvPr>
          <p:cNvSpPr txBox="1">
            <a:spLocks/>
          </p:cNvSpPr>
          <p:nvPr/>
        </p:nvSpPr>
        <p:spPr>
          <a:xfrm>
            <a:off x="9812564" y="2891357"/>
            <a:ext cx="1280551" cy="545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/>
              <a:t>Nový svět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xmlns="" id="{7672E242-36E2-4DCD-BF5A-31BE1EE4FA39}"/>
              </a:ext>
            </a:extLst>
          </p:cNvPr>
          <p:cNvSpPr txBox="1">
            <a:spLocks/>
          </p:cNvSpPr>
          <p:nvPr/>
        </p:nvSpPr>
        <p:spPr>
          <a:xfrm>
            <a:off x="8322200" y="1208441"/>
            <a:ext cx="1601300" cy="545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/>
              <a:t>Krásné Březno</a:t>
            </a:r>
          </a:p>
        </p:txBody>
      </p:sp>
    </p:spTree>
    <p:extLst>
      <p:ext uri="{BB962C8B-B14F-4D97-AF65-F5344CB8AC3E}">
        <p14:creationId xmlns:p14="http://schemas.microsoft.com/office/powerpoint/2010/main" val="3423201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8948F8F-59C6-4919-A390-56D996312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EEEF9C6-59E1-4F38-B70A-26D604D10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xmlns="" id="{7FE9C9C8-F3A1-46FA-8D97-718EE0834D9C}"/>
              </a:ext>
            </a:extLst>
          </p:cNvPr>
          <p:cNvSpPr/>
          <p:nvPr/>
        </p:nvSpPr>
        <p:spPr>
          <a:xfrm>
            <a:off x="2701335" y="2796585"/>
            <a:ext cx="556215" cy="55621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xmlns="" id="{AE5811FD-3805-4CA3-BE9E-D35CF9D1E415}"/>
              </a:ext>
            </a:extLst>
          </p:cNvPr>
          <p:cNvSpPr/>
          <p:nvPr/>
        </p:nvSpPr>
        <p:spPr>
          <a:xfrm>
            <a:off x="2853735" y="2948985"/>
            <a:ext cx="556215" cy="55621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9" name="Zástupný obsah 4" descr="Obsah obrázku text, strom, vojenská uniforma&#10;&#10;Popis byl vytvořen automaticky">
            <a:extLst>
              <a:ext uri="{FF2B5EF4-FFF2-40B4-BE49-F238E27FC236}">
                <a16:creationId xmlns:a16="http://schemas.microsoft.com/office/drawing/2014/main" xmlns="" id="{9909E4C1-AB3B-486E-A9EF-933C116C2D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t="25419" r="12713" b="13001"/>
          <a:stretch/>
        </p:blipFill>
        <p:spPr>
          <a:xfrm>
            <a:off x="0" y="-370543"/>
            <a:ext cx="12192000" cy="7228543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xmlns="" id="{4BA4273B-91DD-4ED0-965B-E5FDDC61A9C2}"/>
              </a:ext>
            </a:extLst>
          </p:cNvPr>
          <p:cNvSpPr/>
          <p:nvPr/>
        </p:nvSpPr>
        <p:spPr>
          <a:xfrm>
            <a:off x="2510834" y="1701432"/>
            <a:ext cx="1095153" cy="10951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xmlns="" id="{C44403F8-ED3E-43CF-A38A-AECED51C4134}"/>
              </a:ext>
            </a:extLst>
          </p:cNvPr>
          <p:cNvSpPr/>
          <p:nvPr/>
        </p:nvSpPr>
        <p:spPr>
          <a:xfrm>
            <a:off x="4938029" y="2085764"/>
            <a:ext cx="609811" cy="60981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xmlns="" id="{A8601EDA-EFA3-485F-B4DD-3C16352101F1}"/>
              </a:ext>
            </a:extLst>
          </p:cNvPr>
          <p:cNvSpPr txBox="1">
            <a:spLocks/>
          </p:cNvSpPr>
          <p:nvPr/>
        </p:nvSpPr>
        <p:spPr>
          <a:xfrm>
            <a:off x="2664616" y="1924459"/>
            <a:ext cx="934452" cy="545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dirty="0">
                <a:solidFill>
                  <a:srgbClr val="FF0000"/>
                </a:solidFill>
              </a:rPr>
              <a:t>Předlice</a:t>
            </a:r>
          </a:p>
        </p:txBody>
      </p:sp>
    </p:spTree>
    <p:extLst>
      <p:ext uri="{BB962C8B-B14F-4D97-AF65-F5344CB8AC3E}">
        <p14:creationId xmlns:p14="http://schemas.microsoft.com/office/powerpoint/2010/main" val="1951539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xmlns="" id="{0C71DD5B-22E4-4079-9C7B-69879DC69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0341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2400" dirty="0">
                <a:latin typeface="Catamaran" panose="00000500000000000000" pitchFamily="2" charset="-18"/>
                <a:cs typeface="Catamaran" panose="00000500000000000000" pitchFamily="2" charset="-18"/>
              </a:rPr>
              <a:t>Předlice</a:t>
            </a:r>
            <a:endParaRPr lang="cs-CZ" sz="3600" dirty="0">
              <a:latin typeface="Catamaran" panose="00000500000000000000" pitchFamily="2" charset="-18"/>
              <a:cs typeface="Catamaran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84257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9A58760-6609-4B8F-A66A-28E652352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2EBE1695-E048-478D-AAF4-AC9126786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text, exteriér, most&#10;&#10;Popis byl vytvořen automaticky">
            <a:extLst>
              <a:ext uri="{FF2B5EF4-FFF2-40B4-BE49-F238E27FC236}">
                <a16:creationId xmlns:a16="http://schemas.microsoft.com/office/drawing/2014/main" xmlns="" id="{200B191C-CC9D-411F-9341-9BA56C6AC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0356" y="-2781300"/>
            <a:ext cx="8359888" cy="1242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41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1FC0E62-3718-4979-B8A9-49A2C9D42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B93DFA7-B881-44CE-A0BE-9FC826FB4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91" y="506050"/>
            <a:ext cx="3483858" cy="232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5C5575-6297-417A-9334-69B4546CE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91" y="3066096"/>
            <a:ext cx="3483858" cy="232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67EA5C1E-1A60-422E-ABD8-DA600D411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03" y="506050"/>
            <a:ext cx="3615920" cy="232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77AC7EF5-ECE7-45D7-A85C-11E1C172E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03" y="3066097"/>
            <a:ext cx="3615920" cy="232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B0BF664-361E-422B-915C-CCD6D5F35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177" y="506050"/>
            <a:ext cx="3551161" cy="232370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73AC93A1-3A32-4BAE-B27E-61FF3D3DED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8453" y="3066095"/>
            <a:ext cx="3517626" cy="2323705"/>
          </a:xfrm>
          <a:prstGeom prst="rect">
            <a:avLst/>
          </a:prstGeom>
        </p:spPr>
      </p:pic>
      <p:sp>
        <p:nvSpPr>
          <p:cNvPr id="10" name="Nadpis 6">
            <a:extLst>
              <a:ext uri="{FF2B5EF4-FFF2-40B4-BE49-F238E27FC236}">
                <a16:creationId xmlns:a16="http://schemas.microsoft.com/office/drawing/2014/main" xmlns="" id="{3533DDBB-6A4E-4221-83C2-B27226DD99FA}"/>
              </a:ext>
            </a:extLst>
          </p:cNvPr>
          <p:cNvSpPr txBox="1">
            <a:spLocks/>
          </p:cNvSpPr>
          <p:nvPr/>
        </p:nvSpPr>
        <p:spPr>
          <a:xfrm>
            <a:off x="539691" y="5533656"/>
            <a:ext cx="10515600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100" dirty="0">
                <a:solidFill>
                  <a:schemeClr val="bg1">
                    <a:lumMod val="85000"/>
                  </a:schemeClr>
                </a:solidFill>
                <a:latin typeface="Catamaran" panose="00000500000000000000" pitchFamily="2" charset="-18"/>
                <a:cs typeface="Catamaran" panose="00000500000000000000" pitchFamily="2" charset="-18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Zdroj: https://zpravy.aktualne.cz/domaci/ghetto-predlice-bydleni/r~i:gallery:30125/r~i:photo:538237/</a:t>
            </a:r>
            <a:endParaRPr lang="cs-CZ" sz="1100" u="sng" dirty="0">
              <a:solidFill>
                <a:schemeClr val="bg1">
                  <a:lumMod val="85000"/>
                </a:schemeClr>
              </a:solidFill>
              <a:latin typeface="Catamaran" panose="00000500000000000000" pitchFamily="2" charset="-18"/>
              <a:cs typeface="Catamaran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82057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7434842-9D2E-496D-8097-2FC44AC4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95E9690A-C0BB-4D24-9B28-50D860ECF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xmlns="" id="{CDEDE575-A383-4944-B94F-7DBA2E426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396" y="-1378386"/>
            <a:ext cx="14896215" cy="10532466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xmlns="" id="{DC8F2324-6A48-4189-A774-D9C9A3D51321}"/>
              </a:ext>
            </a:extLst>
          </p:cNvPr>
          <p:cNvSpPr/>
          <p:nvPr/>
        </p:nvSpPr>
        <p:spPr>
          <a:xfrm>
            <a:off x="3519377" y="3141910"/>
            <a:ext cx="3625702" cy="362570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4389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xmlns="" id="{757DEB21-6D8E-479D-B5AA-622FC43359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37113"/>
              </p:ext>
            </p:extLst>
          </p:nvPr>
        </p:nvGraphicFramePr>
        <p:xfrm>
          <a:off x="6294457" y="806237"/>
          <a:ext cx="4984916" cy="4771295"/>
        </p:xfrm>
        <a:graphic>
          <a:graphicData uri="http://schemas.openxmlformats.org/drawingml/2006/table">
            <a:tbl>
              <a:tblPr/>
              <a:tblGrid>
                <a:gridCol w="1254256">
                  <a:extLst>
                    <a:ext uri="{9D8B030D-6E8A-4147-A177-3AD203B41FA5}">
                      <a16:colId xmlns:a16="http://schemas.microsoft.com/office/drawing/2014/main" xmlns="" val="2651447561"/>
                    </a:ext>
                  </a:extLst>
                </a:gridCol>
                <a:gridCol w="3730660">
                  <a:extLst>
                    <a:ext uri="{9D8B030D-6E8A-4147-A177-3AD203B41FA5}">
                      <a16:colId xmlns:a16="http://schemas.microsoft.com/office/drawing/2014/main" xmlns="" val="987403189"/>
                    </a:ext>
                  </a:extLst>
                </a:gridCol>
              </a:tblGrid>
              <a:tr h="324697">
                <a:tc>
                  <a:txBody>
                    <a:bodyPr/>
                    <a:lstStyle/>
                    <a:p>
                      <a:pPr fontAlgn="t"/>
                      <a:r>
                        <a:rPr lang="cs-CZ" sz="900" b="1" u="none" strike="noStrike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Typ lokality</a:t>
                      </a:r>
                      <a:endParaRPr lang="cs-CZ" sz="90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44859" marR="44859" marT="22430" marB="224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Činžovní domy v několika ulicích v jedné čtvrti</a:t>
                      </a:r>
                      <a:b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Jedná se o byty 2., 3. a 4. kategorie.</a:t>
                      </a:r>
                    </a:p>
                  </a:txBody>
                  <a:tcPr marL="44859" marR="44859" marT="22430" marB="224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5050349"/>
                  </a:ext>
                </a:extLst>
              </a:tr>
              <a:tr h="324697">
                <a:tc>
                  <a:txBody>
                    <a:bodyPr/>
                    <a:lstStyle/>
                    <a:p>
                      <a:pPr fontAlgn="t"/>
                      <a:r>
                        <a:rPr lang="pl-PL" sz="900" b="1" u="none" strike="noStrike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Poloha lokality v rámci obce</a:t>
                      </a:r>
                      <a:endParaRPr lang="pl-PL" sz="90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44859" marR="44859" marT="22430" marB="224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9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Periferie</a:t>
                      </a:r>
                    </a:p>
                  </a:txBody>
                  <a:tcPr marL="44859" marR="44859" marT="22430" marB="224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48486731"/>
                  </a:ext>
                </a:extLst>
              </a:tr>
              <a:tr h="730152">
                <a:tc>
                  <a:txBody>
                    <a:bodyPr/>
                    <a:lstStyle/>
                    <a:p>
                      <a:pPr fontAlgn="t"/>
                      <a:r>
                        <a:rPr lang="cs-CZ" sz="900" b="1" u="none" strike="noStrike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Míra prostorového vyloučení</a:t>
                      </a:r>
                      <a:endParaRPr lang="cs-CZ" sz="90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44859" marR="44859" marT="22430" marB="224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900" dirty="0" err="1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JasnéLokalita</a:t>
                      </a:r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 je z jedné strany vymezena silnicí a průmyslovou zónou, z druhé strany potokem a železniční tratí.</a:t>
                      </a:r>
                      <a:b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Nejbližší sociálně nevyloučení žijí cca 500 metrů od lokality.</a:t>
                      </a:r>
                      <a:b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Občanská vybavenost je v dosahu cca do 10 minut chůze.</a:t>
                      </a:r>
                    </a:p>
                  </a:txBody>
                  <a:tcPr marL="44859" marR="44859" marT="22430" marB="224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56207580"/>
                  </a:ext>
                </a:extLst>
              </a:tr>
              <a:tr h="464228">
                <a:tc>
                  <a:txBody>
                    <a:bodyPr/>
                    <a:lstStyle/>
                    <a:p>
                      <a:pPr fontAlgn="t"/>
                      <a:r>
                        <a:rPr lang="cs-CZ" sz="900" b="1" u="none" strike="noStrike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Stav domu/ů</a:t>
                      </a:r>
                      <a:endParaRPr lang="cs-CZ" sz="90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44859" marR="44859" marT="22430" marB="224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9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Bezvadný / Solidní / Špatný</a:t>
                      </a:r>
                      <a:br>
                        <a:rPr lang="cs-CZ" sz="9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9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Některé domy jsou po rekonstrukci. Ostatní jsou v solidním nebo špatném stavu.</a:t>
                      </a:r>
                    </a:p>
                  </a:txBody>
                  <a:tcPr marL="44859" marR="44859" marT="22430" marB="224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47210223"/>
                  </a:ext>
                </a:extLst>
              </a:tr>
              <a:tr h="743289">
                <a:tc>
                  <a:txBody>
                    <a:bodyPr/>
                    <a:lstStyle/>
                    <a:p>
                      <a:pPr fontAlgn="t"/>
                      <a:r>
                        <a:rPr lang="cs-CZ" sz="900" b="1" u="none" strike="noStrike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Vybavenost domu/ů</a:t>
                      </a:r>
                      <a:endParaRPr lang="cs-CZ" sz="90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44859" marR="44859" marT="22430" marB="224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Standardní výbava</a:t>
                      </a:r>
                      <a:b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Topí se tuhými palivy nebo elektrickými přímotopy.</a:t>
                      </a:r>
                      <a:b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Do některých domů není zaveden plyn.</a:t>
                      </a:r>
                      <a:b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Některé domácnosti mají z důvodu neplatičství odpojenou elektřinu.</a:t>
                      </a:r>
                    </a:p>
                  </a:txBody>
                  <a:tcPr marL="44859" marR="44859" marT="22430" marB="224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63118683"/>
                  </a:ext>
                </a:extLst>
              </a:tr>
              <a:tr h="743289">
                <a:tc>
                  <a:txBody>
                    <a:bodyPr/>
                    <a:lstStyle/>
                    <a:p>
                      <a:pPr fontAlgn="t"/>
                      <a:r>
                        <a:rPr lang="cs-CZ" sz="900" b="1" u="none" strike="noStrike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Vlastník nemovitosti</a:t>
                      </a:r>
                      <a:endParaRPr lang="cs-CZ" sz="900" dirty="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44859" marR="44859" marT="22430" marB="224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Jiné soukromé osoby či firmy</a:t>
                      </a:r>
                      <a:b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Některé domy jsou ve vlastnictví bytového družstva </a:t>
                      </a:r>
                      <a:r>
                        <a:rPr lang="cs-CZ" sz="900" dirty="0" err="1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Spobyt</a:t>
                      </a:r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.</a:t>
                      </a:r>
                      <a:b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Některé vlastnictví Romové z Moravy (od svých romských nájemníků vybírají velmi vysoké nájmy).</a:t>
                      </a:r>
                      <a:b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Pouze jeden dům v lokalitě je ve vlastnictví města.</a:t>
                      </a:r>
                    </a:p>
                  </a:txBody>
                  <a:tcPr marL="44859" marR="44859" marT="22430" marB="224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7515219"/>
                  </a:ext>
                </a:extLst>
              </a:tr>
              <a:tr h="1440943">
                <a:tc>
                  <a:txBody>
                    <a:bodyPr/>
                    <a:lstStyle/>
                    <a:p>
                      <a:pPr fontAlgn="t"/>
                      <a:r>
                        <a:rPr lang="pl-PL" sz="900" b="1" u="none" strike="noStrike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Vznik a vývoj lokality, mechanismy vstupu a výstupu</a:t>
                      </a:r>
                      <a:endParaRPr lang="pl-PL" sz="90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44859" marR="44859" marT="22430" marB="224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Lokalita vzniklá nově „přirozeným“ </a:t>
                      </a:r>
                      <a:r>
                        <a:rPr lang="cs-CZ" sz="900" dirty="0" err="1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sestěhováváním</a:t>
                      </a:r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/>
                      </a:r>
                      <a:b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Zhruba necelou čtvrtinu Romů v lokalitě je možné považovat za „starousedlíky“, ostatní přišli až v průběhu 90. let.</a:t>
                      </a:r>
                      <a:b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Stále přicházejí noví Romové (z různých míst v ČR i ze Slovenska).</a:t>
                      </a:r>
                      <a:b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Sociální mobilita nebyla zaznamenána.</a:t>
                      </a:r>
                      <a:b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Dochází k migraci do jiných sociálně vyloučených lokalit (v rámci Ústí i do jiných měst v regionu – Teplic a Krupky).</a:t>
                      </a:r>
                      <a:b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Bylo zaznamenáno několik případů migrace do zemí EU. Většina rodin se vrátila zpět.</a:t>
                      </a:r>
                    </a:p>
                  </a:txBody>
                  <a:tcPr marL="44859" marR="44859" marT="22430" marB="2243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23386214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xmlns="" id="{43E726AA-A00A-455A-944D-23C0C219AA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404348"/>
              </p:ext>
            </p:extLst>
          </p:nvPr>
        </p:nvGraphicFramePr>
        <p:xfrm>
          <a:off x="738983" y="818999"/>
          <a:ext cx="6286952" cy="1083251"/>
        </p:xfrm>
        <a:graphic>
          <a:graphicData uri="http://schemas.openxmlformats.org/drawingml/2006/table">
            <a:tbl>
              <a:tblPr/>
              <a:tblGrid>
                <a:gridCol w="1493854">
                  <a:extLst>
                    <a:ext uri="{9D8B030D-6E8A-4147-A177-3AD203B41FA5}">
                      <a16:colId xmlns:a16="http://schemas.microsoft.com/office/drawing/2014/main" xmlns="" val="3725219033"/>
                    </a:ext>
                  </a:extLst>
                </a:gridCol>
                <a:gridCol w="4793098">
                  <a:extLst>
                    <a:ext uri="{9D8B030D-6E8A-4147-A177-3AD203B41FA5}">
                      <a16:colId xmlns:a16="http://schemas.microsoft.com/office/drawing/2014/main" xmlns="" val="103975773"/>
                    </a:ext>
                  </a:extLst>
                </a:gridCol>
              </a:tblGrid>
              <a:tr h="315767">
                <a:tc>
                  <a:txBody>
                    <a:bodyPr/>
                    <a:lstStyle/>
                    <a:p>
                      <a:pPr fontAlgn="t"/>
                      <a:r>
                        <a:rPr lang="cs-CZ" sz="800" b="1" u="none" strike="noStrike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Celkový počet obyvatel obce</a:t>
                      </a:r>
                      <a:endParaRPr lang="cs-CZ" sz="800" dirty="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78942" marR="78942" marT="39471" marB="3947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10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93 859</a:t>
                      </a:r>
                    </a:p>
                  </a:txBody>
                  <a:tcPr marL="78942" marR="78942" marT="39471" marB="3947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77844638"/>
                  </a:ext>
                </a:extLst>
              </a:tr>
              <a:tr h="315767">
                <a:tc>
                  <a:txBody>
                    <a:bodyPr/>
                    <a:lstStyle/>
                    <a:p>
                      <a:pPr fontAlgn="t"/>
                      <a:r>
                        <a:rPr lang="cs-CZ" sz="800" b="1" u="none" strike="noStrike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Odhad počtu romských obyvatel lokality</a:t>
                      </a:r>
                      <a:endParaRPr lang="cs-CZ" sz="800" dirty="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78942" marR="78942" marT="39471" marB="3947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10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1 001 – 1 500</a:t>
                      </a:r>
                    </a:p>
                  </a:txBody>
                  <a:tcPr marL="78942" marR="78942" marT="39471" marB="3947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95081281"/>
                  </a:ext>
                </a:extLst>
              </a:tr>
              <a:tr h="434179">
                <a:tc>
                  <a:txBody>
                    <a:bodyPr/>
                    <a:lstStyle/>
                    <a:p>
                      <a:pPr fontAlgn="t"/>
                      <a:r>
                        <a:rPr lang="cs-CZ" sz="800" b="1" u="none" strike="noStrike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Odhad podílu Romů na celkovém počtu obyvatel lokality</a:t>
                      </a:r>
                      <a:endParaRPr lang="cs-CZ" sz="800" dirty="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78942" marR="78942" marT="39471" marB="3947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10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97 %</a:t>
                      </a:r>
                    </a:p>
                  </a:txBody>
                  <a:tcPr marL="78942" marR="78942" marT="39471" marB="3947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31519902"/>
                  </a:ext>
                </a:extLst>
              </a:tr>
            </a:tbl>
          </a:graphicData>
        </a:graphic>
      </p:graphicFrame>
      <p:graphicFrame>
        <p:nvGraphicFramePr>
          <p:cNvPr id="15" name="Tabulka 14">
            <a:extLst>
              <a:ext uri="{FF2B5EF4-FFF2-40B4-BE49-F238E27FC236}">
                <a16:creationId xmlns:a16="http://schemas.microsoft.com/office/drawing/2014/main" xmlns="" id="{4E254E74-3D76-4C48-9539-D6A352CAF7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86376"/>
              </p:ext>
            </p:extLst>
          </p:nvPr>
        </p:nvGraphicFramePr>
        <p:xfrm>
          <a:off x="705747" y="2156115"/>
          <a:ext cx="5191798" cy="1865286"/>
        </p:xfrm>
        <a:graphic>
          <a:graphicData uri="http://schemas.openxmlformats.org/drawingml/2006/table">
            <a:tbl>
              <a:tblPr/>
              <a:tblGrid>
                <a:gridCol w="1306309">
                  <a:extLst>
                    <a:ext uri="{9D8B030D-6E8A-4147-A177-3AD203B41FA5}">
                      <a16:colId xmlns:a16="http://schemas.microsoft.com/office/drawing/2014/main" xmlns="" val="3753582400"/>
                    </a:ext>
                  </a:extLst>
                </a:gridCol>
                <a:gridCol w="3885489">
                  <a:extLst>
                    <a:ext uri="{9D8B030D-6E8A-4147-A177-3AD203B41FA5}">
                      <a16:colId xmlns:a16="http://schemas.microsoft.com/office/drawing/2014/main" xmlns="" val="51869451"/>
                    </a:ext>
                  </a:extLst>
                </a:gridCol>
              </a:tblGrid>
              <a:tr h="479548">
                <a:tc>
                  <a:txBody>
                    <a:bodyPr/>
                    <a:lstStyle/>
                    <a:p>
                      <a:pPr fontAlgn="t"/>
                      <a:r>
                        <a:rPr lang="cs-CZ" sz="900" b="1" u="none" strike="noStrike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Celková míra nezaměstnanosti v obci</a:t>
                      </a:r>
                      <a:endParaRPr lang="cs-CZ" sz="900" dirty="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73120" marR="73120" marT="36561" marB="3656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9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13,10 %</a:t>
                      </a:r>
                    </a:p>
                  </a:txBody>
                  <a:tcPr marL="73120" marR="73120" marT="36561" marB="3656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5569593"/>
                  </a:ext>
                </a:extLst>
              </a:tr>
              <a:tr h="615024">
                <a:tc>
                  <a:txBody>
                    <a:bodyPr/>
                    <a:lstStyle/>
                    <a:p>
                      <a:pPr fontAlgn="t"/>
                      <a:r>
                        <a:rPr lang="cs-CZ" sz="900" b="1" u="none" strike="noStrike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Odhad míry nezaměstnanosti romských obyvatel lokality</a:t>
                      </a:r>
                      <a:endParaRPr lang="cs-CZ" sz="900" dirty="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73120" marR="73120" marT="36561" marB="3656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9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95 %</a:t>
                      </a:r>
                    </a:p>
                  </a:txBody>
                  <a:tcPr marL="73120" marR="73120" marT="36561" marB="3656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87549667"/>
                  </a:ext>
                </a:extLst>
              </a:tr>
              <a:tr h="750500">
                <a:tc>
                  <a:txBody>
                    <a:bodyPr/>
                    <a:lstStyle/>
                    <a:p>
                      <a:pPr fontAlgn="t"/>
                      <a:r>
                        <a:rPr lang="cs-CZ" sz="900" b="1" u="none" strike="noStrike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Formy zabezpečení obživy</a:t>
                      </a:r>
                      <a:endParaRPr lang="cs-CZ" sz="900" dirty="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73120" marR="73120" marT="36561" marB="3656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Většina obyvatel je závislá na sociálních dávkách.</a:t>
                      </a:r>
                      <a:b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Někteří obyvatelé lokality jsou trvale či </a:t>
                      </a:r>
                      <a:r>
                        <a:rPr lang="cs-CZ" sz="900" dirty="0" err="1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příležitosně</a:t>
                      </a:r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 zaměstnáni (uklízečky, pracovníci v hypermarketech, na VPP).</a:t>
                      </a:r>
                      <a:b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Někteří pracují příležitostně „načerno“.</a:t>
                      </a:r>
                      <a:b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Někteří si přivydělávají sběrem železného šrotu.</a:t>
                      </a:r>
                    </a:p>
                  </a:txBody>
                  <a:tcPr marL="73120" marR="73120" marT="36561" marB="3656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55090998"/>
                  </a:ext>
                </a:extLst>
              </a:tr>
            </a:tbl>
          </a:graphicData>
        </a:graphic>
      </p:graphicFrame>
      <p:graphicFrame>
        <p:nvGraphicFramePr>
          <p:cNvPr id="16" name="Tabulka 15">
            <a:extLst>
              <a:ext uri="{FF2B5EF4-FFF2-40B4-BE49-F238E27FC236}">
                <a16:creationId xmlns:a16="http://schemas.microsoft.com/office/drawing/2014/main" xmlns="" id="{6817C786-61C6-44A7-AEEF-E7DF53D8AD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719779"/>
              </p:ext>
            </p:extLst>
          </p:nvPr>
        </p:nvGraphicFramePr>
        <p:xfrm>
          <a:off x="738983" y="4349039"/>
          <a:ext cx="4362458" cy="621682"/>
        </p:xfrm>
        <a:graphic>
          <a:graphicData uri="http://schemas.openxmlformats.org/drawingml/2006/table">
            <a:tbl>
              <a:tblPr/>
              <a:tblGrid>
                <a:gridCol w="1097639">
                  <a:extLst>
                    <a:ext uri="{9D8B030D-6E8A-4147-A177-3AD203B41FA5}">
                      <a16:colId xmlns:a16="http://schemas.microsoft.com/office/drawing/2014/main" xmlns="" val="3027946988"/>
                    </a:ext>
                  </a:extLst>
                </a:gridCol>
                <a:gridCol w="3264819">
                  <a:extLst>
                    <a:ext uri="{9D8B030D-6E8A-4147-A177-3AD203B41FA5}">
                      <a16:colId xmlns:a16="http://schemas.microsoft.com/office/drawing/2014/main" xmlns="" val="309014280"/>
                    </a:ext>
                  </a:extLst>
                </a:gridCol>
              </a:tblGrid>
              <a:tr h="608688">
                <a:tc>
                  <a:txBody>
                    <a:bodyPr/>
                    <a:lstStyle/>
                    <a:p>
                      <a:pPr fontAlgn="t"/>
                      <a:r>
                        <a:rPr lang="cs-CZ" sz="900" b="1" u="none" strike="noStrike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Formy a míra výskytu</a:t>
                      </a:r>
                      <a:endParaRPr lang="cs-CZ" sz="90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73043" marR="73043" marT="36521" marB="365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Ojediněle se zde vyskytuje prostituce, prodej drog, lichva a krádeže.</a:t>
                      </a:r>
                      <a:b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9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Ojediněle se vyskytují také gamblerství, narkomanie a alkoholismus.</a:t>
                      </a:r>
                    </a:p>
                  </a:txBody>
                  <a:tcPr marL="73043" marR="73043" marT="36521" marB="365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11985106"/>
                  </a:ext>
                </a:extLst>
              </a:tr>
            </a:tbl>
          </a:graphicData>
        </a:graphic>
      </p:graphicFrame>
      <p:sp>
        <p:nvSpPr>
          <p:cNvPr id="18" name="Nadpis 1">
            <a:extLst>
              <a:ext uri="{FF2B5EF4-FFF2-40B4-BE49-F238E27FC236}">
                <a16:creationId xmlns:a16="http://schemas.microsoft.com/office/drawing/2014/main" xmlns="" id="{EFCE3B32-4F75-4181-BEDD-08CB690DCAAC}"/>
              </a:ext>
            </a:extLst>
          </p:cNvPr>
          <p:cNvSpPr txBox="1">
            <a:spLocks/>
          </p:cNvSpPr>
          <p:nvPr/>
        </p:nvSpPr>
        <p:spPr>
          <a:xfrm>
            <a:off x="838200" y="5887659"/>
            <a:ext cx="10515600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Lokalita B – Ústí nad Labem, Analýza sociálně vyloučených lokalit</a:t>
            </a:r>
          </a:p>
        </p:txBody>
      </p:sp>
      <p:sp>
        <p:nvSpPr>
          <p:cNvPr id="19" name="Nadpis 6">
            <a:extLst>
              <a:ext uri="{FF2B5EF4-FFF2-40B4-BE49-F238E27FC236}">
                <a16:creationId xmlns:a16="http://schemas.microsoft.com/office/drawing/2014/main" xmlns="" id="{7A24F7D4-DDA7-4F4E-9809-9B4713125923}"/>
              </a:ext>
            </a:extLst>
          </p:cNvPr>
          <p:cNvSpPr txBox="1">
            <a:spLocks/>
          </p:cNvSpPr>
          <p:nvPr/>
        </p:nvSpPr>
        <p:spPr>
          <a:xfrm>
            <a:off x="838200" y="6197786"/>
            <a:ext cx="10515600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100" dirty="0">
                <a:solidFill>
                  <a:schemeClr val="bg2">
                    <a:lumMod val="50000"/>
                  </a:schemeClr>
                </a:solidFill>
                <a:latin typeface="Catamaran" panose="00000500000000000000" pitchFamily="2" charset="-18"/>
                <a:cs typeface="Catamaran" panose="00000500000000000000" pitchFamily="2" charset="-18"/>
              </a:rPr>
              <a:t>Zdroj:  </a:t>
            </a:r>
            <a:r>
              <a:rPr lang="cs-CZ" sz="1100" dirty="0">
                <a:solidFill>
                  <a:schemeClr val="bg2">
                    <a:lumMod val="50000"/>
                  </a:schemeClr>
                </a:solidFill>
              </a:rPr>
              <a:t>Analýza sociálně vyloučených lokalit v ČR, </a:t>
            </a:r>
            <a:r>
              <a:rPr lang="pt-BR" sz="1100" dirty="0">
                <a:solidFill>
                  <a:schemeClr val="bg2">
                    <a:lumMod val="50000"/>
                  </a:schemeClr>
                </a:solidFill>
              </a:rPr>
              <a:t>Ministerstvo práce a sociálních věcí ČR</a:t>
            </a:r>
            <a:r>
              <a:rPr lang="cs-CZ" sz="1100" dirty="0">
                <a:solidFill>
                  <a:schemeClr val="bg2">
                    <a:lumMod val="50000"/>
                  </a:schemeClr>
                </a:solidFill>
              </a:rPr>
              <a:t>, 2015</a:t>
            </a:r>
            <a:endParaRPr lang="cs-CZ" sz="1100" dirty="0">
              <a:solidFill>
                <a:schemeClr val="bg2">
                  <a:lumMod val="50000"/>
                </a:schemeClr>
              </a:solidFill>
              <a:latin typeface="Catamaran" panose="00000500000000000000" pitchFamily="2" charset="-18"/>
              <a:cs typeface="Catamaran" panose="00000500000000000000" pitchFamily="2" charset="-18"/>
            </a:endParaRPr>
          </a:p>
        </p:txBody>
      </p:sp>
      <p:graphicFrame>
        <p:nvGraphicFramePr>
          <p:cNvPr id="21" name="Tabulka 20">
            <a:extLst>
              <a:ext uri="{FF2B5EF4-FFF2-40B4-BE49-F238E27FC236}">
                <a16:creationId xmlns:a16="http://schemas.microsoft.com/office/drawing/2014/main" xmlns="" id="{553DB1DD-1DCE-46E9-BB33-FFBD4F062D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712242"/>
              </p:ext>
            </p:extLst>
          </p:nvPr>
        </p:nvGraphicFramePr>
        <p:xfrm>
          <a:off x="738983" y="337351"/>
          <a:ext cx="9464040" cy="365760"/>
        </p:xfrm>
        <a:graphic>
          <a:graphicData uri="http://schemas.openxmlformats.org/drawingml/2006/table">
            <a:tbl>
              <a:tblPr/>
              <a:tblGrid>
                <a:gridCol w="2381250">
                  <a:extLst>
                    <a:ext uri="{9D8B030D-6E8A-4147-A177-3AD203B41FA5}">
                      <a16:colId xmlns:a16="http://schemas.microsoft.com/office/drawing/2014/main" xmlns="" val="3511037676"/>
                    </a:ext>
                  </a:extLst>
                </a:gridCol>
                <a:gridCol w="7082790">
                  <a:extLst>
                    <a:ext uri="{9D8B030D-6E8A-4147-A177-3AD203B41FA5}">
                      <a16:colId xmlns:a16="http://schemas.microsoft.com/office/drawing/2014/main" xmlns="" val="31645998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cs-CZ" b="1" u="none" strike="noStrike" dirty="0">
                          <a:solidFill>
                            <a:srgbClr val="003565"/>
                          </a:solidFill>
                          <a:effectLst/>
                          <a:latin typeface="Arial CE" panose="020B0604020202020204" pitchFamily="34" charset="0"/>
                        </a:rPr>
                        <a:t>Lokalita B</a:t>
                      </a:r>
                      <a:endParaRPr lang="cs-CZ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cs-CZ" dirty="0">
                        <a:solidFill>
                          <a:srgbClr val="003565"/>
                        </a:solidFill>
                        <a:effectLst/>
                        <a:latin typeface="Arial CE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1545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2283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78A94031-DF24-40B7-98A7-2D95D063F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288" y="2147776"/>
            <a:ext cx="6797423" cy="1963700"/>
          </a:xfrm>
          <a:prstGeom prst="rect">
            <a:avLst/>
          </a:prstGeom>
        </p:spPr>
      </p:pic>
      <p:sp>
        <p:nvSpPr>
          <p:cNvPr id="6" name="Nadpis 6">
            <a:extLst>
              <a:ext uri="{FF2B5EF4-FFF2-40B4-BE49-F238E27FC236}">
                <a16:creationId xmlns:a16="http://schemas.microsoft.com/office/drawing/2014/main" xmlns="" id="{57BC2721-B55C-4545-8564-3B248B3BFD71}"/>
              </a:ext>
            </a:extLst>
          </p:cNvPr>
          <p:cNvSpPr txBox="1">
            <a:spLocks/>
          </p:cNvSpPr>
          <p:nvPr/>
        </p:nvSpPr>
        <p:spPr>
          <a:xfrm>
            <a:off x="2761585" y="5967065"/>
            <a:ext cx="1008321" cy="212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100" dirty="0">
                <a:solidFill>
                  <a:schemeClr val="bg1">
                    <a:lumMod val="85000"/>
                  </a:schemeClr>
                </a:solidFill>
                <a:latin typeface="Catamaran" panose="00000500000000000000" pitchFamily="2" charset="-18"/>
                <a:cs typeface="Catamaran" panose="00000500000000000000" pitchFamily="2" charset="-18"/>
              </a:rPr>
              <a:t>Zdroj: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98E190E5-8BA7-4FA3-B602-D58A98960797}"/>
              </a:ext>
            </a:extLst>
          </p:cNvPr>
          <p:cNvSpPr/>
          <p:nvPr/>
        </p:nvSpPr>
        <p:spPr>
          <a:xfrm>
            <a:off x="3265746" y="6020226"/>
            <a:ext cx="6096000" cy="4206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baseline="30000" dirty="0">
                <a:solidFill>
                  <a:schemeClr val="bg1">
                    <a:lumMod val="85000"/>
                  </a:schemeClr>
                </a:solidFill>
                <a:latin typeface="Catamaran" panose="00000500000000000000" pitchFamily="2" charset="-18"/>
              </a:rPr>
              <a:t>HŮLE, Daniel, BROŽ, Miroslav, Petra KINTLOVÁ a Ladislav TOUŠEK. Kdo drží Černého Petra: sociální vyloučení v Liberci, Plzni a Ústí nad Labem. [Praha]: Člověk v tísni </a:t>
            </a:r>
            <a:r>
              <a:rPr lang="cs-CZ" sz="1600" baseline="30000" dirty="0" err="1">
                <a:solidFill>
                  <a:schemeClr val="bg1">
                    <a:lumMod val="85000"/>
                  </a:schemeClr>
                </a:solidFill>
                <a:latin typeface="Catamaran" panose="00000500000000000000" pitchFamily="2" charset="-18"/>
              </a:rPr>
              <a:t>o.p.s</a:t>
            </a:r>
            <a:r>
              <a:rPr lang="cs-CZ" sz="1600" baseline="30000" dirty="0">
                <a:solidFill>
                  <a:schemeClr val="bg1">
                    <a:lumMod val="85000"/>
                  </a:schemeClr>
                </a:solidFill>
                <a:latin typeface="Catamaran" panose="00000500000000000000" pitchFamily="2" charset="-1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5538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1287961-13CE-4F3D-8EB5-EACFF32D4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ráva, exteriér, obloha, strom&#10;&#10;Popis byl vytvořen automaticky">
            <a:extLst>
              <a:ext uri="{FF2B5EF4-FFF2-40B4-BE49-F238E27FC236}">
                <a16:creationId xmlns:a16="http://schemas.microsoft.com/office/drawing/2014/main" xmlns="" id="{84BE15C5-6173-4DAB-98A2-AF74670F2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22" y="-320335"/>
            <a:ext cx="12378722" cy="9284041"/>
          </a:xfrm>
        </p:spPr>
      </p:pic>
      <p:sp>
        <p:nvSpPr>
          <p:cNvPr id="4" name="Nadpis 6">
            <a:extLst>
              <a:ext uri="{FF2B5EF4-FFF2-40B4-BE49-F238E27FC236}">
                <a16:creationId xmlns:a16="http://schemas.microsoft.com/office/drawing/2014/main" xmlns="" id="{7801A181-A17B-45B4-8500-2BF88DDC6F9F}"/>
              </a:ext>
            </a:extLst>
          </p:cNvPr>
          <p:cNvSpPr txBox="1">
            <a:spLocks/>
          </p:cNvSpPr>
          <p:nvPr/>
        </p:nvSpPr>
        <p:spPr>
          <a:xfrm>
            <a:off x="0" y="6299200"/>
            <a:ext cx="10515600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100" dirty="0">
                <a:solidFill>
                  <a:schemeClr val="bg2"/>
                </a:solidFill>
                <a:latin typeface="Catamaran" panose="00000500000000000000" pitchFamily="2" charset="-18"/>
                <a:cs typeface="Catamaran" panose="00000500000000000000" pitchFamily="2" charset="-18"/>
              </a:rPr>
              <a:t>Předlice, Ústí nad Labem, 2020, foto: Pavlína Suchá</a:t>
            </a:r>
          </a:p>
        </p:txBody>
      </p:sp>
    </p:spTree>
    <p:extLst>
      <p:ext uri="{BB962C8B-B14F-4D97-AF65-F5344CB8AC3E}">
        <p14:creationId xmlns:p14="http://schemas.microsoft.com/office/powerpoint/2010/main" val="570595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xmlns="" id="{33AC6B58-8935-40C0-8D0F-E4365370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65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2400" dirty="0">
                <a:latin typeface="Catamaran" panose="00000500000000000000" pitchFamily="2" charset="-18"/>
                <a:cs typeface="Catamaran" panose="00000500000000000000" pitchFamily="2" charset="-18"/>
              </a:rPr>
              <a:t>sociálně vyloučená lokalita</a:t>
            </a:r>
          </a:p>
        </p:txBody>
      </p:sp>
    </p:spTree>
    <p:extLst>
      <p:ext uri="{BB962C8B-B14F-4D97-AF65-F5344CB8AC3E}">
        <p14:creationId xmlns:p14="http://schemas.microsoft.com/office/powerpoint/2010/main" val="2074971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trom, exteriér, tráva, obloha&#10;&#10;Popis byl vytvořen automaticky">
            <a:extLst>
              <a:ext uri="{FF2B5EF4-FFF2-40B4-BE49-F238E27FC236}">
                <a16:creationId xmlns:a16="http://schemas.microsoft.com/office/drawing/2014/main" xmlns="" id="{CB9103D5-5F03-4B70-BCBB-E7A8C9494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xmlns="" id="{5C3B9A67-DD2C-4A18-BD2D-A8D0DCF8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9200"/>
            <a:ext cx="10515600" cy="558800"/>
          </a:xfrm>
        </p:spPr>
        <p:txBody>
          <a:bodyPr>
            <a:normAutofit/>
          </a:bodyPr>
          <a:lstStyle/>
          <a:p>
            <a:r>
              <a:rPr lang="cs-CZ" sz="1100" dirty="0">
                <a:solidFill>
                  <a:schemeClr val="bg2"/>
                </a:solidFill>
                <a:latin typeface="Catamaran" panose="00000500000000000000" pitchFamily="2" charset="-18"/>
                <a:cs typeface="Catamaran" panose="00000500000000000000" pitchFamily="2" charset="-18"/>
              </a:rPr>
              <a:t>Předlice, Ústí nad Labem, 2020, foto: Pavlína Suchá</a:t>
            </a:r>
          </a:p>
        </p:txBody>
      </p:sp>
    </p:spTree>
    <p:extLst>
      <p:ext uri="{BB962C8B-B14F-4D97-AF65-F5344CB8AC3E}">
        <p14:creationId xmlns:p14="http://schemas.microsoft.com/office/powerpoint/2010/main" val="1513617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C26723D-A636-49B2-8458-B24BF43CB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strom, exteriér, obloha, tráva&#10;&#10;Popis byl vytvořen automaticky">
            <a:extLst>
              <a:ext uri="{FF2B5EF4-FFF2-40B4-BE49-F238E27FC236}">
                <a16:creationId xmlns:a16="http://schemas.microsoft.com/office/drawing/2014/main" xmlns="" id="{8A1D46AE-C221-42B8-BA33-724222351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126"/>
            <a:ext cx="5915025" cy="7886701"/>
          </a:xfrm>
        </p:spPr>
      </p:pic>
      <p:pic>
        <p:nvPicPr>
          <p:cNvPr id="7" name="Obrázek 6" descr="Obsah obrázku strom, tráva, exteriér, rostlina&#10;&#10;Popis byl vytvořen automaticky">
            <a:extLst>
              <a:ext uri="{FF2B5EF4-FFF2-40B4-BE49-F238E27FC236}">
                <a16:creationId xmlns:a16="http://schemas.microsoft.com/office/drawing/2014/main" xmlns="" id="{532F82D8-0FF5-4BCB-ABFF-AA953E22D4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5" y="-238126"/>
            <a:ext cx="5762625" cy="7683500"/>
          </a:xfrm>
          <a:prstGeom prst="rect">
            <a:avLst/>
          </a:prstGeom>
        </p:spPr>
      </p:pic>
      <p:sp>
        <p:nvSpPr>
          <p:cNvPr id="8" name="Nadpis 6">
            <a:extLst>
              <a:ext uri="{FF2B5EF4-FFF2-40B4-BE49-F238E27FC236}">
                <a16:creationId xmlns:a16="http://schemas.microsoft.com/office/drawing/2014/main" xmlns="" id="{64797A85-51D9-439D-8387-589F668935AA}"/>
              </a:ext>
            </a:extLst>
          </p:cNvPr>
          <p:cNvSpPr txBox="1">
            <a:spLocks/>
          </p:cNvSpPr>
          <p:nvPr/>
        </p:nvSpPr>
        <p:spPr>
          <a:xfrm>
            <a:off x="0" y="6299200"/>
            <a:ext cx="10515600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100">
                <a:solidFill>
                  <a:schemeClr val="bg2"/>
                </a:solidFill>
                <a:latin typeface="Catamaran" panose="00000500000000000000" pitchFamily="2" charset="-18"/>
                <a:cs typeface="Catamaran" panose="00000500000000000000" pitchFamily="2" charset="-18"/>
              </a:rPr>
              <a:t>Předlice, Ústí nad Labem, 2020, foto: Pavlína Suchá</a:t>
            </a:r>
            <a:endParaRPr lang="cs-CZ" sz="1100" dirty="0">
              <a:solidFill>
                <a:schemeClr val="bg2"/>
              </a:solidFill>
              <a:latin typeface="Catamaran" panose="00000500000000000000" pitchFamily="2" charset="-18"/>
              <a:cs typeface="Catamaran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300467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xmlns="" id="{48153C23-369B-4A7D-8D92-A0AF6BE3B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0341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2400" dirty="0">
                <a:latin typeface="Catamaran" panose="00000500000000000000" pitchFamily="2" charset="-18"/>
                <a:cs typeface="Catamaran" panose="00000500000000000000" pitchFamily="2" charset="-18"/>
              </a:rPr>
              <a:t>Vyloučené lokality a metropole?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BE449AAC-3912-4D15-8D57-22033E68C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661" y="4019182"/>
            <a:ext cx="923466" cy="96985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E81BCE53-5BFE-4907-86E8-70DC834B0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54" y="3371270"/>
            <a:ext cx="1027890" cy="685260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xmlns="" id="{D559F254-B243-44D7-A443-B5DF6D9AF825}"/>
              </a:ext>
            </a:extLst>
          </p:cNvPr>
          <p:cNvSpPr/>
          <p:nvPr/>
        </p:nvSpPr>
        <p:spPr>
          <a:xfrm>
            <a:off x="5519758" y="3228975"/>
            <a:ext cx="1152482" cy="1095377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4695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3E8D8423-165F-4C58-B497-4B84B08AB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"/>
          <a:stretch/>
        </p:blipFill>
        <p:spPr>
          <a:xfrm>
            <a:off x="3540642" y="776932"/>
            <a:ext cx="5577884" cy="48006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xmlns="" id="{BC120427-A6F0-4E3B-B5EB-B4EC76AB3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87659"/>
            <a:ext cx="10515600" cy="558800"/>
          </a:xfrm>
        </p:spPr>
        <p:txBody>
          <a:bodyPr>
            <a:normAutofit/>
          </a:bodyPr>
          <a:lstStyle/>
          <a:p>
            <a:r>
              <a:rPr lang="cs-CZ" sz="1800" dirty="0"/>
              <a:t>Mapa sociálně vyloučených nebo sociálním vyloučením ohrožených romských lokalit v ČR</a:t>
            </a:r>
          </a:p>
        </p:txBody>
      </p:sp>
      <p:sp>
        <p:nvSpPr>
          <p:cNvPr id="8" name="Nadpis 6">
            <a:extLst>
              <a:ext uri="{FF2B5EF4-FFF2-40B4-BE49-F238E27FC236}">
                <a16:creationId xmlns:a16="http://schemas.microsoft.com/office/drawing/2014/main" xmlns="" id="{CB2C2D73-FDC3-4DF6-B0C2-795343631330}"/>
              </a:ext>
            </a:extLst>
          </p:cNvPr>
          <p:cNvSpPr txBox="1">
            <a:spLocks/>
          </p:cNvSpPr>
          <p:nvPr/>
        </p:nvSpPr>
        <p:spPr>
          <a:xfrm>
            <a:off x="838200" y="6197786"/>
            <a:ext cx="10515600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Catamaran" panose="00000500000000000000" pitchFamily="2" charset="-18"/>
                <a:cs typeface="Catamaran" panose="00000500000000000000" pitchFamily="2" charset="-18"/>
              </a:rPr>
              <a:t>Zdroj:  </a:t>
            </a:r>
            <a:r>
              <a:rPr lang="cs-CZ" sz="1050" dirty="0">
                <a:solidFill>
                  <a:schemeClr val="bg2">
                    <a:lumMod val="50000"/>
                  </a:schemeClr>
                </a:solidFill>
              </a:rPr>
              <a:t>Analýza sociálně vyloučených lokalit v ČR, </a:t>
            </a:r>
            <a:r>
              <a:rPr lang="pt-BR" sz="1050" dirty="0">
                <a:solidFill>
                  <a:schemeClr val="bg2">
                    <a:lumMod val="50000"/>
                  </a:schemeClr>
                </a:solidFill>
              </a:rPr>
              <a:t>Ministerstvo práce a sociálních věcí ČR</a:t>
            </a:r>
            <a:r>
              <a:rPr lang="cs-CZ" sz="1050" dirty="0">
                <a:solidFill>
                  <a:schemeClr val="bg2">
                    <a:lumMod val="50000"/>
                  </a:schemeClr>
                </a:solidFill>
              </a:rPr>
              <a:t>, 2015</a:t>
            </a:r>
            <a:endParaRPr lang="cs-CZ" sz="1050" dirty="0">
              <a:solidFill>
                <a:schemeClr val="bg2">
                  <a:lumMod val="50000"/>
                </a:schemeClr>
              </a:solidFill>
              <a:latin typeface="Catamaran" panose="00000500000000000000" pitchFamily="2" charset="-18"/>
              <a:cs typeface="Catamaran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32414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xmlns="" id="{8EDB4C69-CAA1-488F-9120-8EBC8E9D7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762380"/>
              </p:ext>
            </p:extLst>
          </p:nvPr>
        </p:nvGraphicFramePr>
        <p:xfrm>
          <a:off x="762000" y="563435"/>
          <a:ext cx="9464040" cy="365760"/>
        </p:xfrm>
        <a:graphic>
          <a:graphicData uri="http://schemas.openxmlformats.org/drawingml/2006/table">
            <a:tbl>
              <a:tblPr/>
              <a:tblGrid>
                <a:gridCol w="2381250">
                  <a:extLst>
                    <a:ext uri="{9D8B030D-6E8A-4147-A177-3AD203B41FA5}">
                      <a16:colId xmlns:a16="http://schemas.microsoft.com/office/drawing/2014/main" xmlns="" val="3511037676"/>
                    </a:ext>
                  </a:extLst>
                </a:gridCol>
                <a:gridCol w="7082790">
                  <a:extLst>
                    <a:ext uri="{9D8B030D-6E8A-4147-A177-3AD203B41FA5}">
                      <a16:colId xmlns:a16="http://schemas.microsoft.com/office/drawing/2014/main" xmlns="" val="31645998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cs-CZ" b="1" u="none" strike="noStrike" dirty="0">
                          <a:solidFill>
                            <a:srgbClr val="003565"/>
                          </a:solidFill>
                          <a:effectLst/>
                          <a:latin typeface="Arial CE" panose="020B0604020202020204" pitchFamily="34" charset="0"/>
                        </a:rPr>
                        <a:t>Lokalita A</a:t>
                      </a:r>
                      <a:endParaRPr lang="cs-CZ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cs-CZ" dirty="0">
                        <a:solidFill>
                          <a:srgbClr val="003565"/>
                        </a:solidFill>
                        <a:effectLst/>
                        <a:latin typeface="Arial CE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1545379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xmlns="" id="{4E6BB834-9011-463D-A768-7D670346EB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583422"/>
              </p:ext>
            </p:extLst>
          </p:nvPr>
        </p:nvGraphicFramePr>
        <p:xfrm>
          <a:off x="838200" y="1764896"/>
          <a:ext cx="4282225" cy="4877744"/>
        </p:xfrm>
        <a:graphic>
          <a:graphicData uri="http://schemas.openxmlformats.org/drawingml/2006/table">
            <a:tbl>
              <a:tblPr/>
              <a:tblGrid>
                <a:gridCol w="1077452">
                  <a:extLst>
                    <a:ext uri="{9D8B030D-6E8A-4147-A177-3AD203B41FA5}">
                      <a16:colId xmlns:a16="http://schemas.microsoft.com/office/drawing/2014/main" xmlns="" val="949284940"/>
                    </a:ext>
                  </a:extLst>
                </a:gridCol>
                <a:gridCol w="3204773">
                  <a:extLst>
                    <a:ext uri="{9D8B030D-6E8A-4147-A177-3AD203B41FA5}">
                      <a16:colId xmlns:a16="http://schemas.microsoft.com/office/drawing/2014/main" xmlns="" val="3106699467"/>
                    </a:ext>
                  </a:extLst>
                </a:gridCol>
              </a:tblGrid>
              <a:tr h="413741">
                <a:tc>
                  <a:txBody>
                    <a:bodyPr/>
                    <a:lstStyle/>
                    <a:p>
                      <a:pPr fontAlgn="t"/>
                      <a:r>
                        <a:rPr lang="cs-CZ" sz="800" b="1" u="none" strike="noStrike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Typ lokality</a:t>
                      </a:r>
                      <a:endParaRPr lang="cs-CZ" sz="80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41374" marR="41374" marT="20687" marB="2068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Jednotlivé činžovní domy v rámci městské čtvrti</a:t>
                      </a:r>
                      <a:b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Kategorie bytů jsou různé, často 3. a 4. kategorie.</a:t>
                      </a:r>
                      <a:b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V některých případech se jedná o holobyty.</a:t>
                      </a:r>
                    </a:p>
                  </a:txBody>
                  <a:tcPr marL="41374" marR="41374" marT="20687" marB="2068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35165052"/>
                  </a:ext>
                </a:extLst>
              </a:tr>
              <a:tr h="280762">
                <a:tc>
                  <a:txBody>
                    <a:bodyPr/>
                    <a:lstStyle/>
                    <a:p>
                      <a:pPr fontAlgn="t"/>
                      <a:r>
                        <a:rPr lang="pl-PL" sz="800" b="1" u="none" strike="noStrike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Poloha lokality v rámci obce</a:t>
                      </a:r>
                      <a:endParaRPr lang="pl-PL" sz="800" dirty="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41374" marR="41374" marT="20687" marB="2068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Běžná zástavba</a:t>
                      </a:r>
                    </a:p>
                  </a:txBody>
                  <a:tcPr marL="41374" marR="41374" marT="20687" marB="2068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94448338"/>
                  </a:ext>
                </a:extLst>
              </a:tr>
              <a:tr h="413741">
                <a:tc>
                  <a:txBody>
                    <a:bodyPr/>
                    <a:lstStyle/>
                    <a:p>
                      <a:pPr fontAlgn="t"/>
                      <a:r>
                        <a:rPr lang="cs-CZ" sz="800" b="1" u="none" strike="noStrike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Míra prostorového vyloučení</a:t>
                      </a:r>
                      <a:endParaRPr lang="cs-CZ" sz="80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41374" marR="41374" marT="20687" marB="2068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Žádné</a:t>
                      </a:r>
                      <a:b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Sociálně nevyloučení žijí v těsném sousedství.</a:t>
                      </a:r>
                      <a:b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Občanská vybavenost je velmi dobrá.</a:t>
                      </a:r>
                    </a:p>
                  </a:txBody>
                  <a:tcPr marL="41374" marR="41374" marT="20687" marB="2068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7094635"/>
                  </a:ext>
                </a:extLst>
              </a:tr>
              <a:tr h="537864">
                <a:tc>
                  <a:txBody>
                    <a:bodyPr/>
                    <a:lstStyle/>
                    <a:p>
                      <a:pPr fontAlgn="t"/>
                      <a:r>
                        <a:rPr lang="cs-CZ" sz="800" b="1" u="none" strike="noStrike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Stav domu/ů</a:t>
                      </a:r>
                      <a:endParaRPr lang="cs-CZ" sz="80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41374" marR="41374" marT="20687" marB="2068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Špatný</a:t>
                      </a:r>
                      <a:b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Holobyty jsou hygienicky závadné, technický stav neodpovídá standardu.</a:t>
                      </a:r>
                      <a:b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Stav ostatních bytů je o něco lepší.</a:t>
                      </a:r>
                    </a:p>
                  </a:txBody>
                  <a:tcPr marL="41374" marR="41374" marT="20687" marB="2068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01995237"/>
                  </a:ext>
                </a:extLst>
              </a:tr>
              <a:tr h="661987">
                <a:tc>
                  <a:txBody>
                    <a:bodyPr/>
                    <a:lstStyle/>
                    <a:p>
                      <a:pPr fontAlgn="t"/>
                      <a:r>
                        <a:rPr lang="cs-CZ" sz="800" b="1" u="none" strike="noStrike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Vybavenost domu/ů</a:t>
                      </a:r>
                      <a:endParaRPr lang="cs-CZ" sz="80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41374" marR="41374" marT="20687" marB="2068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Standardní výbava / Část standardní výbavy chybí</a:t>
                      </a:r>
                      <a:b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V některých domech není k dispozici topení, v některých chybí teplá voda.</a:t>
                      </a:r>
                      <a:b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V případě neplacení poplatků dochází k odpojení elektřiny.</a:t>
                      </a:r>
                      <a:b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V některých bytech chybí teplá voda.</a:t>
                      </a:r>
                    </a:p>
                  </a:txBody>
                  <a:tcPr marL="41374" marR="41374" marT="20687" marB="2068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904644"/>
                  </a:ext>
                </a:extLst>
              </a:tr>
              <a:tr h="910231">
                <a:tc>
                  <a:txBody>
                    <a:bodyPr/>
                    <a:lstStyle/>
                    <a:p>
                      <a:pPr fontAlgn="t"/>
                      <a:r>
                        <a:rPr lang="cs-CZ" sz="800" b="1" u="none" strike="noStrike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Vlastník nemovitosti</a:t>
                      </a:r>
                      <a:endParaRPr lang="cs-CZ" sz="80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41374" marR="41374" marT="20687" marB="2068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Obec / Jiné soukromé osoby</a:t>
                      </a:r>
                      <a:b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V obecních bytech představuje neplatičství velký problém. Bytový odbor shání neplatičům byty nižších kategorií na Žižkově.</a:t>
                      </a:r>
                      <a:b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Ze 60 sociálních bytů je Romům ročně přiděleno cca 20 bytů.</a:t>
                      </a:r>
                      <a:b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Z restituovaných domů Romové často odchází za odstupné na ubytovnu nebo mimo Prahu (často do měst v severních Čechách). Pokud obyvatelé neplatí, následuje soudní exekuce.</a:t>
                      </a:r>
                    </a:p>
                  </a:txBody>
                  <a:tcPr marL="41374" marR="41374" marT="20687" marB="2068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76188565"/>
                  </a:ext>
                </a:extLst>
              </a:tr>
              <a:tr h="1654966">
                <a:tc>
                  <a:txBody>
                    <a:bodyPr/>
                    <a:lstStyle/>
                    <a:p>
                      <a:pPr fontAlgn="t"/>
                      <a:r>
                        <a:rPr lang="pl-PL" sz="800" b="1" u="none" strike="noStrike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Vznik a vývoj lokality, mechanismy vstupu a výstupu</a:t>
                      </a:r>
                      <a:endParaRPr lang="pl-PL" sz="800" dirty="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41374" marR="41374" marT="20687" marB="2068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Dlouhodobě existující lokalita</a:t>
                      </a:r>
                      <a:b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Většinou se jedná o „starousedlíky“, kteří sem přišli po válce.</a:t>
                      </a:r>
                      <a:b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Další migrační vlna ze Slovenska proběhla v 70. letech, jednalo se o migraci za pracovními příležitostmi (stavební práce). Po povodních v roce 2002 přišlo několik romských rodin z Karlína za příbuznými.</a:t>
                      </a:r>
                      <a:b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Ojediněle sem migrují Romové ze Slovenska. Nejedná se však o masový jev.</a:t>
                      </a:r>
                      <a:b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Bylo zaznamenáno několik případů migrace do jiné sociálně vyloučené lokality v rámci ČR, především z důvodu nižších životních nákladů.</a:t>
                      </a:r>
                      <a:b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Dochází k migraci do zahraničí, některé rodiny se vracejí zpět do Čech.</a:t>
                      </a:r>
                    </a:p>
                  </a:txBody>
                  <a:tcPr marL="41374" marR="41374" marT="20687" marB="2068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42034505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EF75E8AD-66FD-41E8-8B88-717FE61C4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307696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1" i="0" u="none" strike="noStrike" cap="none" normalizeH="0" baseline="0" dirty="0">
                <a:ln>
                  <a:noFill/>
                </a:ln>
                <a:solidFill>
                  <a:srgbClr val="003565"/>
                </a:solidFill>
                <a:effectLst/>
                <a:latin typeface="Arial CE" panose="020B0604020202020204" pitchFamily="34" charset="0"/>
              </a:rPr>
              <a:t>5.1.1 PRAHA 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800" b="1" i="0" u="none" strike="noStrike" cap="none" normalizeH="0" baseline="0" dirty="0">
                <a:ln>
                  <a:noFill/>
                </a:ln>
                <a:solidFill>
                  <a:srgbClr val="003565"/>
                </a:solidFill>
                <a:effectLst/>
                <a:latin typeface="Arial CE" panose="020B0604020202020204" pitchFamily="34" charset="0"/>
              </a:rPr>
              <a:t>DESKRIPCE LOKALITY, JEJÍ VZNIK A VÝVOJ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800" b="1" i="0" u="none" strike="noStrike" cap="none" normalizeH="0" baseline="0" dirty="0">
                <a:ln>
                  <a:noFill/>
                </a:ln>
                <a:solidFill>
                  <a:srgbClr val="003565"/>
                </a:solidFill>
                <a:effectLst/>
                <a:latin typeface="Arial CE" panose="020B0604020202020204" pitchFamily="34" charset="0"/>
              </a:rPr>
              <a:t>POČET OBYVATEL LOKALITY, VZDĚLANOSTNÍ A VĚKOVÁ STRUKTURA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Nadpis 6">
            <a:extLst>
              <a:ext uri="{FF2B5EF4-FFF2-40B4-BE49-F238E27FC236}">
                <a16:creationId xmlns:a16="http://schemas.microsoft.com/office/drawing/2014/main" xmlns="" id="{FF39533C-4815-450F-B448-5D6D1B78F2D5}"/>
              </a:ext>
            </a:extLst>
          </p:cNvPr>
          <p:cNvSpPr txBox="1">
            <a:spLocks/>
          </p:cNvSpPr>
          <p:nvPr/>
        </p:nvSpPr>
        <p:spPr>
          <a:xfrm>
            <a:off x="838200" y="6537274"/>
            <a:ext cx="10515600" cy="219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100" dirty="0">
                <a:solidFill>
                  <a:schemeClr val="bg2">
                    <a:lumMod val="50000"/>
                  </a:schemeClr>
                </a:solidFill>
                <a:latin typeface="Catamaran" panose="00000500000000000000" pitchFamily="2" charset="-18"/>
                <a:cs typeface="Catamaran" panose="00000500000000000000" pitchFamily="2" charset="-18"/>
              </a:rPr>
              <a:t>Zdroj:  </a:t>
            </a:r>
            <a:r>
              <a:rPr lang="cs-CZ" sz="1100" dirty="0">
                <a:solidFill>
                  <a:schemeClr val="bg2">
                    <a:lumMod val="50000"/>
                  </a:schemeClr>
                </a:solidFill>
              </a:rPr>
              <a:t>Analýza sociálně vyloučených lokalit v ČR, </a:t>
            </a:r>
            <a:r>
              <a:rPr lang="pt-BR" sz="1100" dirty="0">
                <a:solidFill>
                  <a:schemeClr val="bg2">
                    <a:lumMod val="50000"/>
                  </a:schemeClr>
                </a:solidFill>
              </a:rPr>
              <a:t>Ministerstvo práce a sociálních věcí ČR</a:t>
            </a:r>
            <a:r>
              <a:rPr lang="cs-CZ" sz="1100" dirty="0">
                <a:solidFill>
                  <a:schemeClr val="bg2">
                    <a:lumMod val="50000"/>
                  </a:schemeClr>
                </a:solidFill>
              </a:rPr>
              <a:t>, 2015</a:t>
            </a:r>
            <a:endParaRPr lang="cs-CZ" sz="1100" dirty="0">
              <a:solidFill>
                <a:schemeClr val="bg2">
                  <a:lumMod val="50000"/>
                </a:schemeClr>
              </a:solidFill>
              <a:latin typeface="Catamaran" panose="00000500000000000000" pitchFamily="2" charset="-18"/>
              <a:cs typeface="Catamaran" panose="00000500000000000000" pitchFamily="2" charset="-18"/>
            </a:endParaRPr>
          </a:p>
        </p:txBody>
      </p:sp>
      <p:pic>
        <p:nvPicPr>
          <p:cNvPr id="19" name="Obrázek 18" descr="Obsah obrázku text, tkanina&#10;&#10;Popis byl vytvořen automaticky">
            <a:extLst>
              <a:ext uri="{FF2B5EF4-FFF2-40B4-BE49-F238E27FC236}">
                <a16:creationId xmlns:a16="http://schemas.microsoft.com/office/drawing/2014/main" xmlns="" id="{3018A5F0-4149-46A0-9279-15378B0B27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0" b="4676"/>
          <a:stretch/>
        </p:blipFill>
        <p:spPr>
          <a:xfrm>
            <a:off x="6393184" y="550694"/>
            <a:ext cx="4841631" cy="598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31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xmlns="" id="{A0566215-47BB-438B-BBE0-68C211FBB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347830"/>
              </p:ext>
            </p:extLst>
          </p:nvPr>
        </p:nvGraphicFramePr>
        <p:xfrm>
          <a:off x="871520" y="567597"/>
          <a:ext cx="9464040" cy="365760"/>
        </p:xfrm>
        <a:graphic>
          <a:graphicData uri="http://schemas.openxmlformats.org/drawingml/2006/table">
            <a:tbl>
              <a:tblPr/>
              <a:tblGrid>
                <a:gridCol w="2381250">
                  <a:extLst>
                    <a:ext uri="{9D8B030D-6E8A-4147-A177-3AD203B41FA5}">
                      <a16:colId xmlns:a16="http://schemas.microsoft.com/office/drawing/2014/main" xmlns="" val="2978056053"/>
                    </a:ext>
                  </a:extLst>
                </a:gridCol>
                <a:gridCol w="7082790">
                  <a:extLst>
                    <a:ext uri="{9D8B030D-6E8A-4147-A177-3AD203B41FA5}">
                      <a16:colId xmlns:a16="http://schemas.microsoft.com/office/drawing/2014/main" xmlns="" val="15485779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cs-CZ" b="1" u="none" strike="noStrike" dirty="0">
                          <a:solidFill>
                            <a:srgbClr val="003565"/>
                          </a:solidFill>
                          <a:effectLst/>
                          <a:latin typeface="Arial CE" panose="020B0604020202020204" pitchFamily="34" charset="0"/>
                        </a:rPr>
                        <a:t>Lokalita F</a:t>
                      </a:r>
                      <a:endParaRPr lang="cs-CZ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cs-CZ" dirty="0">
                        <a:solidFill>
                          <a:srgbClr val="003565"/>
                        </a:solidFill>
                        <a:effectLst/>
                        <a:latin typeface="Arial CE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47382123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xmlns="" id="{0F0DEA99-0B7B-4922-8019-91D8475D0B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202074"/>
              </p:ext>
            </p:extLst>
          </p:nvPr>
        </p:nvGraphicFramePr>
        <p:xfrm>
          <a:off x="981525" y="1760665"/>
          <a:ext cx="4340760" cy="4776610"/>
        </p:xfrm>
        <a:graphic>
          <a:graphicData uri="http://schemas.openxmlformats.org/drawingml/2006/table">
            <a:tbl>
              <a:tblPr/>
              <a:tblGrid>
                <a:gridCol w="1092180">
                  <a:extLst>
                    <a:ext uri="{9D8B030D-6E8A-4147-A177-3AD203B41FA5}">
                      <a16:colId xmlns:a16="http://schemas.microsoft.com/office/drawing/2014/main" xmlns="" val="847786809"/>
                    </a:ext>
                  </a:extLst>
                </a:gridCol>
                <a:gridCol w="3248580">
                  <a:extLst>
                    <a:ext uri="{9D8B030D-6E8A-4147-A177-3AD203B41FA5}">
                      <a16:colId xmlns:a16="http://schemas.microsoft.com/office/drawing/2014/main" xmlns="" val="1083430900"/>
                    </a:ext>
                  </a:extLst>
                </a:gridCol>
              </a:tblGrid>
              <a:tr h="554286">
                <a:tc>
                  <a:txBody>
                    <a:bodyPr/>
                    <a:lstStyle/>
                    <a:p>
                      <a:pPr fontAlgn="t"/>
                      <a:r>
                        <a:rPr lang="cs-CZ" sz="800" b="1" u="none" strike="noStrike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Typ lokality</a:t>
                      </a:r>
                      <a:endParaRPr lang="cs-CZ" sz="800" dirty="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41940" marR="41940" marT="20970" marB="209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Dvě ulice na sídlišti</a:t>
                      </a:r>
                      <a:b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Sedmipatrové panelové domy o několika vchodech s cca 21 bytovými jednotkami</a:t>
                      </a:r>
                      <a:b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Byty 1. kategorie</a:t>
                      </a:r>
                    </a:p>
                  </a:txBody>
                  <a:tcPr marL="41940" marR="41940" marT="20970" marB="209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92946957"/>
                  </a:ext>
                </a:extLst>
              </a:tr>
              <a:tr h="298113">
                <a:tc>
                  <a:txBody>
                    <a:bodyPr/>
                    <a:lstStyle/>
                    <a:p>
                      <a:pPr fontAlgn="t"/>
                      <a:r>
                        <a:rPr lang="pl-PL" sz="800" b="1" u="none" strike="noStrike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Poloha lokality v rámci obce</a:t>
                      </a:r>
                      <a:endParaRPr lang="pl-PL" sz="80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41940" marR="41940" marT="20970" marB="209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Běžná zástavba</a:t>
                      </a:r>
                      <a:b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Panelové sídliště</a:t>
                      </a:r>
                    </a:p>
                  </a:txBody>
                  <a:tcPr marL="41940" marR="41940" marT="20970" marB="209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97778651"/>
                  </a:ext>
                </a:extLst>
              </a:tr>
              <a:tr h="426199">
                <a:tc>
                  <a:txBody>
                    <a:bodyPr/>
                    <a:lstStyle/>
                    <a:p>
                      <a:pPr fontAlgn="t"/>
                      <a:r>
                        <a:rPr lang="cs-CZ" sz="800" b="1" u="none" strike="noStrike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Míra prostorového vyloučení</a:t>
                      </a:r>
                      <a:endParaRPr lang="cs-CZ" sz="80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41940" marR="41940" marT="20970" marB="209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Žádné</a:t>
                      </a:r>
                      <a:b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Sociálně nevyloučení žijí v těsném sousedství.</a:t>
                      </a:r>
                      <a:b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Občanská vybavenost je dosahu cca 10 minut chůze.</a:t>
                      </a:r>
                    </a:p>
                  </a:txBody>
                  <a:tcPr marL="41940" marR="41940" marT="20970" marB="209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14444736"/>
                  </a:ext>
                </a:extLst>
              </a:tr>
              <a:tr h="170026">
                <a:tc>
                  <a:txBody>
                    <a:bodyPr/>
                    <a:lstStyle/>
                    <a:p>
                      <a:pPr fontAlgn="t"/>
                      <a:r>
                        <a:rPr lang="cs-CZ" sz="800" b="1" u="none" strike="noStrike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Stav domu/ů</a:t>
                      </a:r>
                      <a:endParaRPr lang="cs-CZ" sz="80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41940" marR="41940" marT="20970" marB="209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Bezvadný</a:t>
                      </a:r>
                    </a:p>
                  </a:txBody>
                  <a:tcPr marL="41940" marR="41940" marT="20970" marB="209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74892145"/>
                  </a:ext>
                </a:extLst>
              </a:tr>
              <a:tr h="298113">
                <a:tc>
                  <a:txBody>
                    <a:bodyPr/>
                    <a:lstStyle/>
                    <a:p>
                      <a:pPr fontAlgn="t"/>
                      <a:r>
                        <a:rPr lang="cs-CZ" sz="800" b="1" u="none" strike="noStrike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Vybavenost domu/ů</a:t>
                      </a:r>
                      <a:endParaRPr lang="cs-CZ" sz="80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41940" marR="41940" marT="20970" marB="209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Standardní výbava</a:t>
                      </a:r>
                      <a:b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Z důvodu neplatičství dochází k odpojení elektřiny.</a:t>
                      </a:r>
                    </a:p>
                  </a:txBody>
                  <a:tcPr marL="41940" marR="41940" marT="20970" marB="209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83214465"/>
                  </a:ext>
                </a:extLst>
              </a:tr>
              <a:tr h="1835153">
                <a:tc>
                  <a:txBody>
                    <a:bodyPr/>
                    <a:lstStyle/>
                    <a:p>
                      <a:pPr fontAlgn="t"/>
                      <a:r>
                        <a:rPr lang="cs-CZ" sz="800" b="1" u="none" strike="noStrike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Vlastník nemovitosti</a:t>
                      </a:r>
                      <a:endParaRPr lang="cs-CZ" sz="80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41940" marR="41940" marT="20970" marB="209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Obec</a:t>
                      </a:r>
                      <a:b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Část bytů je v majetku městské části, část v majetku Hlavního města Prahy. Byty jsou spravovány různými správcovskými firmami.</a:t>
                      </a:r>
                      <a:b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Při řešení problémů s neplacením nájemného jsou využívány rozdílné postupy, které se liší i mezi jednotlivými správcovskými firmami. V některých případech správcovská firma komunikuje se sociálním odborem a snaží se stanovit rozumný splátkový kalendář. Při splacení dluhu je možné požádat o odpuštění penále. S potenciálními neplatiči pracuje TSP.</a:t>
                      </a:r>
                      <a:b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V případě tří nezaplacených nájmů podává správcovská firma žalobu. Dochází k rozhodnutí o poskytnutí náhradního ubytování, což řeší servisní organizace, která zajišťuje vystěhování do ubytoven (v jiných pražských lokalitách, případně i mimo Prahu).</a:t>
                      </a:r>
                    </a:p>
                  </a:txBody>
                  <a:tcPr marL="41940" marR="41940" marT="20970" marB="209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15277598"/>
                  </a:ext>
                </a:extLst>
              </a:tr>
              <a:tr h="1194720">
                <a:tc>
                  <a:txBody>
                    <a:bodyPr/>
                    <a:lstStyle/>
                    <a:p>
                      <a:pPr fontAlgn="t"/>
                      <a:r>
                        <a:rPr lang="pl-PL" sz="800" b="1" u="none" strike="noStrike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Vznik a vývoj lokality, mechanismy vstupu a výstupu</a:t>
                      </a:r>
                      <a:endParaRPr lang="pl-PL" sz="800">
                        <a:effectLst/>
                        <a:latin typeface="Catamaran" panose="00000500000000000000" pitchFamily="2" charset="-18"/>
                        <a:cs typeface="Catamaran" panose="00000500000000000000" pitchFamily="2" charset="-18"/>
                      </a:endParaRPr>
                    </a:p>
                  </a:txBody>
                  <a:tcPr marL="41940" marR="41940" marT="20970" marB="209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Dlouhodobě existující lokalita</a:t>
                      </a:r>
                      <a:b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Samotná panelová zástavba pochází z přelomu 80. a 90. let. Již v té době sem byli nastěhovány první romské rodiny. Většina jich zde stále bydlí.</a:t>
                      </a:r>
                      <a:b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Počet romských rodin narostl po bourání činžovních domů v oblasti Vysočanské a Harfy a dále po povodních v roce 2002.</a:t>
                      </a:r>
                      <a:b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Sociální mobilita byla zaznamenána u několika rodin.</a:t>
                      </a:r>
                      <a:b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Dochází k migraci do jiných sociálně vyloučených lokalit.</a:t>
                      </a:r>
                      <a:b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</a:br>
                      <a:r>
                        <a:rPr lang="cs-CZ" sz="800" dirty="0">
                          <a:solidFill>
                            <a:srgbClr val="003565"/>
                          </a:solidFill>
                          <a:effectLst/>
                          <a:latin typeface="Catamaran" panose="00000500000000000000" pitchFamily="2" charset="-18"/>
                          <a:cs typeface="Catamaran" panose="00000500000000000000" pitchFamily="2" charset="-18"/>
                        </a:rPr>
                        <a:t>Několik rodin odjelo za prací do zahraničí.</a:t>
                      </a:r>
                    </a:p>
                  </a:txBody>
                  <a:tcPr marL="41940" marR="41940" marT="20970" marB="209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88507560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20C1746F-3131-4DD6-B4D1-BC05B77FD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262" y="1307696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1" i="0" u="none" strike="noStrike" cap="none" normalizeH="0" baseline="0" dirty="0">
                <a:ln>
                  <a:noFill/>
                </a:ln>
                <a:solidFill>
                  <a:srgbClr val="003565"/>
                </a:solidFill>
                <a:effectLst/>
                <a:latin typeface="Arial CE" panose="020B0604020202020204" pitchFamily="34" charset="0"/>
              </a:rPr>
              <a:t>5.1.5.2 LOKALITA 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800" b="1" i="0" u="none" strike="noStrike" cap="none" normalizeH="0" baseline="0" dirty="0">
                <a:ln>
                  <a:noFill/>
                </a:ln>
                <a:solidFill>
                  <a:srgbClr val="003565"/>
                </a:solidFill>
                <a:effectLst/>
                <a:latin typeface="Arial CE" panose="020B0604020202020204" pitchFamily="34" charset="0"/>
              </a:rPr>
              <a:t>DESKRIPCE LOKALITY, JEJÍ VZNIK A VÝVOJ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8B77A5E-964E-49C8-B678-EFEDF25746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7" r="2272" b="4677"/>
          <a:stretch/>
        </p:blipFill>
        <p:spPr>
          <a:xfrm>
            <a:off x="6478850" y="567596"/>
            <a:ext cx="4731626" cy="596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xmlns="" id="{B34707AE-7310-4F27-8B78-F8940A564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0341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2400" dirty="0">
                <a:latin typeface="Catamaran" panose="00000500000000000000" pitchFamily="2" charset="-18"/>
                <a:cs typeface="Catamaran" panose="00000500000000000000" pitchFamily="2" charset="-18"/>
              </a:rPr>
              <a:t>Doporučená řešení?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FA26B6B2-B769-4B14-A915-333AF51A7D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3" t="13214" r="11815" b="21171"/>
          <a:stretch/>
        </p:blipFill>
        <p:spPr>
          <a:xfrm>
            <a:off x="5753389" y="3086390"/>
            <a:ext cx="685219" cy="68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17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xmlns="" id="{2105D851-885A-4A61-A72B-C00FB169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585" y="2939952"/>
            <a:ext cx="1532860" cy="808743"/>
          </a:xfrm>
        </p:spPr>
        <p:txBody>
          <a:bodyPr>
            <a:normAutofit/>
          </a:bodyPr>
          <a:lstStyle/>
          <a:p>
            <a:pPr algn="ctr"/>
            <a:r>
              <a:rPr lang="cs-CZ" sz="1600" dirty="0">
                <a:latin typeface="Catamaran" panose="00000500000000000000" pitchFamily="2" charset="-18"/>
                <a:cs typeface="Catamaran" panose="00000500000000000000" pitchFamily="2" charset="-18"/>
              </a:rPr>
              <a:t>Prostorové</a:t>
            </a:r>
            <a:br>
              <a:rPr lang="cs-CZ" sz="1600" dirty="0">
                <a:latin typeface="Catamaran" panose="00000500000000000000" pitchFamily="2" charset="-18"/>
                <a:cs typeface="Catamaran" panose="00000500000000000000" pitchFamily="2" charset="-18"/>
              </a:rPr>
            </a:br>
            <a:r>
              <a:rPr lang="cs-CZ" sz="1600" dirty="0">
                <a:latin typeface="Catamaran" panose="00000500000000000000" pitchFamily="2" charset="-18"/>
                <a:cs typeface="Catamaran" panose="00000500000000000000" pitchFamily="2" charset="-18"/>
              </a:rPr>
              <a:t>vyloučení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xmlns="" id="{361CE252-91D6-4FFD-BBBA-87FD7068DC1D}"/>
              </a:ext>
            </a:extLst>
          </p:cNvPr>
          <p:cNvSpPr txBox="1">
            <a:spLocks/>
          </p:cNvSpPr>
          <p:nvPr/>
        </p:nvSpPr>
        <p:spPr>
          <a:xfrm>
            <a:off x="4134292" y="4809367"/>
            <a:ext cx="1532860" cy="808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600" dirty="0">
                <a:latin typeface="Catamaran" panose="00000500000000000000" pitchFamily="2" charset="-18"/>
                <a:cs typeface="Catamaran" panose="00000500000000000000" pitchFamily="2" charset="-18"/>
              </a:rPr>
              <a:t>Ekonomické vyloučení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xmlns="" id="{918984C4-8878-4D04-A775-F32DA0826314}"/>
              </a:ext>
            </a:extLst>
          </p:cNvPr>
          <p:cNvSpPr txBox="1">
            <a:spLocks/>
          </p:cNvSpPr>
          <p:nvPr/>
        </p:nvSpPr>
        <p:spPr>
          <a:xfrm>
            <a:off x="6487946" y="4828601"/>
            <a:ext cx="1844750" cy="808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600" dirty="0">
                <a:latin typeface="Catamaran" panose="00000500000000000000" pitchFamily="2" charset="-18"/>
                <a:cs typeface="Catamaran" panose="00000500000000000000" pitchFamily="2" charset="-18"/>
              </a:rPr>
              <a:t>Zaměstnanost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xmlns="" id="{AAD9F9C9-5AF1-413B-A61B-9F138C587871}"/>
              </a:ext>
            </a:extLst>
          </p:cNvPr>
          <p:cNvSpPr txBox="1">
            <a:spLocks/>
          </p:cNvSpPr>
          <p:nvPr/>
        </p:nvSpPr>
        <p:spPr>
          <a:xfrm>
            <a:off x="8176438" y="3046794"/>
            <a:ext cx="1844750" cy="808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600" dirty="0">
                <a:latin typeface="Catamaran" panose="00000500000000000000" pitchFamily="2" charset="-18"/>
                <a:cs typeface="Catamaran" panose="00000500000000000000" pitchFamily="2" charset="-18"/>
              </a:rPr>
              <a:t>Vzdělán</a:t>
            </a:r>
            <a:r>
              <a:rPr lang="cs-CZ" sz="1800" dirty="0">
                <a:latin typeface="Catamaran" panose="00000500000000000000" pitchFamily="2" charset="-18"/>
                <a:cs typeface="Catamaran" panose="00000500000000000000" pitchFamily="2" charset="-18"/>
              </a:rPr>
              <a:t>í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xmlns="" id="{3064F33A-DE7C-46B3-AB46-D6355ED4482F}"/>
              </a:ext>
            </a:extLst>
          </p:cNvPr>
          <p:cNvSpPr txBox="1">
            <a:spLocks/>
          </p:cNvSpPr>
          <p:nvPr/>
        </p:nvSpPr>
        <p:spPr>
          <a:xfrm>
            <a:off x="6487946" y="1365685"/>
            <a:ext cx="1844750" cy="808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600" dirty="0">
                <a:latin typeface="Catamaran" panose="00000500000000000000" pitchFamily="2" charset="-18"/>
                <a:cs typeface="Catamaran" panose="00000500000000000000" pitchFamily="2" charset="-18"/>
              </a:rPr>
              <a:t>Společenská izolace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xmlns="" id="{6E796AF8-D3C8-48B8-93C4-094E33B4EB36}"/>
              </a:ext>
            </a:extLst>
          </p:cNvPr>
          <p:cNvSpPr txBox="1">
            <a:spLocks/>
          </p:cNvSpPr>
          <p:nvPr/>
        </p:nvSpPr>
        <p:spPr>
          <a:xfrm>
            <a:off x="3978348" y="1321312"/>
            <a:ext cx="1844750" cy="808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600" dirty="0">
                <a:latin typeface="Catamaran" panose="00000500000000000000" pitchFamily="2" charset="-18"/>
                <a:cs typeface="Catamaran" panose="00000500000000000000" pitchFamily="2" charset="-18"/>
              </a:rPr>
              <a:t>Symbolické vyloučení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xmlns="" id="{8CC31E55-BF4E-48A2-B631-FDCF109D410F}"/>
              </a:ext>
            </a:extLst>
          </p:cNvPr>
          <p:cNvSpPr/>
          <p:nvPr/>
        </p:nvSpPr>
        <p:spPr>
          <a:xfrm>
            <a:off x="2371682" y="2583042"/>
            <a:ext cx="1606666" cy="15225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xmlns="" id="{EE87D3C5-A96D-4B01-852D-3299808D2368}"/>
              </a:ext>
            </a:extLst>
          </p:cNvPr>
          <p:cNvSpPr/>
          <p:nvPr/>
        </p:nvSpPr>
        <p:spPr>
          <a:xfrm>
            <a:off x="4097389" y="4437992"/>
            <a:ext cx="1606666" cy="15225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xmlns="" id="{6C126824-53A9-47D8-8D8A-90209ADF35F1}"/>
              </a:ext>
            </a:extLst>
          </p:cNvPr>
          <p:cNvSpPr/>
          <p:nvPr/>
        </p:nvSpPr>
        <p:spPr>
          <a:xfrm>
            <a:off x="6606988" y="4471691"/>
            <a:ext cx="1606666" cy="15225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xmlns="" id="{F712A4AC-5FAE-4729-8FE5-B742FCA025D6}"/>
              </a:ext>
            </a:extLst>
          </p:cNvPr>
          <p:cNvSpPr/>
          <p:nvPr/>
        </p:nvSpPr>
        <p:spPr>
          <a:xfrm>
            <a:off x="8295480" y="2643425"/>
            <a:ext cx="1606666" cy="15225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xmlns="" id="{84C59EDE-1296-4406-B6DC-7FA3ACE34BE8}"/>
              </a:ext>
            </a:extLst>
          </p:cNvPr>
          <p:cNvSpPr/>
          <p:nvPr/>
        </p:nvSpPr>
        <p:spPr>
          <a:xfrm>
            <a:off x="6586297" y="964402"/>
            <a:ext cx="1606666" cy="15225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xmlns="" id="{25F66F96-C3B5-4B2B-9AA8-BCF19A7E0F6F}"/>
              </a:ext>
            </a:extLst>
          </p:cNvPr>
          <p:cNvSpPr/>
          <p:nvPr/>
        </p:nvSpPr>
        <p:spPr>
          <a:xfrm>
            <a:off x="4097390" y="964402"/>
            <a:ext cx="1606666" cy="15225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Oblouk 19">
            <a:extLst>
              <a:ext uri="{FF2B5EF4-FFF2-40B4-BE49-F238E27FC236}">
                <a16:creationId xmlns:a16="http://schemas.microsoft.com/office/drawing/2014/main" xmlns="" id="{79C7CD01-99BD-4998-AE99-AE25F8C3E715}"/>
              </a:ext>
            </a:extLst>
          </p:cNvPr>
          <p:cNvSpPr/>
          <p:nvPr/>
        </p:nvSpPr>
        <p:spPr>
          <a:xfrm rot="16717484">
            <a:off x="3753853" y="2226133"/>
            <a:ext cx="343536" cy="26083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louk 20">
            <a:extLst>
              <a:ext uri="{FF2B5EF4-FFF2-40B4-BE49-F238E27FC236}">
                <a16:creationId xmlns:a16="http://schemas.microsoft.com/office/drawing/2014/main" xmlns="" id="{76834F53-8E9B-492C-B1A2-1F2CE90556F8}"/>
              </a:ext>
            </a:extLst>
          </p:cNvPr>
          <p:cNvSpPr/>
          <p:nvPr/>
        </p:nvSpPr>
        <p:spPr>
          <a:xfrm rot="11820157">
            <a:off x="3723225" y="4395526"/>
            <a:ext cx="343536" cy="26083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louk 21">
            <a:extLst>
              <a:ext uri="{FF2B5EF4-FFF2-40B4-BE49-F238E27FC236}">
                <a16:creationId xmlns:a16="http://schemas.microsoft.com/office/drawing/2014/main" xmlns="" id="{10ACE8B5-9FCD-4DB5-B97F-03360579AB94}"/>
              </a:ext>
            </a:extLst>
          </p:cNvPr>
          <p:cNvSpPr/>
          <p:nvPr/>
        </p:nvSpPr>
        <p:spPr>
          <a:xfrm rot="8564194">
            <a:off x="6054261" y="5242516"/>
            <a:ext cx="343536" cy="26083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louk 22">
            <a:extLst>
              <a:ext uri="{FF2B5EF4-FFF2-40B4-BE49-F238E27FC236}">
                <a16:creationId xmlns:a16="http://schemas.microsoft.com/office/drawing/2014/main" xmlns="" id="{A02FEE8B-CC26-4EA9-A29F-A1B160AFBA76}"/>
              </a:ext>
            </a:extLst>
          </p:cNvPr>
          <p:cNvSpPr/>
          <p:nvPr/>
        </p:nvSpPr>
        <p:spPr>
          <a:xfrm rot="5400000">
            <a:off x="8172301" y="4213882"/>
            <a:ext cx="343536" cy="26083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louk 23">
            <a:extLst>
              <a:ext uri="{FF2B5EF4-FFF2-40B4-BE49-F238E27FC236}">
                <a16:creationId xmlns:a16="http://schemas.microsoft.com/office/drawing/2014/main" xmlns="" id="{9D84D9A5-4205-4C0C-BACD-26211CA2BB28}"/>
              </a:ext>
            </a:extLst>
          </p:cNvPr>
          <p:cNvSpPr/>
          <p:nvPr/>
        </p:nvSpPr>
        <p:spPr>
          <a:xfrm rot="1098518">
            <a:off x="8119545" y="2233095"/>
            <a:ext cx="343536" cy="26083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louk 24">
            <a:extLst>
              <a:ext uri="{FF2B5EF4-FFF2-40B4-BE49-F238E27FC236}">
                <a16:creationId xmlns:a16="http://schemas.microsoft.com/office/drawing/2014/main" xmlns="" id="{2432FA49-C848-40EB-A23B-0471E421E0F7}"/>
              </a:ext>
            </a:extLst>
          </p:cNvPr>
          <p:cNvSpPr/>
          <p:nvPr/>
        </p:nvSpPr>
        <p:spPr>
          <a:xfrm rot="19657228">
            <a:off x="6027669" y="1461869"/>
            <a:ext cx="343536" cy="26083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1837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15728AD0-5BA1-47C9-987B-759819186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158" y="385132"/>
            <a:ext cx="4276689" cy="608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12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 3">
            <a:extLst>
              <a:ext uri="{FF2B5EF4-FFF2-40B4-BE49-F238E27FC236}">
                <a16:creationId xmlns:a16="http://schemas.microsoft.com/office/drawing/2014/main" xmlns="" id="{7C8CA4A2-65C8-4F73-B984-EF7801BC3164}"/>
              </a:ext>
            </a:extLst>
          </p:cNvPr>
          <p:cNvSpPr/>
          <p:nvPr/>
        </p:nvSpPr>
        <p:spPr>
          <a:xfrm>
            <a:off x="606223" y="1982196"/>
            <a:ext cx="2371768" cy="22476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9D026B08-CCE1-4768-BC7A-5CD61A2CEE0E}"/>
              </a:ext>
            </a:extLst>
          </p:cNvPr>
          <p:cNvSpPr/>
          <p:nvPr/>
        </p:nvSpPr>
        <p:spPr>
          <a:xfrm>
            <a:off x="699280" y="2875170"/>
            <a:ext cx="2264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dirty="0">
                <a:latin typeface="Catamaran" panose="00000500000000000000" pitchFamily="2" charset="-18"/>
                <a:cs typeface="Catamaran" panose="00000500000000000000" pitchFamily="2" charset="-18"/>
              </a:rPr>
              <a:t>Výstavba dostupného</a:t>
            </a:r>
          </a:p>
          <a:p>
            <a:pPr algn="ctr"/>
            <a:r>
              <a:rPr lang="cs-CZ" sz="1200" b="1" dirty="0">
                <a:latin typeface="Catamaran" panose="00000500000000000000" pitchFamily="2" charset="-18"/>
                <a:cs typeface="Catamaran" panose="00000500000000000000" pitchFamily="2" charset="-18"/>
              </a:rPr>
              <a:t> a kvalitního bydlení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7DA8CF94-6AAB-40C4-96F2-2DF95351DB9B}"/>
              </a:ext>
            </a:extLst>
          </p:cNvPr>
          <p:cNvSpPr/>
          <p:nvPr/>
        </p:nvSpPr>
        <p:spPr>
          <a:xfrm>
            <a:off x="3078652" y="2967502"/>
            <a:ext cx="19848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latin typeface="Catamaran" panose="00000500000000000000" pitchFamily="2" charset="-18"/>
                <a:cs typeface="Catamaran" panose="00000500000000000000" pitchFamily="2" charset="-18"/>
              </a:rPr>
              <a:t>Rozvíjející se městský fond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43B4E2E4-CA80-4DC7-961C-CDA79C59933A}"/>
              </a:ext>
            </a:extLst>
          </p:cNvPr>
          <p:cNvSpPr/>
          <p:nvPr/>
        </p:nvSpPr>
        <p:spPr>
          <a:xfrm>
            <a:off x="5164152" y="2875168"/>
            <a:ext cx="2225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/>
              <a:t>Udržitelné a standardní bydlení </a:t>
            </a:r>
          </a:p>
          <a:p>
            <a:r>
              <a:rPr lang="cs-CZ" sz="1200" b="1" dirty="0"/>
              <a:t>pro specifické skupiny obyvatel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8546CC22-A56E-4F74-B781-AEF6E085E901}"/>
              </a:ext>
            </a:extLst>
          </p:cNvPr>
          <p:cNvSpPr/>
          <p:nvPr/>
        </p:nvSpPr>
        <p:spPr>
          <a:xfrm>
            <a:off x="7653416" y="2861896"/>
            <a:ext cx="1638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200" b="1" dirty="0"/>
              <a:t>Atraktivní bydlení </a:t>
            </a:r>
          </a:p>
          <a:p>
            <a:pPr algn="ctr"/>
            <a:r>
              <a:rPr lang="cs-CZ" sz="1200" b="1" dirty="0"/>
              <a:t>na území celého města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8DD7F19B-D396-4175-AD99-DAAAC593C86C}"/>
              </a:ext>
            </a:extLst>
          </p:cNvPr>
          <p:cNvSpPr/>
          <p:nvPr/>
        </p:nvSpPr>
        <p:spPr>
          <a:xfrm>
            <a:off x="9742454" y="2875168"/>
            <a:ext cx="1940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200" b="1" dirty="0"/>
              <a:t>Otevřená spolupráce města</a:t>
            </a:r>
          </a:p>
          <a:p>
            <a:pPr algn="ctr"/>
            <a:r>
              <a:rPr lang="cs-CZ" sz="1200" b="1" dirty="0"/>
              <a:t> s klíčovými aktéry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A3982DAC-E5B6-458E-B71C-106882E1CB2C}"/>
              </a:ext>
            </a:extLst>
          </p:cNvPr>
          <p:cNvSpPr/>
          <p:nvPr/>
        </p:nvSpPr>
        <p:spPr>
          <a:xfrm>
            <a:off x="1398102" y="898563"/>
            <a:ext cx="9955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>
                <a:latin typeface="Catamaran" panose="00000500000000000000" pitchFamily="2" charset="-18"/>
                <a:cs typeface="Catamaran" panose="00000500000000000000" pitchFamily="2" charset="-18"/>
              </a:rPr>
              <a:t>Prioritní oblasti : 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xmlns="" id="{158C3A8D-EC92-4D51-935D-D505975E2E1A}"/>
              </a:ext>
            </a:extLst>
          </p:cNvPr>
          <p:cNvSpPr/>
          <p:nvPr/>
        </p:nvSpPr>
        <p:spPr>
          <a:xfrm>
            <a:off x="2820816" y="1982196"/>
            <a:ext cx="2371768" cy="22476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xmlns="" id="{291DBC5E-AE70-4B2E-837C-C0113F5B95B9}"/>
              </a:ext>
            </a:extLst>
          </p:cNvPr>
          <p:cNvSpPr/>
          <p:nvPr/>
        </p:nvSpPr>
        <p:spPr>
          <a:xfrm>
            <a:off x="5056879" y="1968922"/>
            <a:ext cx="2371768" cy="22476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xmlns="" id="{A80B9D5C-37F2-4B2E-9145-EDF3F0D23F12}"/>
              </a:ext>
            </a:extLst>
          </p:cNvPr>
          <p:cNvSpPr/>
          <p:nvPr/>
        </p:nvSpPr>
        <p:spPr>
          <a:xfrm>
            <a:off x="7271472" y="1968922"/>
            <a:ext cx="2371768" cy="22476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xmlns="" id="{39ED101C-9D6E-4A2F-A9DF-0D5FB9CC00F0}"/>
              </a:ext>
            </a:extLst>
          </p:cNvPr>
          <p:cNvSpPr/>
          <p:nvPr/>
        </p:nvSpPr>
        <p:spPr>
          <a:xfrm>
            <a:off x="9486065" y="1982196"/>
            <a:ext cx="2371768" cy="22476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Nadpis 6">
            <a:extLst>
              <a:ext uri="{FF2B5EF4-FFF2-40B4-BE49-F238E27FC236}">
                <a16:creationId xmlns:a16="http://schemas.microsoft.com/office/drawing/2014/main" xmlns="" id="{1A632679-0C06-4A03-91E4-5E8698319D8E}"/>
              </a:ext>
            </a:extLst>
          </p:cNvPr>
          <p:cNvSpPr txBox="1">
            <a:spLocks/>
          </p:cNvSpPr>
          <p:nvPr/>
        </p:nvSpPr>
        <p:spPr>
          <a:xfrm>
            <a:off x="838200" y="6537274"/>
            <a:ext cx="10515600" cy="219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100" dirty="0">
                <a:solidFill>
                  <a:schemeClr val="bg2">
                    <a:lumMod val="50000"/>
                  </a:schemeClr>
                </a:solidFill>
                <a:latin typeface="Catamaran" panose="00000500000000000000" pitchFamily="2" charset="-18"/>
                <a:cs typeface="Catamaran" panose="00000500000000000000" pitchFamily="2" charset="-18"/>
              </a:rPr>
              <a:t>Zdroj: 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Catamaran" panose="00000500000000000000" pitchFamily="2" charset="-18"/>
                <a:cs typeface="Catamaran" panose="00000500000000000000" pitchFamily="2" charset="-18"/>
              </a:rPr>
              <a:t>Institut plánování a rozvoje hlavního města Prahy</a:t>
            </a:r>
          </a:p>
        </p:txBody>
      </p:sp>
    </p:spTree>
    <p:extLst>
      <p:ext uri="{BB962C8B-B14F-4D97-AF65-F5344CB8AC3E}">
        <p14:creationId xmlns:p14="http://schemas.microsoft.com/office/powerpoint/2010/main" val="1296776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33AC6B58-8935-40C0-8D0F-E4365370CFB3}"/>
              </a:ext>
            </a:extLst>
          </p:cNvPr>
          <p:cNvSpPr txBox="1">
            <a:spLocks/>
          </p:cNvSpPr>
          <p:nvPr/>
        </p:nvSpPr>
        <p:spPr>
          <a:xfrm>
            <a:off x="838200" y="22065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smtClean="0">
                <a:latin typeface="Catamaran" panose="00000500000000000000" pitchFamily="2" charset="-18"/>
                <a:cs typeface="Catamaran" panose="00000500000000000000" pitchFamily="2" charset="-18"/>
              </a:rPr>
              <a:t>sociálně vyloučená lokalita</a:t>
            </a:r>
            <a:endParaRPr lang="cs-CZ" sz="2400" dirty="0">
              <a:latin typeface="Catamaran" panose="00000500000000000000" pitchFamily="2" charset="-18"/>
              <a:cs typeface="Catamaran" panose="00000500000000000000" pitchFamily="2" charset="-18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" t="10555" r="-549" b="19028"/>
          <a:stretch/>
        </p:blipFill>
        <p:spPr>
          <a:xfrm>
            <a:off x="5667373" y="4374255"/>
            <a:ext cx="857251" cy="652592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xmlns="" id="{0228F35F-7690-40B7-B8CB-2B649C1AB5F5}"/>
              </a:ext>
            </a:extLst>
          </p:cNvPr>
          <p:cNvSpPr txBox="1">
            <a:spLocks/>
          </p:cNvSpPr>
          <p:nvPr/>
        </p:nvSpPr>
        <p:spPr>
          <a:xfrm>
            <a:off x="838199" y="30486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dirty="0">
                <a:latin typeface="Catamaran" panose="00000500000000000000" pitchFamily="2" charset="-18"/>
                <a:cs typeface="Catamaran" panose="00000500000000000000" pitchFamily="2" charset="-18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6308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B0C6F17D-8A3F-4375-86D7-4F46CB5E0E20}"/>
              </a:ext>
            </a:extLst>
          </p:cNvPr>
          <p:cNvSpPr/>
          <p:nvPr/>
        </p:nvSpPr>
        <p:spPr>
          <a:xfrm>
            <a:off x="983696" y="1642281"/>
            <a:ext cx="20807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latin typeface="Catamaran" panose="00000500000000000000" pitchFamily="2" charset="-18"/>
                <a:cs typeface="Catamaran" panose="00000500000000000000" pitchFamily="2" charset="-18"/>
              </a:rPr>
              <a:t>Udržitelné a standardní bydlení pro specifické skupiny obyvatel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3EAB1762-8D2D-4309-ADD6-EB2524CD27AA}"/>
              </a:ext>
            </a:extLst>
          </p:cNvPr>
          <p:cNvSpPr/>
          <p:nvPr/>
        </p:nvSpPr>
        <p:spPr>
          <a:xfrm>
            <a:off x="1015778" y="4443824"/>
            <a:ext cx="201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latin typeface="Catamaran" panose="00000500000000000000" pitchFamily="2" charset="-18"/>
                <a:cs typeface="Catamaran" panose="00000500000000000000" pitchFamily="2" charset="-18"/>
              </a:rPr>
              <a:t>Atraktivní bydlení </a:t>
            </a:r>
          </a:p>
          <a:p>
            <a:pPr algn="ctr"/>
            <a:r>
              <a:rPr lang="cs-CZ" sz="1400" b="1" dirty="0">
                <a:latin typeface="Catamaran" panose="00000500000000000000" pitchFamily="2" charset="-18"/>
                <a:cs typeface="Catamaran" panose="00000500000000000000" pitchFamily="2" charset="-18"/>
              </a:rPr>
              <a:t>na území celého města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xmlns="" id="{5E805EEF-0B4C-4966-A4CD-EE77B21F05B0}"/>
              </a:ext>
            </a:extLst>
          </p:cNvPr>
          <p:cNvSpPr/>
          <p:nvPr/>
        </p:nvSpPr>
        <p:spPr>
          <a:xfrm>
            <a:off x="838200" y="883737"/>
            <a:ext cx="2371768" cy="22476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xmlns="" id="{38BD3406-D6E9-4942-A78A-B5F82F2EECA0}"/>
              </a:ext>
            </a:extLst>
          </p:cNvPr>
          <p:cNvSpPr/>
          <p:nvPr/>
        </p:nvSpPr>
        <p:spPr>
          <a:xfrm>
            <a:off x="838200" y="3681113"/>
            <a:ext cx="2371768" cy="22476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1411C973-BE15-4E31-B7CF-DAA1A3BDC3F6}"/>
              </a:ext>
            </a:extLst>
          </p:cNvPr>
          <p:cNvSpPr/>
          <p:nvPr/>
        </p:nvSpPr>
        <p:spPr>
          <a:xfrm>
            <a:off x="5181600" y="98220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>
                <a:latin typeface="Catamaran" panose="00000500000000000000" pitchFamily="2" charset="-18"/>
                <a:cs typeface="Catamaran" panose="00000500000000000000" pitchFamily="2" charset="-18"/>
              </a:rPr>
              <a:t>SC 3.1 Rozvíjet programy dostupného bydlení pro specifické skupiny obyvatel </a:t>
            </a:r>
          </a:p>
        </p:txBody>
      </p:sp>
      <p:sp>
        <p:nvSpPr>
          <p:cNvPr id="15" name="Nadpis 6">
            <a:extLst>
              <a:ext uri="{FF2B5EF4-FFF2-40B4-BE49-F238E27FC236}">
                <a16:creationId xmlns:a16="http://schemas.microsoft.com/office/drawing/2014/main" xmlns="" id="{B0776942-DDDE-49F0-9969-DFC68746C8C4}"/>
              </a:ext>
            </a:extLst>
          </p:cNvPr>
          <p:cNvSpPr txBox="1">
            <a:spLocks/>
          </p:cNvSpPr>
          <p:nvPr/>
        </p:nvSpPr>
        <p:spPr>
          <a:xfrm>
            <a:off x="838200" y="6537274"/>
            <a:ext cx="10515600" cy="219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100" dirty="0">
                <a:solidFill>
                  <a:schemeClr val="bg2">
                    <a:lumMod val="50000"/>
                  </a:schemeClr>
                </a:solidFill>
                <a:latin typeface="Catamaran" panose="00000500000000000000" pitchFamily="2" charset="-18"/>
                <a:cs typeface="Catamaran" panose="00000500000000000000" pitchFamily="2" charset="-18"/>
              </a:rPr>
              <a:t>Zdroj: 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Catamaran" panose="00000500000000000000" pitchFamily="2" charset="-18"/>
                <a:cs typeface="Catamaran" panose="00000500000000000000" pitchFamily="2" charset="-18"/>
              </a:rPr>
              <a:t>Institut plánování a rozvoje hlavního města Prahy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xmlns="" id="{2481B263-E2D1-4E8F-AA63-7853000A747D}"/>
              </a:ext>
            </a:extLst>
          </p:cNvPr>
          <p:cNvSpPr/>
          <p:nvPr/>
        </p:nvSpPr>
        <p:spPr>
          <a:xfrm>
            <a:off x="5181600" y="182037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>
                <a:latin typeface="Catamaran" panose="00000500000000000000" pitchFamily="2" charset="-18"/>
                <a:cs typeface="Catamaran" panose="00000500000000000000" pitchFamily="2" charset="-18"/>
              </a:rPr>
              <a:t>SC 3.2 Pronajímat městské byty prioritně potřebným skupinám obyvatel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xmlns="" id="{7FA5F079-275B-4DD8-B8B9-3E28BACACD82}"/>
              </a:ext>
            </a:extLst>
          </p:cNvPr>
          <p:cNvSpPr/>
          <p:nvPr/>
        </p:nvSpPr>
        <p:spPr>
          <a:xfrm>
            <a:off x="5181600" y="261349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>
                <a:latin typeface="Catamaran" panose="00000500000000000000" pitchFamily="2" charset="-18"/>
                <a:cs typeface="Catamaran" panose="00000500000000000000" pitchFamily="2" charset="-18"/>
              </a:rPr>
              <a:t>SC 3.3 Snižovat počty osob v bytové nouzi a aktivně působit v oblasti prevence ztráty bydlení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xmlns="" id="{7D805B52-0405-42B0-9072-739D877C71F7}"/>
              </a:ext>
            </a:extLst>
          </p:cNvPr>
          <p:cNvSpPr/>
          <p:nvPr/>
        </p:nvSpPr>
        <p:spPr>
          <a:xfrm>
            <a:off x="5181600" y="399080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b="1" dirty="0">
                <a:latin typeface="Catamaran" panose="00000500000000000000" pitchFamily="2" charset="-18"/>
                <a:cs typeface="Catamaran" panose="00000500000000000000" pitchFamily="2" charset="-18"/>
              </a:rPr>
              <a:t>SC 4.3 Zamezovat vzniku sociálně-segregačních tendencí projevujících se v území města</a:t>
            </a: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xmlns="" id="{76F9F2AA-C53C-4055-A39C-0C3FC583DD8E}"/>
              </a:ext>
            </a:extLst>
          </p:cNvPr>
          <p:cNvCxnSpPr>
            <a:cxnSpLocks/>
          </p:cNvCxnSpPr>
          <p:nvPr/>
        </p:nvCxnSpPr>
        <p:spPr>
          <a:xfrm>
            <a:off x="5181600" y="4697644"/>
            <a:ext cx="596265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xmlns="" id="{0B649F68-9805-421A-811F-B145651D451D}"/>
              </a:ext>
            </a:extLst>
          </p:cNvPr>
          <p:cNvCxnSpPr/>
          <p:nvPr/>
        </p:nvCxnSpPr>
        <p:spPr>
          <a:xfrm>
            <a:off x="3705225" y="2009775"/>
            <a:ext cx="10001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xmlns="" id="{64DDD29F-DDCB-4E18-BAB9-23F377B6B080}"/>
              </a:ext>
            </a:extLst>
          </p:cNvPr>
          <p:cNvCxnSpPr/>
          <p:nvPr/>
        </p:nvCxnSpPr>
        <p:spPr>
          <a:xfrm>
            <a:off x="3705225" y="4697644"/>
            <a:ext cx="10001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254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A56CDF25-0BDE-4A04-A634-4880E9757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4663" y="825984"/>
            <a:ext cx="4075068" cy="578157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1A6BD1C9-15C7-4C97-BEE0-14E94DDEB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531" y="2468904"/>
            <a:ext cx="5690937" cy="1270486"/>
          </a:xfrm>
          <a:prstGeom prst="rect">
            <a:avLst/>
          </a:prstGeom>
        </p:spPr>
      </p:pic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xmlns="" id="{248B2A31-31F6-41C4-8CD7-135CDA401F5B}"/>
              </a:ext>
            </a:extLst>
          </p:cNvPr>
          <p:cNvCxnSpPr>
            <a:cxnSpLocks/>
          </p:cNvCxnSpPr>
          <p:nvPr/>
        </p:nvCxnSpPr>
        <p:spPr>
          <a:xfrm>
            <a:off x="4271211" y="3212431"/>
            <a:ext cx="447574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1026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xmlns="" id="{F098B19C-E99C-46FE-BDD5-25092A2FE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62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2400" dirty="0">
                <a:latin typeface="Catamaran" panose="00000500000000000000" pitchFamily="2" charset="-18"/>
                <a:cs typeface="Catamaran" panose="00000500000000000000" pitchFamily="2" charset="-18"/>
              </a:rPr>
              <a:t>Sociálně vyloučené lokality a architekti?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CD88885F-2625-4F2A-B279-C09835514C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11" y="3303067"/>
            <a:ext cx="1168556" cy="11685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D0BDD830-D0CC-4928-B051-9DC7461E27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799" y="3434702"/>
            <a:ext cx="966921" cy="644614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xmlns="" id="{FDDA0EFB-44E2-4564-8734-CC54280484F7}"/>
              </a:ext>
            </a:extLst>
          </p:cNvPr>
          <p:cNvSpPr/>
          <p:nvPr/>
        </p:nvSpPr>
        <p:spPr>
          <a:xfrm>
            <a:off x="4017043" y="3337774"/>
            <a:ext cx="1084124" cy="1030406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00AA3DEB-ECBD-49D7-B3F6-5360855B13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3" t="13214" r="11815" b="21171"/>
          <a:stretch/>
        </p:blipFill>
        <p:spPr>
          <a:xfrm>
            <a:off x="6266034" y="3459705"/>
            <a:ext cx="454397" cy="45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62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63D18F2A-BD97-49A3-B02D-C2CBA7A60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xmlns="" id="{4B14473E-7EE0-4E17-8E66-D818729A3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2" y="6028659"/>
            <a:ext cx="10515600" cy="1057941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chemeClr val="bg1">
                    <a:lumMod val="75000"/>
                  </a:schemeClr>
                </a:solidFill>
                <a:latin typeface="Catamaran" panose="00000500000000000000" pitchFamily="2" charset="-18"/>
                <a:cs typeface="Catamaran" panose="00000500000000000000" pitchFamily="2" charset="-18"/>
              </a:rPr>
              <a:t>Dokumentární cyklus Architektura soužití Osada Bedřiška, Ostrava,  2019</a:t>
            </a:r>
          </a:p>
        </p:txBody>
      </p:sp>
    </p:spTree>
    <p:extLst>
      <p:ext uri="{BB962C8B-B14F-4D97-AF65-F5344CB8AC3E}">
        <p14:creationId xmlns:p14="http://schemas.microsoft.com/office/powerpoint/2010/main" val="65556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ráva, obloha, exteriér, pole&#10;&#10;Popis byl vytvořen automaticky">
            <a:extLst>
              <a:ext uri="{FF2B5EF4-FFF2-40B4-BE49-F238E27FC236}">
                <a16:creationId xmlns:a16="http://schemas.microsoft.com/office/drawing/2014/main" xmlns="" id="{1DDC0F63-E85B-4679-9C45-AC73C25173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9"/>
          <a:stretch/>
        </p:blipFill>
        <p:spPr>
          <a:xfrm>
            <a:off x="0" y="-1578367"/>
            <a:ext cx="12192000" cy="8809346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xmlns="" id="{F0050C7F-0CAA-4222-83EB-2A37B293E75D}"/>
              </a:ext>
            </a:extLst>
          </p:cNvPr>
          <p:cNvSpPr txBox="1">
            <a:spLocks/>
          </p:cNvSpPr>
          <p:nvPr/>
        </p:nvSpPr>
        <p:spPr>
          <a:xfrm>
            <a:off x="104272" y="6028659"/>
            <a:ext cx="10515600" cy="1057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 err="1">
                <a:solidFill>
                  <a:schemeClr val="bg1">
                    <a:lumMod val="75000"/>
                  </a:schemeClr>
                </a:solidFill>
                <a:latin typeface="Catamaran" panose="00000500000000000000" pitchFamily="2" charset="-18"/>
                <a:cs typeface="Catamaran" panose="00000500000000000000" pitchFamily="2" charset="-18"/>
              </a:rPr>
              <a:t>Chanov</a:t>
            </a:r>
            <a:r>
              <a:rPr lang="cs-CZ" sz="1800" dirty="0">
                <a:solidFill>
                  <a:schemeClr val="bg1">
                    <a:lumMod val="75000"/>
                  </a:schemeClr>
                </a:solidFill>
                <a:latin typeface="Catamaran" panose="00000500000000000000" pitchFamily="2" charset="-18"/>
                <a:cs typeface="Catamaran" panose="00000500000000000000" pitchFamily="2" charset="-18"/>
              </a:rPr>
              <a:t> – participační workshop, podzim 2021</a:t>
            </a:r>
          </a:p>
        </p:txBody>
      </p:sp>
      <p:sp>
        <p:nvSpPr>
          <p:cNvPr id="12" name="Nadpis 11">
            <a:extLst>
              <a:ext uri="{FF2B5EF4-FFF2-40B4-BE49-F238E27FC236}">
                <a16:creationId xmlns:a16="http://schemas.microsoft.com/office/drawing/2014/main" xmlns="" id="{2037CB86-41E3-4866-8F6F-3A78FAD7F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3523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5EE5F7E-5DFF-4FCE-BD61-BA51854FE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79294"/>
            <a:ext cx="9144000" cy="822551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Catamaran" panose="00000500000000000000" pitchFamily="2" charset="-18"/>
                <a:cs typeface="Catamaran" panose="00000500000000000000" pitchFamily="2" charset="-18"/>
              </a:rPr>
              <a:t>Děkuji za pozornost !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xmlns="" id="{1FF5E51B-D960-4C9F-9AC8-42D35DD74CD0}"/>
              </a:ext>
            </a:extLst>
          </p:cNvPr>
          <p:cNvSpPr txBox="1">
            <a:spLocks/>
          </p:cNvSpPr>
          <p:nvPr/>
        </p:nvSpPr>
        <p:spPr>
          <a:xfrm>
            <a:off x="1427746" y="4432025"/>
            <a:ext cx="9581147" cy="1932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>
                <a:latin typeface="Catamaran" panose="00000500000000000000" pitchFamily="2" charset="-18"/>
                <a:cs typeface="Catamaran" panose="00000500000000000000" pitchFamily="2" charset="-18"/>
              </a:rPr>
              <a:t/>
            </a:r>
            <a:br>
              <a:rPr lang="cs-CZ" sz="1600" dirty="0">
                <a:latin typeface="Catamaran" panose="00000500000000000000" pitchFamily="2" charset="-18"/>
                <a:cs typeface="Catamaran" panose="00000500000000000000" pitchFamily="2" charset="-18"/>
              </a:rPr>
            </a:br>
            <a:r>
              <a:rPr lang="cs-CZ" sz="1050" dirty="0">
                <a:latin typeface="Catamaran" panose="00000500000000000000" pitchFamily="2" charset="-18"/>
                <a:cs typeface="Catamaran" panose="00000500000000000000" pitchFamily="2" charset="-18"/>
              </a:rPr>
              <a:t> Ing. arch. Pavlína Suchá</a:t>
            </a:r>
            <a:br>
              <a:rPr lang="cs-CZ" sz="1050" dirty="0">
                <a:latin typeface="Catamaran" panose="00000500000000000000" pitchFamily="2" charset="-18"/>
                <a:cs typeface="Catamaran" panose="00000500000000000000" pitchFamily="2" charset="-18"/>
              </a:rPr>
            </a:br>
            <a:r>
              <a:rPr lang="cs-CZ" sz="1050" dirty="0">
                <a:latin typeface="Catamaran" panose="00000500000000000000" pitchFamily="2" charset="-18"/>
                <a:cs typeface="Catamaran" panose="00000500000000000000" pitchFamily="2" charset="-18"/>
              </a:rPr>
              <a:t>Architekti bez hranic </a:t>
            </a:r>
          </a:p>
          <a:p>
            <a:r>
              <a:rPr lang="cs-CZ" sz="1050" dirty="0">
                <a:latin typeface="Catamaran" panose="00000500000000000000" pitchFamily="2" charset="-18"/>
                <a:cs typeface="Catamaran" panose="00000500000000000000" pitchFamily="2" charset="-18"/>
              </a:rPr>
              <a:t>info@architektibehranic.eu</a:t>
            </a:r>
            <a:br>
              <a:rPr lang="cs-CZ" sz="1050" dirty="0">
                <a:latin typeface="Catamaran" panose="00000500000000000000" pitchFamily="2" charset="-18"/>
                <a:cs typeface="Catamaran" panose="00000500000000000000" pitchFamily="2" charset="-18"/>
              </a:rPr>
            </a:br>
            <a:r>
              <a:rPr lang="cs-CZ" sz="1050" dirty="0">
                <a:latin typeface="Catamaran" panose="00000500000000000000" pitchFamily="2" charset="-18"/>
                <a:cs typeface="Catamaran" panose="00000500000000000000" pitchFamily="2" charset="-18"/>
              </a:rPr>
              <a:t>15. 06. 2021</a:t>
            </a:r>
            <a:endParaRPr lang="cs-CZ" sz="1050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xmlns="" id="{5894EA9B-AFEE-408F-8A8E-65C359DA1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052" y="5601892"/>
            <a:ext cx="638533" cy="64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22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170F7663-6481-407E-91B5-95B3AB9D7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721" y="3816350"/>
            <a:ext cx="374400" cy="374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4ACD19F8-692D-422C-B362-F61F4D29F8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858" y="3860758"/>
            <a:ext cx="374401" cy="37440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68CC25F9-C558-4566-95BB-22E8CE5791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88" y="3816350"/>
            <a:ext cx="486530" cy="374400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xmlns="" id="{0228F35F-7690-40B7-B8CB-2B649C1AB5F5}"/>
              </a:ext>
            </a:extLst>
          </p:cNvPr>
          <p:cNvSpPr txBox="1">
            <a:spLocks/>
          </p:cNvSpPr>
          <p:nvPr/>
        </p:nvSpPr>
        <p:spPr>
          <a:xfrm>
            <a:off x="942974" y="48305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>
                <a:latin typeface="Catamaran" panose="00000500000000000000" pitchFamily="2" charset="-18"/>
                <a:cs typeface="Catamaran" panose="00000500000000000000" pitchFamily="2" charset="-18"/>
              </a:rPr>
              <a:t>?</a:t>
            </a:r>
          </a:p>
        </p:txBody>
      </p:sp>
      <p:sp>
        <p:nvSpPr>
          <p:cNvPr id="16" name="Nadpis 15">
            <a:extLst>
              <a:ext uri="{FF2B5EF4-FFF2-40B4-BE49-F238E27FC236}">
                <a16:creationId xmlns:a16="http://schemas.microsoft.com/office/drawing/2014/main" xmlns="" id="{EA5E247A-6D24-450C-927A-1B1A691F3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xmlns="" id="{D5929FC0-24DF-4995-BDE7-4BC2B4001670}"/>
              </a:ext>
            </a:extLst>
          </p:cNvPr>
          <p:cNvSpPr txBox="1">
            <a:spLocks/>
          </p:cNvSpPr>
          <p:nvPr/>
        </p:nvSpPr>
        <p:spPr>
          <a:xfrm>
            <a:off x="838200" y="22065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dirty="0">
                <a:latin typeface="Catamaran" panose="00000500000000000000" pitchFamily="2" charset="-18"/>
                <a:cs typeface="Catamaran" panose="00000500000000000000" pitchFamily="2" charset="-18"/>
              </a:rPr>
              <a:t>sociálně vyloučená lokalita</a:t>
            </a:r>
          </a:p>
        </p:txBody>
      </p:sp>
    </p:spTree>
    <p:extLst>
      <p:ext uri="{BB962C8B-B14F-4D97-AF65-F5344CB8AC3E}">
        <p14:creationId xmlns:p14="http://schemas.microsoft.com/office/powerpoint/2010/main" val="2425622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xmlns="" id="{AC80D2E9-59C8-441D-9575-584AF70DD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0341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2400" dirty="0">
                <a:latin typeface="Catamaran" panose="00000500000000000000" pitchFamily="2" charset="-18"/>
                <a:cs typeface="Catamaran" panose="00000500000000000000" pitchFamily="2" charset="-18"/>
              </a:rPr>
              <a:t>sociálně vyloučená lokalita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3630B2C6-11CD-40A1-993C-FD90D9E6B5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504" y="4175125"/>
            <a:ext cx="900846" cy="600564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xmlns="" id="{87216149-C382-4227-A04E-E46024862214}"/>
              </a:ext>
            </a:extLst>
          </p:cNvPr>
          <p:cNvSpPr/>
          <p:nvPr/>
        </p:nvSpPr>
        <p:spPr>
          <a:xfrm>
            <a:off x="3770266" y="3914775"/>
            <a:ext cx="1058594" cy="1006141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 descr="Obsah obrázku klipart&#10;&#10;Popis byl vytvořen automaticky">
            <a:extLst>
              <a:ext uri="{FF2B5EF4-FFF2-40B4-BE49-F238E27FC236}">
                <a16:creationId xmlns:a16="http://schemas.microsoft.com/office/drawing/2014/main" xmlns="" id="{BC24E0FE-5D33-48C4-8598-084B2C6F3B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307" y="3425034"/>
            <a:ext cx="342204" cy="34220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4B80B9BE-38A6-4714-ABD7-8546C82735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639" y="4175125"/>
            <a:ext cx="342204" cy="342204"/>
          </a:xfrm>
          <a:prstGeom prst="rect">
            <a:avLst/>
          </a:prstGeom>
        </p:spPr>
      </p:pic>
      <p:pic>
        <p:nvPicPr>
          <p:cNvPr id="17" name="Obrázek 16" descr="Obsah obrázku text, ruční vozík&#10;&#10;Popis byl vytvořen automaticky">
            <a:extLst>
              <a:ext uri="{FF2B5EF4-FFF2-40B4-BE49-F238E27FC236}">
                <a16:creationId xmlns:a16="http://schemas.microsoft.com/office/drawing/2014/main" xmlns="" id="{4E54D75D-BF10-4990-BDB2-1CDD07AFD1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96" y="4796680"/>
            <a:ext cx="636637" cy="636637"/>
          </a:xfrm>
          <a:prstGeom prst="rect">
            <a:avLst/>
          </a:prstGeom>
        </p:spPr>
      </p:pic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xmlns="" id="{AEA6CFA1-87BF-480D-B368-2A0240D03F0E}"/>
              </a:ext>
            </a:extLst>
          </p:cNvPr>
          <p:cNvCxnSpPr>
            <a:cxnSpLocks/>
          </p:cNvCxnSpPr>
          <p:nvPr/>
        </p:nvCxnSpPr>
        <p:spPr>
          <a:xfrm>
            <a:off x="5781675" y="3571876"/>
            <a:ext cx="0" cy="180690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Obrázek 22">
            <a:extLst>
              <a:ext uri="{FF2B5EF4-FFF2-40B4-BE49-F238E27FC236}">
                <a16:creationId xmlns:a16="http://schemas.microsoft.com/office/drawing/2014/main" xmlns="" id="{EF70583F-1515-4B1D-9D8E-92D9DA52C4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580" y="5153025"/>
            <a:ext cx="342204" cy="342204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xmlns="" id="{4473A994-99B0-4528-A370-599EE86C09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719" y="3909222"/>
            <a:ext cx="376813" cy="376813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xmlns="" id="{8D7113A8-2230-49CA-9187-A012720CFB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727" y="4075594"/>
            <a:ext cx="900846" cy="600564"/>
          </a:xfrm>
          <a:prstGeom prst="rect">
            <a:avLst/>
          </a:prstGeom>
        </p:spPr>
      </p:pic>
      <p:sp>
        <p:nvSpPr>
          <p:cNvPr id="39" name="Oblouk 38">
            <a:extLst>
              <a:ext uri="{FF2B5EF4-FFF2-40B4-BE49-F238E27FC236}">
                <a16:creationId xmlns:a16="http://schemas.microsoft.com/office/drawing/2014/main" xmlns="" id="{CDE65B78-0060-4B18-8048-95BECA21F368}"/>
              </a:ext>
            </a:extLst>
          </p:cNvPr>
          <p:cNvSpPr/>
          <p:nvPr/>
        </p:nvSpPr>
        <p:spPr>
          <a:xfrm rot="16717484">
            <a:off x="7443816" y="3895762"/>
            <a:ext cx="210978" cy="160186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louk 39">
            <a:extLst>
              <a:ext uri="{FF2B5EF4-FFF2-40B4-BE49-F238E27FC236}">
                <a16:creationId xmlns:a16="http://schemas.microsoft.com/office/drawing/2014/main" xmlns="" id="{C11D1CCF-3E93-4A0A-BF50-61AADB483A7C}"/>
              </a:ext>
            </a:extLst>
          </p:cNvPr>
          <p:cNvSpPr/>
          <p:nvPr/>
        </p:nvSpPr>
        <p:spPr>
          <a:xfrm rot="11416180">
            <a:off x="7313292" y="4936785"/>
            <a:ext cx="210978" cy="160186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louk 40">
            <a:extLst>
              <a:ext uri="{FF2B5EF4-FFF2-40B4-BE49-F238E27FC236}">
                <a16:creationId xmlns:a16="http://schemas.microsoft.com/office/drawing/2014/main" xmlns="" id="{35080529-96E6-4E09-B773-F6CBCB856FA2}"/>
              </a:ext>
            </a:extLst>
          </p:cNvPr>
          <p:cNvSpPr/>
          <p:nvPr/>
        </p:nvSpPr>
        <p:spPr>
          <a:xfrm rot="7735228">
            <a:off x="8364813" y="5166293"/>
            <a:ext cx="210978" cy="160186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louk 41">
            <a:extLst>
              <a:ext uri="{FF2B5EF4-FFF2-40B4-BE49-F238E27FC236}">
                <a16:creationId xmlns:a16="http://schemas.microsoft.com/office/drawing/2014/main" xmlns="" id="{E8CF8F7D-2347-4A57-9F12-0B3325FD5289}"/>
              </a:ext>
            </a:extLst>
          </p:cNvPr>
          <p:cNvSpPr/>
          <p:nvPr/>
        </p:nvSpPr>
        <p:spPr>
          <a:xfrm rot="4261616">
            <a:off x="8978564" y="4596065"/>
            <a:ext cx="210978" cy="160186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louk 42">
            <a:extLst>
              <a:ext uri="{FF2B5EF4-FFF2-40B4-BE49-F238E27FC236}">
                <a16:creationId xmlns:a16="http://schemas.microsoft.com/office/drawing/2014/main" xmlns="" id="{B4CB08CF-3295-4C5B-A4C5-57A81888D362}"/>
              </a:ext>
            </a:extLst>
          </p:cNvPr>
          <p:cNvSpPr/>
          <p:nvPr/>
        </p:nvSpPr>
        <p:spPr>
          <a:xfrm rot="280956">
            <a:off x="8643041" y="3900225"/>
            <a:ext cx="210978" cy="160186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673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2B568FD6-1455-4CAB-BFC0-0D42BF848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90" b="-10890"/>
          <a:stretch/>
        </p:blipFill>
        <p:spPr>
          <a:xfrm>
            <a:off x="838200" y="1533525"/>
            <a:ext cx="10088746" cy="360997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6E5811F0-ADA3-416E-8200-89C717F74E6F}"/>
              </a:ext>
            </a:extLst>
          </p:cNvPr>
          <p:cNvSpPr/>
          <p:nvPr/>
        </p:nvSpPr>
        <p:spPr>
          <a:xfrm>
            <a:off x="9108829" y="2400302"/>
            <a:ext cx="1818117" cy="4105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xmlns="" id="{5A084DB5-70AE-4208-A62B-C056C1FCECC8}"/>
              </a:ext>
            </a:extLst>
          </p:cNvPr>
          <p:cNvSpPr txBox="1">
            <a:spLocks/>
          </p:cNvSpPr>
          <p:nvPr/>
        </p:nvSpPr>
        <p:spPr>
          <a:xfrm>
            <a:off x="838200" y="5887659"/>
            <a:ext cx="10515600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Výskyt sociálně vyloučených nebo sociálním vyloučením ohrožených romských lokalit v ČR</a:t>
            </a:r>
          </a:p>
        </p:txBody>
      </p:sp>
      <p:sp>
        <p:nvSpPr>
          <p:cNvPr id="9" name="Nadpis 6">
            <a:extLst>
              <a:ext uri="{FF2B5EF4-FFF2-40B4-BE49-F238E27FC236}">
                <a16:creationId xmlns:a16="http://schemas.microsoft.com/office/drawing/2014/main" xmlns="" id="{C269F034-C743-4FB5-B936-34C95AF0449D}"/>
              </a:ext>
            </a:extLst>
          </p:cNvPr>
          <p:cNvSpPr txBox="1">
            <a:spLocks/>
          </p:cNvSpPr>
          <p:nvPr/>
        </p:nvSpPr>
        <p:spPr>
          <a:xfrm>
            <a:off x="838200" y="6197786"/>
            <a:ext cx="10515600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100" dirty="0">
                <a:solidFill>
                  <a:schemeClr val="bg2">
                    <a:lumMod val="50000"/>
                  </a:schemeClr>
                </a:solidFill>
                <a:latin typeface="Catamaran" panose="00000500000000000000" pitchFamily="2" charset="-18"/>
                <a:cs typeface="Catamaran" panose="00000500000000000000" pitchFamily="2" charset="-18"/>
              </a:rPr>
              <a:t>Zdroj:  </a:t>
            </a:r>
            <a:r>
              <a:rPr lang="cs-CZ" sz="1100" dirty="0">
                <a:solidFill>
                  <a:schemeClr val="bg2">
                    <a:lumMod val="50000"/>
                  </a:schemeClr>
                </a:solidFill>
              </a:rPr>
              <a:t>Analýza sociálně vyloučených lokalit v ČR, </a:t>
            </a:r>
            <a:r>
              <a:rPr lang="pt-BR" sz="1100" dirty="0">
                <a:solidFill>
                  <a:schemeClr val="bg2">
                    <a:lumMod val="50000"/>
                  </a:schemeClr>
                </a:solidFill>
              </a:rPr>
              <a:t>Ministerstvo práce a sociálních věcí ČR</a:t>
            </a:r>
            <a:r>
              <a:rPr lang="cs-CZ" sz="1100" dirty="0">
                <a:solidFill>
                  <a:schemeClr val="bg2">
                    <a:lumMod val="50000"/>
                  </a:schemeClr>
                </a:solidFill>
              </a:rPr>
              <a:t>, 2015</a:t>
            </a:r>
            <a:endParaRPr lang="cs-CZ" sz="1100" dirty="0">
              <a:solidFill>
                <a:schemeClr val="bg2">
                  <a:lumMod val="50000"/>
                </a:schemeClr>
              </a:solidFill>
              <a:latin typeface="Catamaran" panose="00000500000000000000" pitchFamily="2" charset="-18"/>
              <a:cs typeface="Catamaran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556746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B53EADC-9172-4419-8D13-3FE144D03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87659"/>
            <a:ext cx="10515600" cy="558800"/>
          </a:xfrm>
        </p:spPr>
        <p:txBody>
          <a:bodyPr>
            <a:normAutofit/>
          </a:bodyPr>
          <a:lstStyle/>
          <a:p>
            <a:r>
              <a:rPr lang="cs-CZ" sz="1800" dirty="0"/>
              <a:t>Mapa sociálně vyloučených nebo sociálním vyloučením ohrožených romských lokalit v ČR</a:t>
            </a:r>
          </a:p>
        </p:txBody>
      </p:sp>
      <p:sp>
        <p:nvSpPr>
          <p:cNvPr id="6" name="Nadpis 6">
            <a:extLst>
              <a:ext uri="{FF2B5EF4-FFF2-40B4-BE49-F238E27FC236}">
                <a16:creationId xmlns:a16="http://schemas.microsoft.com/office/drawing/2014/main" xmlns="" id="{2108C97A-8105-4A28-9FFB-F2C36E5CFD95}"/>
              </a:ext>
            </a:extLst>
          </p:cNvPr>
          <p:cNvSpPr txBox="1">
            <a:spLocks/>
          </p:cNvSpPr>
          <p:nvPr/>
        </p:nvSpPr>
        <p:spPr>
          <a:xfrm>
            <a:off x="838200" y="6197786"/>
            <a:ext cx="10515600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100" dirty="0">
                <a:solidFill>
                  <a:schemeClr val="bg2">
                    <a:lumMod val="50000"/>
                  </a:schemeClr>
                </a:solidFill>
                <a:latin typeface="Catamaran" panose="00000500000000000000" pitchFamily="2" charset="-18"/>
                <a:cs typeface="Catamaran" panose="00000500000000000000" pitchFamily="2" charset="-18"/>
              </a:rPr>
              <a:t>Zdroj:  </a:t>
            </a:r>
            <a:r>
              <a:rPr lang="cs-CZ" sz="1100" dirty="0">
                <a:solidFill>
                  <a:schemeClr val="bg2">
                    <a:lumMod val="50000"/>
                  </a:schemeClr>
                </a:solidFill>
              </a:rPr>
              <a:t>Analýza sociálně vyloučených lokalit v ČR, </a:t>
            </a:r>
            <a:r>
              <a:rPr lang="pt-BR" sz="1100" dirty="0">
                <a:solidFill>
                  <a:schemeClr val="bg2">
                    <a:lumMod val="50000"/>
                  </a:schemeClr>
                </a:solidFill>
              </a:rPr>
              <a:t>Ministerstvo práce a sociálních věcí ČR</a:t>
            </a:r>
            <a:r>
              <a:rPr lang="cs-CZ" sz="1100" dirty="0">
                <a:solidFill>
                  <a:schemeClr val="bg2">
                    <a:lumMod val="50000"/>
                  </a:schemeClr>
                </a:solidFill>
              </a:rPr>
              <a:t>, 2015</a:t>
            </a:r>
            <a:endParaRPr lang="cs-CZ" sz="1100" dirty="0">
              <a:solidFill>
                <a:schemeClr val="bg2">
                  <a:lumMod val="50000"/>
                </a:schemeClr>
              </a:solidFill>
              <a:latin typeface="Catamaran" panose="00000500000000000000" pitchFamily="2" charset="-18"/>
              <a:cs typeface="Catamaran" panose="00000500000000000000" pitchFamily="2" charset="-18"/>
            </a:endParaRPr>
          </a:p>
        </p:txBody>
      </p:sp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xmlns="" id="{E02F9393-5A9A-46F5-B7FC-EC98829BA8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5" t="8079" r="20709" b="5928"/>
          <a:stretch/>
        </p:blipFill>
        <p:spPr>
          <a:xfrm>
            <a:off x="2381457" y="1682798"/>
            <a:ext cx="7191691" cy="4125534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BBB53823-6C44-4EFC-BF03-37272E1ADF5E}"/>
              </a:ext>
            </a:extLst>
          </p:cNvPr>
          <p:cNvSpPr/>
          <p:nvPr/>
        </p:nvSpPr>
        <p:spPr>
          <a:xfrm>
            <a:off x="2946770" y="603230"/>
            <a:ext cx="20837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baseline="30000" dirty="0">
                <a:solidFill>
                  <a:srgbClr val="000000"/>
                </a:solidFill>
                <a:latin typeface="Catamaran SemiBold" panose="00000700000000000000" pitchFamily="2" charset="-18"/>
              </a:rPr>
              <a:t>Ústí nad Labem</a:t>
            </a:r>
            <a:endParaRPr lang="cs-CZ" sz="3600" b="1" baseline="30000" dirty="0">
              <a:solidFill>
                <a:srgbClr val="000000"/>
              </a:solidFill>
              <a:latin typeface="Catamaran SemiBold" panose="00000700000000000000" pitchFamily="2" charset="-18"/>
            </a:endParaRPr>
          </a:p>
          <a:p>
            <a:r>
              <a:rPr lang="cs-CZ" sz="1200" baseline="30000" dirty="0">
                <a:solidFill>
                  <a:srgbClr val="000000"/>
                </a:solidFill>
                <a:latin typeface="Catamaran Light" panose="00000400000000000000" pitchFamily="2" charset="-18"/>
              </a:rPr>
              <a:t>Počet sociálně vyloučených lokalit: 7</a:t>
            </a:r>
          </a:p>
          <a:p>
            <a:r>
              <a:rPr lang="cs-CZ" sz="1200" baseline="30000" dirty="0">
                <a:solidFill>
                  <a:srgbClr val="000000"/>
                </a:solidFill>
                <a:latin typeface="Catamaran Light" panose="00000400000000000000" pitchFamily="2" charset="-18"/>
              </a:rPr>
              <a:t>Počet obyvatel sociálně vyloučených lokalit:  </a:t>
            </a:r>
            <a:r>
              <a:rPr lang="cs-CZ" sz="1200" b="1" baseline="30000" dirty="0">
                <a:solidFill>
                  <a:srgbClr val="000000"/>
                </a:solidFill>
                <a:latin typeface="Catamaran Light" panose="00000400000000000000" pitchFamily="2" charset="-18"/>
              </a:rPr>
              <a:t>7500 - 8700</a:t>
            </a:r>
            <a:endParaRPr lang="cs-CZ" sz="3600" b="1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xmlns="" id="{1D0A580C-7CDA-446E-8F23-18032C14751B}"/>
              </a:ext>
            </a:extLst>
          </p:cNvPr>
          <p:cNvSpPr/>
          <p:nvPr/>
        </p:nvSpPr>
        <p:spPr>
          <a:xfrm>
            <a:off x="773605" y="566734"/>
            <a:ext cx="20002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baseline="30000" dirty="0">
                <a:solidFill>
                  <a:srgbClr val="000000"/>
                </a:solidFill>
                <a:latin typeface="Catamaran SemiBold" panose="00000700000000000000" pitchFamily="2" charset="-18"/>
              </a:rPr>
              <a:t>Most</a:t>
            </a:r>
          </a:p>
          <a:p>
            <a:r>
              <a:rPr lang="cs-CZ" sz="1200" baseline="30000" dirty="0">
                <a:solidFill>
                  <a:srgbClr val="000000"/>
                </a:solidFill>
                <a:latin typeface="Catamaran Light" panose="00000400000000000000" pitchFamily="2" charset="-18"/>
              </a:rPr>
              <a:t>Počet sociálně vyloučených lokalit:  9</a:t>
            </a:r>
          </a:p>
          <a:p>
            <a:r>
              <a:rPr lang="cs-CZ" sz="1200" baseline="30000" dirty="0">
                <a:solidFill>
                  <a:srgbClr val="000000"/>
                </a:solidFill>
                <a:latin typeface="Catamaran Light" panose="00000400000000000000" pitchFamily="2" charset="-18"/>
              </a:rPr>
              <a:t>Počet obyvatel sociálně vyloučených lokalit: </a:t>
            </a:r>
            <a:r>
              <a:rPr lang="cs-CZ" sz="1200" b="1" baseline="30000" dirty="0">
                <a:solidFill>
                  <a:srgbClr val="000000"/>
                </a:solidFill>
                <a:latin typeface="Catamaran Light" panose="00000400000000000000" pitchFamily="2" charset="-18"/>
              </a:rPr>
              <a:t>5100 - 6200</a:t>
            </a:r>
            <a:endParaRPr lang="cs-CZ" sz="3600" b="1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1763E0B9-D774-486D-B8B2-EDE0E0AFD98E}"/>
              </a:ext>
            </a:extLst>
          </p:cNvPr>
          <p:cNvSpPr/>
          <p:nvPr/>
        </p:nvSpPr>
        <p:spPr>
          <a:xfrm>
            <a:off x="5188076" y="569409"/>
            <a:ext cx="20837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baseline="30000" dirty="0">
                <a:solidFill>
                  <a:srgbClr val="000000"/>
                </a:solidFill>
                <a:latin typeface="Catamaran SemiBold" panose="00000700000000000000" pitchFamily="2" charset="-18"/>
              </a:rPr>
              <a:t>Praha</a:t>
            </a:r>
            <a:endParaRPr lang="cs-CZ" sz="3600" b="1" baseline="30000" dirty="0">
              <a:solidFill>
                <a:srgbClr val="000000"/>
              </a:solidFill>
              <a:latin typeface="Catamaran SemiBold" panose="00000700000000000000" pitchFamily="2" charset="-18"/>
            </a:endParaRPr>
          </a:p>
          <a:p>
            <a:r>
              <a:rPr lang="cs-CZ" sz="1200" baseline="30000" dirty="0">
                <a:solidFill>
                  <a:srgbClr val="000000"/>
                </a:solidFill>
                <a:latin typeface="Catamaran Light" panose="00000400000000000000" pitchFamily="2" charset="-18"/>
              </a:rPr>
              <a:t>Počet sociálně vyloučených lokalit: 7</a:t>
            </a:r>
          </a:p>
          <a:p>
            <a:r>
              <a:rPr lang="cs-CZ" sz="1200" baseline="30000" dirty="0">
                <a:solidFill>
                  <a:srgbClr val="000000"/>
                </a:solidFill>
                <a:latin typeface="Catamaran Light" panose="00000400000000000000" pitchFamily="2" charset="-18"/>
              </a:rPr>
              <a:t>Počet obyvatel sociálně vyloučených lokalit:  </a:t>
            </a:r>
            <a:r>
              <a:rPr lang="cs-CZ" sz="1200" b="1" baseline="30000" dirty="0">
                <a:solidFill>
                  <a:srgbClr val="000000"/>
                </a:solidFill>
                <a:latin typeface="Catamaran Light" panose="00000400000000000000" pitchFamily="2" charset="-18"/>
              </a:rPr>
              <a:t>5900 - 8500</a:t>
            </a:r>
            <a:endParaRPr lang="cs-CZ" sz="3600" b="1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DEE7406F-8523-4A1C-B25A-E0B2F5A68B28}"/>
              </a:ext>
            </a:extLst>
          </p:cNvPr>
          <p:cNvSpPr/>
          <p:nvPr/>
        </p:nvSpPr>
        <p:spPr>
          <a:xfrm>
            <a:off x="7463086" y="569409"/>
            <a:ext cx="20002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baseline="30000" dirty="0">
                <a:solidFill>
                  <a:srgbClr val="000000"/>
                </a:solidFill>
                <a:latin typeface="Catamaran SemiBold" panose="00000700000000000000" pitchFamily="2" charset="-18"/>
              </a:rPr>
              <a:t>Brno</a:t>
            </a:r>
            <a:endParaRPr lang="cs-CZ" sz="3600" b="1" baseline="30000" dirty="0">
              <a:solidFill>
                <a:srgbClr val="000000"/>
              </a:solidFill>
              <a:latin typeface="Catamaran SemiBold" panose="00000700000000000000" pitchFamily="2" charset="-18"/>
            </a:endParaRPr>
          </a:p>
          <a:p>
            <a:r>
              <a:rPr lang="cs-CZ" sz="1200" baseline="30000" dirty="0">
                <a:solidFill>
                  <a:srgbClr val="000000"/>
                </a:solidFill>
                <a:latin typeface="Catamaran Light" panose="00000400000000000000" pitchFamily="2" charset="-18"/>
              </a:rPr>
              <a:t>Počet sociálně vyloučených lokalit: 8</a:t>
            </a:r>
          </a:p>
          <a:p>
            <a:r>
              <a:rPr lang="cs-CZ" sz="1200" baseline="30000" dirty="0">
                <a:solidFill>
                  <a:srgbClr val="000000"/>
                </a:solidFill>
                <a:latin typeface="Catamaran Light" panose="00000400000000000000" pitchFamily="2" charset="-18"/>
              </a:rPr>
              <a:t>Počet obyvatel sociálně vyloučených lokalit:  </a:t>
            </a:r>
            <a:r>
              <a:rPr lang="cs-CZ" sz="1200" b="1" baseline="30000" dirty="0">
                <a:solidFill>
                  <a:srgbClr val="000000"/>
                </a:solidFill>
                <a:latin typeface="Catamaran Light" panose="00000400000000000000" pitchFamily="2" charset="-18"/>
              </a:rPr>
              <a:t>7300 - 8900</a:t>
            </a:r>
            <a:endParaRPr lang="cs-CZ" sz="3600" b="1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xmlns="" id="{864E5247-D97C-4FD1-83C3-1BDD0860A4DF}"/>
              </a:ext>
            </a:extLst>
          </p:cNvPr>
          <p:cNvSpPr/>
          <p:nvPr/>
        </p:nvSpPr>
        <p:spPr>
          <a:xfrm>
            <a:off x="9570309" y="566734"/>
            <a:ext cx="21123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baseline="30000" dirty="0">
                <a:solidFill>
                  <a:srgbClr val="000000"/>
                </a:solidFill>
                <a:latin typeface="Catamaran SemiBold" panose="00000700000000000000" pitchFamily="2" charset="-18"/>
              </a:rPr>
              <a:t>Karviná</a:t>
            </a:r>
            <a:endParaRPr lang="cs-CZ" sz="3600" b="1" baseline="30000" dirty="0">
              <a:solidFill>
                <a:srgbClr val="000000"/>
              </a:solidFill>
              <a:latin typeface="Catamaran SemiBold" panose="00000700000000000000" pitchFamily="2" charset="-18"/>
            </a:endParaRPr>
          </a:p>
          <a:p>
            <a:r>
              <a:rPr lang="cs-CZ" sz="1200" baseline="30000" dirty="0">
                <a:solidFill>
                  <a:srgbClr val="000000"/>
                </a:solidFill>
                <a:latin typeface="Catamaran Light" panose="00000400000000000000" pitchFamily="2" charset="-18"/>
              </a:rPr>
              <a:t>Počet sociálně vyloučených lokalit: 3</a:t>
            </a:r>
          </a:p>
          <a:p>
            <a:r>
              <a:rPr lang="cs-CZ" sz="1200" baseline="30000" dirty="0">
                <a:solidFill>
                  <a:srgbClr val="000000"/>
                </a:solidFill>
                <a:latin typeface="Catamaran Light" panose="00000400000000000000" pitchFamily="2" charset="-18"/>
              </a:rPr>
              <a:t>Počet obyvatel sociálně vyloučených lokalit:  </a:t>
            </a:r>
            <a:r>
              <a:rPr lang="cs-CZ" sz="1200" b="1" baseline="30000" dirty="0">
                <a:solidFill>
                  <a:srgbClr val="000000"/>
                </a:solidFill>
                <a:latin typeface="Catamaran Light" panose="00000400000000000000" pitchFamily="2" charset="-18"/>
              </a:rPr>
              <a:t>4600 - 5700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1449304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xmlns="" id="{0C91C3F3-7CCF-4140-A593-235291E8A3FF}"/>
              </a:ext>
            </a:extLst>
          </p:cNvPr>
          <p:cNvSpPr txBox="1">
            <a:spLocks/>
          </p:cNvSpPr>
          <p:nvPr/>
        </p:nvSpPr>
        <p:spPr>
          <a:xfrm>
            <a:off x="838199" y="19034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dirty="0">
                <a:latin typeface="Catamaran" panose="00000500000000000000" pitchFamily="2" charset="-18"/>
                <a:cs typeface="Catamaran" panose="00000500000000000000" pitchFamily="2" charset="-18"/>
              </a:rPr>
              <a:t>Ústí nad Labem</a:t>
            </a:r>
          </a:p>
        </p:txBody>
      </p:sp>
    </p:spTree>
    <p:extLst>
      <p:ext uri="{BB962C8B-B14F-4D97-AF65-F5344CB8AC3E}">
        <p14:creationId xmlns:p14="http://schemas.microsoft.com/office/powerpoint/2010/main" val="2082633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35C2872-9B6D-4FDA-BB5C-EB202A5C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xmlns="" id="{B0DDB4C0-8C04-4F85-823C-4B1A4DE5B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0688">
            <a:off x="1920482" y="-3214934"/>
            <a:ext cx="9033676" cy="13287869"/>
          </a:xfrm>
        </p:spPr>
      </p:pic>
    </p:spTree>
    <p:extLst>
      <p:ext uri="{BB962C8B-B14F-4D97-AF65-F5344CB8AC3E}">
        <p14:creationId xmlns:p14="http://schemas.microsoft.com/office/powerpoint/2010/main" val="22655452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TM03457515[[fn=Pohled]]</Template>
  <TotalTime>4689</TotalTime>
  <Words>2637</Words>
  <Application>Microsoft Office PowerPoint</Application>
  <PresentationFormat>Panorámica</PresentationFormat>
  <Paragraphs>342</Paragraphs>
  <Slides>35</Slides>
  <Notes>20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4" baseType="lpstr">
      <vt:lpstr>Arial</vt:lpstr>
      <vt:lpstr>Arial CE</vt:lpstr>
      <vt:lpstr>Calibri</vt:lpstr>
      <vt:lpstr>Calibri Light</vt:lpstr>
      <vt:lpstr>Catamaran</vt:lpstr>
      <vt:lpstr>Catamaran Light</vt:lpstr>
      <vt:lpstr>Catamaran SemiBold</vt:lpstr>
      <vt:lpstr>Motiv Office</vt:lpstr>
      <vt:lpstr>Acrobat Document</vt:lpstr>
      <vt:lpstr>Vyloučené lokality a metropole?  </vt:lpstr>
      <vt:lpstr>sociálně vyloučená lokalita</vt:lpstr>
      <vt:lpstr>Presentación de PowerPoint</vt:lpstr>
      <vt:lpstr>Presentación de PowerPoint</vt:lpstr>
      <vt:lpstr>sociálně vyloučená lokalita</vt:lpstr>
      <vt:lpstr>Presentación de PowerPoint</vt:lpstr>
      <vt:lpstr>Mapa sociálně vyloučených nebo sociálním vyloučením ohrožených romských lokalit v ČR</vt:lpstr>
      <vt:lpstr>Presentación de PowerPoint</vt:lpstr>
      <vt:lpstr>Presentación de PowerPoint</vt:lpstr>
      <vt:lpstr>Presentación de PowerPoint</vt:lpstr>
      <vt:lpstr>Mapa sociálně vyloučených lokalit v Ústí nad Labem</vt:lpstr>
      <vt:lpstr>Presentación de PowerPoint</vt:lpstr>
      <vt:lpstr>Předlice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Předlice, Ústí nad Labem, 2020, foto: Pavlína Suchá</vt:lpstr>
      <vt:lpstr>Presentación de PowerPoint</vt:lpstr>
      <vt:lpstr>Vyloučené lokality a metropole?</vt:lpstr>
      <vt:lpstr>Mapa sociálně vyloučených nebo sociálním vyloučením ohrožených romských lokalit v ČR</vt:lpstr>
      <vt:lpstr>Presentación de PowerPoint</vt:lpstr>
      <vt:lpstr>Presentación de PowerPoint</vt:lpstr>
      <vt:lpstr>Doporučená řešení?</vt:lpstr>
      <vt:lpstr>Prostorové vyloučení</vt:lpstr>
      <vt:lpstr>Presentación de PowerPoint</vt:lpstr>
      <vt:lpstr>Presentación de PowerPoint</vt:lpstr>
      <vt:lpstr>Presentación de PowerPoint</vt:lpstr>
      <vt:lpstr>Presentación de PowerPoint</vt:lpstr>
      <vt:lpstr>Sociálně vyloučené lokality a architekti?</vt:lpstr>
      <vt:lpstr>Dokumentární cyklus Architektura soužití Osada Bedřiška, Ostrava,  2019</vt:lpstr>
      <vt:lpstr>Presentación de PowerPoint</vt:lpstr>
      <vt:lpstr>Děkuji za pozornost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Vyloučené lokality a metropole?</dc:title>
  <dc:creator>Pavlina Sucha</dc:creator>
  <cp:lastModifiedBy>Ohlab</cp:lastModifiedBy>
  <cp:revision>56</cp:revision>
  <dcterms:created xsi:type="dcterms:W3CDTF">2021-06-10T15:04:03Z</dcterms:created>
  <dcterms:modified xsi:type="dcterms:W3CDTF">2021-06-14T09:50:49Z</dcterms:modified>
</cp:coreProperties>
</file>