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ora Medium"/>
      <p:regular r:id="rId16"/>
      <p:bold r:id="rId17"/>
      <p:italic r:id="rId18"/>
      <p:boldItalic r:id="rId19"/>
    </p:embeddedFont>
    <p:embeddedFont>
      <p:font typeface="Amatic SC"/>
      <p:regular r:id="rId20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raMedium-bold.fntdata"/><Relationship Id="rId16" Type="http://schemas.openxmlformats.org/officeDocument/2006/relationships/font" Target="fonts/LoraMedium-regular.fntdata"/><Relationship Id="rId19" Type="http://schemas.openxmlformats.org/officeDocument/2006/relationships/font" Target="fonts/LoraMedium-boldItalic.fntdata"/><Relationship Id="rId18" Type="http://schemas.openxmlformats.org/officeDocument/2006/relationships/font" Target="fonts/Lora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a46ee83e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9a46ee83e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59039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5903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a46ee83e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a46ee83e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9a46ee83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9a46ee83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 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2.jpeg" Type="http://schemas.openxmlformats.org/officeDocument/2006/relationships/image"/><Relationship Id="rId4" Target="../media/image10.jp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6850" y="-601738"/>
            <a:ext cx="9500851" cy="71256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-358725" y="4492400"/>
            <a:ext cx="9504600" cy="87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0" y="1708425"/>
            <a:ext cx="6136500" cy="46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5715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5400">
                <a:solidFill>
                  <a:schemeClr val="lt1"/>
                </a:solidFill>
              </a:rPr>
              <a:t>IMPORTANȚA </a:t>
            </a:r>
            <a:r>
              <a:rPr lang="ro" sz="5400">
                <a:solidFill>
                  <a:schemeClr val="lt1"/>
                </a:solidFill>
              </a:rPr>
              <a:t>COMUNICĂRII</a:t>
            </a:r>
            <a:endParaRPr sz="5400"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-464100" y="4678450"/>
            <a:ext cx="9144000" cy="551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o" sz="2000">
                <a:latin typeface="Lora Medium"/>
                <a:ea typeface="Lora Medium"/>
                <a:cs typeface="Lora Medium"/>
                <a:sym typeface="Lora Medium"/>
              </a:rPr>
              <a:t>ÎN</a:t>
            </a:r>
            <a:r>
              <a:rPr b="0" lang="ro" sz="2000">
                <a:latin typeface="Lora Medium"/>
                <a:ea typeface="Lora Medium"/>
                <a:cs typeface="Lora Medium"/>
                <a:sym typeface="Lora Medium"/>
              </a:rPr>
              <a:t> </a:t>
            </a:r>
            <a:r>
              <a:rPr b="0" lang="ro" sz="2000">
                <a:latin typeface="Lora Medium"/>
                <a:ea typeface="Lora Medium"/>
                <a:cs typeface="Lora Medium"/>
                <a:sym typeface="Lora Medium"/>
              </a:rPr>
              <a:t>ACTIVITATEA INSPECTORULUI VOLUNTAR DE MEDIU</a:t>
            </a:r>
            <a:endParaRPr b="0" sz="2000"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719501" cy="321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90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1099925" y="40435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6851025" y="4359975"/>
            <a:ext cx="214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3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VĂ mulțumesc</a:t>
            </a:r>
            <a:endParaRPr b="1" sz="32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INSPECTORul voluntar DE MEDIU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049943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o" sz="1300"/>
              <a:t>TREBUIE SĂ ASCULTE ȘI SĂ OBSERVE, </a:t>
            </a:r>
            <a:r>
              <a:rPr lang="ro" sz="1300"/>
              <a:t>SA SE POATĂ EXPRIMA VERBAL ȘI ÎN SCRIS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o" sz="1300"/>
              <a:t>SA FIE INFORMAT REFERITOR LA </a:t>
            </a:r>
            <a:r>
              <a:rPr lang="ro" sz="1300"/>
              <a:t>LEGISLAȚIA</a:t>
            </a:r>
            <a:r>
              <a:rPr lang="ro" sz="1300"/>
              <a:t>, </a:t>
            </a:r>
            <a:r>
              <a:rPr lang="ro" sz="1300"/>
              <a:t>TERMINOLOGIA</a:t>
            </a:r>
            <a:r>
              <a:rPr lang="ro" sz="1300"/>
              <a:t> </a:t>
            </a:r>
            <a:r>
              <a:rPr lang="ro" sz="1300"/>
              <a:t>ȘI</a:t>
            </a:r>
            <a:r>
              <a:rPr lang="ro" sz="1300"/>
              <a:t> CICLICITATEA PROCESELOR URMĂRITE SAU INSTRUMENTATE ÎN MEDIULUI </a:t>
            </a:r>
            <a:r>
              <a:rPr lang="ro" sz="1300"/>
              <a:t>ÎNCONJURĂTOR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o" sz="1300"/>
              <a:t>SĂ POATĂ OPERA CU ACESTE CUNOȘTINȚE ÎN DIFERITE CIRCUMSTANȚE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o" sz="1300"/>
              <a:t>SA </a:t>
            </a:r>
            <a:r>
              <a:rPr lang="ro" sz="1300"/>
              <a:t>POATĂ</a:t>
            </a:r>
            <a:r>
              <a:rPr lang="ro" sz="1300"/>
              <a:t> ACORDA PRIMUL AJUTOR (MEDICAL SAU PSIHOLOGIC) ÎN CAZ DE NECESITATE 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o" sz="1300"/>
              <a:t>SĂ-I</a:t>
            </a:r>
            <a:r>
              <a:rPr lang="ro" sz="1300"/>
              <a:t> GHIDEZE </a:t>
            </a:r>
            <a:r>
              <a:rPr lang="ro" sz="1300"/>
              <a:t>ȘI</a:t>
            </a:r>
            <a:r>
              <a:rPr lang="ro" sz="1300"/>
              <a:t> </a:t>
            </a:r>
            <a:r>
              <a:rPr lang="ro" sz="1300"/>
              <a:t>SĂ-I</a:t>
            </a:r>
            <a:r>
              <a:rPr lang="ro" sz="1300"/>
              <a:t> </a:t>
            </a:r>
            <a:r>
              <a:rPr lang="ro" sz="1300"/>
              <a:t>INFORMEZE</a:t>
            </a:r>
            <a:r>
              <a:rPr lang="ro" sz="1300"/>
              <a:t> PE CEI CE VIZITEAZA NATURA ȘI CEI CE UTILIZEAZĂ RESURSELE NATURALE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o" sz="1300"/>
              <a:t>SĂ</a:t>
            </a:r>
            <a:r>
              <a:rPr lang="ro" sz="1300"/>
              <a:t> INFORMEZE OPERATIV ORGANELE </a:t>
            </a:r>
            <a:r>
              <a:rPr lang="ro" sz="1300"/>
              <a:t>ABILITATE</a:t>
            </a:r>
            <a:r>
              <a:rPr lang="ro" sz="1300"/>
              <a:t> PENTRU CONTROLUL DE MEDIU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 sz="13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24067"/>
            <a:ext cx="9144003" cy="383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8675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65500" y="993627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COMUNICĂM CLAR</a:t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432659" y="2581516"/>
            <a:ext cx="4491900" cy="23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CHIAR </a:t>
            </a:r>
            <a:r>
              <a:rPr lang="ro"/>
              <a:t>DACĂ</a:t>
            </a:r>
            <a:r>
              <a:rPr lang="ro"/>
              <a:t> NE REFERIM LA MULTIPLE LUCRURI </a:t>
            </a:r>
            <a:r>
              <a:rPr lang="ro"/>
              <a:t>ȘI</a:t>
            </a:r>
            <a:r>
              <a:rPr lang="ro"/>
              <a:t> FENOMENE CARE AU </a:t>
            </a:r>
            <a:r>
              <a:rPr lang="ro"/>
              <a:t>LEGĂTURĂ</a:t>
            </a:r>
            <a:r>
              <a:rPr lang="ro"/>
              <a:t> </a:t>
            </a:r>
            <a:r>
              <a:rPr lang="ro"/>
              <a:t>ÎNTRE</a:t>
            </a:r>
            <a:r>
              <a:rPr lang="ro"/>
              <a:t> ELE,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PASTRAM </a:t>
            </a:r>
            <a:r>
              <a:rPr lang="ro"/>
              <a:t>COERENȚA</a:t>
            </a:r>
            <a:r>
              <a:rPr lang="ro"/>
              <a:t>, CLARITATEA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ȘI</a:t>
            </a:r>
            <a:r>
              <a:rPr lang="ro"/>
              <a:t> </a:t>
            </a:r>
            <a:r>
              <a:rPr lang="ro"/>
              <a:t>INTENȚIA</a:t>
            </a:r>
            <a:r>
              <a:rPr lang="ro"/>
              <a:t> </a:t>
            </a:r>
            <a:r>
              <a:rPr lang="ro"/>
              <a:t>PROTECȚIEI </a:t>
            </a:r>
            <a:r>
              <a:rPr lang="ro"/>
              <a:t>MEDIULUI.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650" y="-417000"/>
            <a:ext cx="9321523" cy="69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600"/>
              <a:t>PENTRU A ne PLANIFICA activitățile de comunicare vom face următoarele:</a:t>
            </a:r>
            <a:br>
              <a:rPr lang="ro" sz="3600"/>
            </a:br>
            <a:endParaRPr sz="3600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4877475" y="2054850"/>
            <a:ext cx="3981900" cy="10338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" sz="1400"/>
              <a:t>Ne studiem bine publicul căruia vrem să ne adresăm</a:t>
            </a:r>
            <a:endParaRPr sz="14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877475" y="2571752"/>
            <a:ext cx="3981900" cy="10338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" sz="1400"/>
              <a:t>Stabilim scopul și </a:t>
            </a:r>
            <a:r>
              <a:rPr lang="ro" sz="1400"/>
              <a:t>definitivăm</a:t>
            </a:r>
            <a:r>
              <a:rPr lang="ro" sz="1400"/>
              <a:t> mesajul</a:t>
            </a:r>
            <a:endParaRPr sz="1400"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877475" y="3088646"/>
            <a:ext cx="3981900" cy="20301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" sz="1400"/>
              <a:t>Identificăm cele mai potrivite canale de comunicare și ne conformăm formatului lor.</a:t>
            </a:r>
            <a:endParaRPr sz="1400"/>
          </a:p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" sz="1400"/>
              <a:t>Construim o relație între emițător și public.</a:t>
            </a:r>
            <a:endParaRPr sz="1400"/>
          </a:p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" sz="1400"/>
              <a:t>Răspândim mesajul și măsurăm rezultatele.</a:t>
            </a:r>
            <a:endParaRPr sz="1400"/>
          </a:p>
        </p:txBody>
      </p:sp>
      <p:pic>
        <p:nvPicPr>
          <p:cNvPr descr="Man mid-jump at skatepark in California" id="93" name="Google Shape;93;p18"/>
          <p:cNvPicPr preferRelativeResize="0"/>
          <p:nvPr/>
        </p:nvPicPr>
        <p:blipFill rotWithShape="1">
          <a:blip r:embed="rId3">
            <a:alphaModFix/>
          </a:blip>
          <a:srcRect r="12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6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176" y="-235835"/>
            <a:ext cx="9224351" cy="697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2052600" y="1665625"/>
            <a:ext cx="5038800" cy="1048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3800"/>
              <a:t>REZULTATUL COMUNICăRII eficiente 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3800"/>
              <a:t>ESTE PARTICIPAREA PUBLICULUI</a:t>
            </a:r>
            <a:r>
              <a:rPr lang="ro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COmunicarea Educativă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311300"/>
            <a:ext cx="2808000" cy="37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o"/>
              <a:t>Inspectorul voluntar de mediu este un model al omului cunoscător, nu doar a regulamentelor și a restricțiilor, dar și a tuturor </a:t>
            </a:r>
            <a:r>
              <a:rPr lang="ro"/>
              <a:t>curiozitatilor</a:t>
            </a:r>
            <a:r>
              <a:rPr lang="ro"/>
              <a:t> naturii. Astfel, acesta poate fi permanent abordat de instituțiile de </a:t>
            </a:r>
            <a:r>
              <a:rPr lang="ro"/>
              <a:t>învățământ, pedagogi sau părinți, pentru a-i iniția pe tineri și copii, în fenomenele și științele naturii.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719498" cy="383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222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Comunicarea On-Line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421025"/>
            <a:ext cx="2808000" cy="35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o"/>
              <a:t>Folosind canalele instituționale </a:t>
            </a:r>
            <a:r>
              <a:rPr lang="ro"/>
              <a:t>și</a:t>
            </a:r>
            <a:r>
              <a:rPr lang="ro"/>
              <a:t> organizaționale, să nu uităm de algoritmul de activitate a </a:t>
            </a:r>
            <a:r>
              <a:rPr lang="ro"/>
              <a:t>platformelor</a:t>
            </a:r>
            <a:r>
              <a:rPr lang="ro"/>
              <a:t> de socializare.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o"/>
              <a:t>Comunicarea ar trebui să fie reprezentativă activității întregii echipe, iar aceasta trebuie reflectată obiectiv, echidistant, calitativ.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o"/>
              <a:t>Formalitatea și limbajul complicat respinge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200" y="555600"/>
            <a:ext cx="5831148" cy="30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230200" y="3756375"/>
            <a:ext cx="588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/>
              <a:t>Punem accentul pe comunicarea vizuală și apelul la solidaritate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1668426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