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57" r:id="rId2"/>
    <p:sldId id="264" r:id="rId3"/>
    <p:sldId id="276" r:id="rId4"/>
    <p:sldId id="274" r:id="rId5"/>
    <p:sldId id="281" r:id="rId6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328"/>
    <a:srgbClr val="FFFFFF"/>
    <a:srgbClr val="C51D1D"/>
    <a:srgbClr val="AFD8C9"/>
    <a:srgbClr val="E9DEBF"/>
    <a:srgbClr val="D56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87939" autoAdjust="0"/>
  </p:normalViewPr>
  <p:slideViewPr>
    <p:cSldViewPr snapToGrid="0">
      <p:cViewPr varScale="1">
        <p:scale>
          <a:sx n="41" d="100"/>
          <a:sy n="41" d="100"/>
        </p:scale>
        <p:origin x="24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9FBB1B70-2F70-4835-A20A-96B51ECCF5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695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56E66FDC-4011-478C-BE05-D6E5E793C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983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585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703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6990" indent="-23699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3037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6990" indent="-23699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1278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6990" indent="-23699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204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37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9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78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32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4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77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7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5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85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5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A301-4F41-4680-BE14-6F70AB79638E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6308-EF60-4436-B69D-14DE65B40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07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65682"/>
            <a:ext cx="9144000" cy="173831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51D1D"/>
                </a:solidFill>
                <a:latin typeface="Akrobat" panose="00000600000000000000" pitchFamily="50" charset="-18"/>
              </a:rPr>
              <a:t>Strategie Komunitně vedeného místního rozvoje pro období 2021 - 2027</a:t>
            </a:r>
            <a:endParaRPr lang="cs-CZ" sz="5400" b="1" dirty="0">
              <a:solidFill>
                <a:srgbClr val="C51D1D"/>
              </a:solidFill>
              <a:latin typeface="Akrobat" panose="00000600000000000000" pitchFamily="50" charset="-18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0" y="0"/>
            <a:ext cx="600075" cy="6858000"/>
            <a:chOff x="0" y="0"/>
            <a:chExt cx="600075" cy="6858000"/>
          </a:xfrm>
        </p:grpSpPr>
        <p:sp>
          <p:nvSpPr>
            <p:cNvPr id="4" name="Obdélník 3"/>
            <p:cNvSpPr/>
            <p:nvPr/>
          </p:nvSpPr>
          <p:spPr>
            <a:xfrm>
              <a:off x="0" y="0"/>
              <a:ext cx="523875" cy="6858000"/>
            </a:xfrm>
            <a:prstGeom prst="rect">
              <a:avLst/>
            </a:prstGeom>
            <a:solidFill>
              <a:srgbClr val="1143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523875" y="0"/>
              <a:ext cx="76200" cy="6858000"/>
            </a:xfrm>
            <a:prstGeom prst="rect">
              <a:avLst/>
            </a:prstGeom>
            <a:solidFill>
              <a:srgbClr val="C5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3275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4433"/>
            <a:ext cx="10515600" cy="516701"/>
          </a:xfrm>
        </p:spPr>
        <p:txBody>
          <a:bodyPr>
            <a:normAutofit fontScale="90000"/>
          </a:bodyPr>
          <a:lstStyle/>
          <a:p>
            <a:r>
              <a:rPr lang="cs-CZ" b="1" cap="small" dirty="0">
                <a:solidFill>
                  <a:srgbClr val="C51D1D"/>
                </a:solidFill>
                <a:latin typeface="Akrobat" panose="00000600000000000000" pitchFamily="50" charset="-18"/>
              </a:rPr>
              <a:t>Koncepční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6151"/>
            <a:ext cx="10515600" cy="542925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b="1" dirty="0">
                <a:latin typeface="Akrobat" panose="00000600000000000000" pitchFamily="50" charset="-18"/>
              </a:rPr>
              <a:t>Popis území působnosti MAS a popis zahrnutí komunity do tvorby strategie 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Vymezení území působnosti MAS pro realizaci SCLLD – seznam obcí, počet obyvatel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Stručná socioekonomická charakteristika území působnosti – shodné znaky, sídelní vazby, hospodářství, etnografie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Mapové zobrazení území působnosti MAS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Popis zahrnutí komunity do tvorby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Popis historie a zkušeností MAS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Popis zapojení komunity a relevantních aktérů místního rozvoje do tvorby SCLLD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Odkaz na úložiště záznamů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600075" cy="6858000"/>
            <a:chOff x="0" y="0"/>
            <a:chExt cx="600075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523875" cy="6858000"/>
            </a:xfrm>
            <a:prstGeom prst="rect">
              <a:avLst/>
            </a:prstGeom>
            <a:solidFill>
              <a:srgbClr val="1143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523875" y="0"/>
              <a:ext cx="76200" cy="6858000"/>
            </a:xfrm>
            <a:prstGeom prst="rect">
              <a:avLst/>
            </a:prstGeom>
            <a:solidFill>
              <a:srgbClr val="C5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8" name="Picture 4" descr="MAS a LEADER » Živé pomezí Krumlovsko-Jevišovicko, místní akční skupi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728" y="0"/>
            <a:ext cx="1021272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73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9435"/>
            <a:ext cx="10515600" cy="901700"/>
          </a:xfrm>
        </p:spPr>
        <p:txBody>
          <a:bodyPr/>
          <a:lstStyle/>
          <a:p>
            <a:r>
              <a:rPr lang="cs-CZ" b="1" cap="small" dirty="0">
                <a:solidFill>
                  <a:srgbClr val="C51D1D"/>
                </a:solidFill>
                <a:latin typeface="Akrobat" panose="00000600000000000000" pitchFamily="50" charset="-18"/>
              </a:rPr>
              <a:t>Analytická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48" y="1121135"/>
            <a:ext cx="10515600" cy="5327290"/>
          </a:xfrm>
        </p:spPr>
        <p:txBody>
          <a:bodyPr>
            <a:noAutofit/>
          </a:bodyPr>
          <a:lstStyle/>
          <a:p>
            <a:pPr lvl="0"/>
            <a:r>
              <a:rPr lang="cs-CZ" dirty="0">
                <a:latin typeface="Akrobat" panose="00000600000000000000" pitchFamily="50" charset="-18"/>
              </a:rPr>
              <a:t>Socioekonomická analýza – popis stavu rozvoje území, zachycení hlavních trendů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SWOT analýza – vnitřní a vnější faktory rozvoje území</a:t>
            </a:r>
          </a:p>
          <a:p>
            <a:pPr lvl="0"/>
            <a:r>
              <a:rPr lang="cs-CZ" dirty="0">
                <a:latin typeface="Akrobat" panose="00000600000000000000" pitchFamily="50" charset="-18"/>
              </a:rPr>
              <a:t>Analýza rozvojových potřeb a rozvojového potenciálu území působnosti MAS – identifikace aktuálních rozvojových potřeb, zohlednění rozvojového potenciálu a jeho využití pro naplnění potřeb, jak můžeme potřebu naplnit, jaké nástroje využít</a:t>
            </a:r>
          </a:p>
          <a:p>
            <a:pPr lvl="0"/>
            <a:endParaRPr lang="cs-CZ" dirty="0">
              <a:latin typeface="Akrobat" panose="00000600000000000000" pitchFamily="50" charset="-18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600075" cy="6858000"/>
            <a:chOff x="0" y="0"/>
            <a:chExt cx="600075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523875" cy="6858000"/>
            </a:xfrm>
            <a:prstGeom prst="rect">
              <a:avLst/>
            </a:prstGeom>
            <a:solidFill>
              <a:srgbClr val="1143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523875" y="0"/>
              <a:ext cx="76200" cy="6858000"/>
            </a:xfrm>
            <a:prstGeom prst="rect">
              <a:avLst/>
            </a:prstGeom>
            <a:solidFill>
              <a:srgbClr val="C5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1" name="Picture 4" descr="MAS a LEADER » Živé pomezí Krumlovsko-Jevišovicko, místní akční skupi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728" y="0"/>
            <a:ext cx="1021272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98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9435"/>
            <a:ext cx="10515600" cy="901700"/>
          </a:xfrm>
        </p:spPr>
        <p:txBody>
          <a:bodyPr>
            <a:normAutofit/>
          </a:bodyPr>
          <a:lstStyle/>
          <a:p>
            <a:r>
              <a:rPr lang="cs-CZ" b="1" cap="small" dirty="0">
                <a:solidFill>
                  <a:srgbClr val="C51D1D"/>
                </a:solidFill>
                <a:latin typeface="Akrobat" panose="00000600000000000000" pitchFamily="50" charset="-18"/>
              </a:rPr>
              <a:t>Strategická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750" y="1121134"/>
            <a:ext cx="10306050" cy="5517431"/>
          </a:xfrm>
        </p:spPr>
        <p:txBody>
          <a:bodyPr>
            <a:noAutofit/>
          </a:bodyPr>
          <a:lstStyle/>
          <a:p>
            <a:pPr lvl="0"/>
            <a:r>
              <a:rPr lang="cs-CZ" b="1" dirty="0">
                <a:solidFill>
                  <a:srgbClr val="114328"/>
                </a:solidFill>
                <a:latin typeface="Akrobat" panose="00000600000000000000" pitchFamily="50" charset="-18"/>
              </a:rPr>
              <a:t> Strategický rámec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 Vize – definice stavu v jakém se bude území nacházet po naplnění rozvojových potřeb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Strategické cíle – např. dostatečná infrastruktura, stabilní populace…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Na úrovni všech SC musí být definovány indikátory pro sledování a vyhodnocování naplňování jednotlivých cílů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Specifické cíle a opatření Strategického rámce</a:t>
            </a:r>
          </a:p>
          <a:p>
            <a:pPr lvl="0"/>
            <a:r>
              <a:rPr lang="cs-CZ" b="1" dirty="0">
                <a:solidFill>
                  <a:srgbClr val="114328"/>
                </a:solidFill>
                <a:latin typeface="Akrobat" panose="00000600000000000000" pitchFamily="50" charset="-18"/>
              </a:rPr>
              <a:t>Vazba na Strategii regionálního rozvoje ČR 21+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 Soulad cílů Strategického rámce SCLLD s dalšími sektorovými a územně rozvojovými strategickými dokumenty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114328"/>
                </a:solidFill>
                <a:latin typeface="Akrobat" panose="00000600000000000000" pitchFamily="50" charset="-18"/>
              </a:rPr>
              <a:t>Popis integrovaných rysů strategie</a:t>
            </a:r>
          </a:p>
          <a:p>
            <a:r>
              <a:rPr lang="cs-CZ" b="1" dirty="0">
                <a:solidFill>
                  <a:srgbClr val="114328"/>
                </a:solidFill>
                <a:latin typeface="Akrobat" panose="00000600000000000000" pitchFamily="50" charset="-18"/>
              </a:rPr>
              <a:t> Popis inovativních rysů strategie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600075" cy="6858000"/>
            <a:chOff x="0" y="0"/>
            <a:chExt cx="600075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523875" cy="6858000"/>
            </a:xfrm>
            <a:prstGeom prst="rect">
              <a:avLst/>
            </a:prstGeom>
            <a:solidFill>
              <a:srgbClr val="1143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523875" y="0"/>
              <a:ext cx="76200" cy="6858000"/>
            </a:xfrm>
            <a:prstGeom prst="rect">
              <a:avLst/>
            </a:prstGeom>
            <a:solidFill>
              <a:srgbClr val="C5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38039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9435"/>
            <a:ext cx="10515600" cy="901700"/>
          </a:xfrm>
        </p:spPr>
        <p:txBody>
          <a:bodyPr>
            <a:normAutofit/>
          </a:bodyPr>
          <a:lstStyle/>
          <a:p>
            <a:r>
              <a:rPr lang="cs-CZ" b="1" cap="small" dirty="0">
                <a:solidFill>
                  <a:srgbClr val="C51D1D"/>
                </a:solidFill>
                <a:latin typeface="Akrobat" panose="00000600000000000000" pitchFamily="50" charset="-18"/>
              </a:rPr>
              <a:t>Implementační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49" y="1228724"/>
            <a:ext cx="11134552" cy="51131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Akrobat" panose="00000600000000000000" pitchFamily="50" charset="-18"/>
              </a:rPr>
              <a:t>.Popis řízení včetně řídicí a realizační struktury MAS</a:t>
            </a:r>
          </a:p>
          <a:p>
            <a:r>
              <a:rPr lang="cs-CZ" sz="2400" dirty="0">
                <a:latin typeface="Akrobat" panose="00000600000000000000" pitchFamily="50" charset="-18"/>
              </a:rPr>
              <a:t> Popis animačních aktivit – všechny činnosti MAS mimo administraci projektů</a:t>
            </a:r>
          </a:p>
          <a:p>
            <a:r>
              <a:rPr lang="cs-CZ" sz="2400" dirty="0">
                <a:latin typeface="Akrobat" panose="00000600000000000000" pitchFamily="50" charset="-18"/>
              </a:rPr>
              <a:t> Popis spolupráce mezi MAS na národní a mezinárodní úrovni a přeshraniční spolupráce</a:t>
            </a:r>
          </a:p>
          <a:p>
            <a:pPr marL="0" indent="0">
              <a:buNone/>
            </a:pPr>
            <a:r>
              <a:rPr lang="cs-CZ" sz="2400" b="1" dirty="0">
                <a:latin typeface="Akrobat" panose="00000600000000000000" pitchFamily="50" charset="-18"/>
              </a:rPr>
              <a:t>Popis monitoringu a evaluace strategie</a:t>
            </a:r>
          </a:p>
          <a:p>
            <a:r>
              <a:rPr lang="cs-CZ" sz="2400" dirty="0">
                <a:latin typeface="Akrobat" panose="00000600000000000000" pitchFamily="50" charset="-18"/>
              </a:rPr>
              <a:t>Jak budete sledovat a vyhodnocovat indikátory na úrovni strategických cílů Strategického rámce SCLLD</a:t>
            </a:r>
          </a:p>
          <a:p>
            <a:pPr marL="0" indent="0">
              <a:buNone/>
            </a:pPr>
            <a:r>
              <a:rPr lang="cs-CZ" sz="2400" b="1" dirty="0">
                <a:latin typeface="Akrobat" panose="00000600000000000000" pitchFamily="50" charset="-18"/>
              </a:rPr>
              <a:t>Analýza rizik</a:t>
            </a:r>
          </a:p>
          <a:p>
            <a:r>
              <a:rPr lang="cs-CZ" sz="2400" dirty="0">
                <a:latin typeface="Akrobat" panose="00000600000000000000" pitchFamily="50" charset="-18"/>
              </a:rPr>
              <a:t>Identifikovat příčiny – co se může stát, jak se to může stát, koho se to bude týkat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600075" cy="6858000"/>
            <a:chOff x="0" y="0"/>
            <a:chExt cx="600075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523875" cy="6858000"/>
            </a:xfrm>
            <a:prstGeom prst="rect">
              <a:avLst/>
            </a:prstGeom>
            <a:solidFill>
              <a:srgbClr val="1143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523875" y="0"/>
              <a:ext cx="76200" cy="6858000"/>
            </a:xfrm>
            <a:prstGeom prst="rect">
              <a:avLst/>
            </a:prstGeom>
            <a:solidFill>
              <a:srgbClr val="C5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851727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293</Words>
  <Application>Microsoft Office PowerPoint</Application>
  <PresentationFormat>Širokoúhlá obrazovka</PresentationFormat>
  <Paragraphs>32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Akrobat</vt:lpstr>
      <vt:lpstr>Arial</vt:lpstr>
      <vt:lpstr>Calibri</vt:lpstr>
      <vt:lpstr>Calibri Light</vt:lpstr>
      <vt:lpstr>Wingdings</vt:lpstr>
      <vt:lpstr>Motiv Office</vt:lpstr>
      <vt:lpstr>Strategie Komunitně vedeného místního rozvoje pro období 2021 - 2027</vt:lpstr>
      <vt:lpstr>Koncepční část</vt:lpstr>
      <vt:lpstr>Analytická část</vt:lpstr>
      <vt:lpstr>Strategická část</vt:lpstr>
      <vt:lpstr>Implementační část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 (termíny, zdroje, metodiky)</dc:title>
  <dc:creator>Jan Oujeský</dc:creator>
  <cp:lastModifiedBy>Carkova</cp:lastModifiedBy>
  <cp:revision>192</cp:revision>
  <cp:lastPrinted>2024-05-21T08:01:08Z</cp:lastPrinted>
  <dcterms:created xsi:type="dcterms:W3CDTF">2024-05-16T05:21:26Z</dcterms:created>
  <dcterms:modified xsi:type="dcterms:W3CDTF">2024-10-14T19:08:06Z</dcterms:modified>
</cp:coreProperties>
</file>